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</p:sldIdLst>
  <p:sldSz cx="18288000" cy="10287000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2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9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2" name="Grafický objekt 4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" name="Grafický objekt 5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Obrázek 7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45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46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89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90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133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134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177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178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221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222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265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266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7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8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Skupina 11"/>
          <p:cNvGrpSpPr/>
          <p:nvPr/>
        </p:nvGrpSpPr>
        <p:grpSpPr>
          <a:xfrm>
            <a:off x="0" y="9213480"/>
            <a:ext cx="18286560" cy="1235880"/>
            <a:chOff x="0" y="9213480"/>
            <a:chExt cx="18286560" cy="1235880"/>
          </a:xfrm>
        </p:grpSpPr>
        <p:sp>
          <p:nvSpPr>
            <p:cNvPr id="309" name="Rectangle 28"/>
            <p:cNvSpPr/>
            <p:nvPr/>
          </p:nvSpPr>
          <p:spPr>
            <a:xfrm>
              <a:off x="0" y="9369360"/>
              <a:ext cx="18286560" cy="916200"/>
            </a:xfrm>
            <a:prstGeom prst="rect">
              <a:avLst/>
            </a:prstGeom>
            <a:gradFill rotWithShape="0">
              <a:gsLst>
                <a:gs pos="40000">
                  <a:srgbClr val="76D2F7"/>
                </a:gs>
                <a:gs pos="100000">
                  <a:srgbClr val="76D2F7">
                    <a:alpha val="50196"/>
                  </a:srgbClr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pic>
          <p:nvPicPr>
            <p:cNvPr id="310" name="Grafický objekt 13"/>
            <p:cNvPicPr/>
            <p:nvPr/>
          </p:nvPicPr>
          <p:blipFill>
            <a:blip r:embed="rId14"/>
            <a:stretch/>
          </p:blipFill>
          <p:spPr>
            <a:xfrm>
              <a:off x="0" y="9213480"/>
              <a:ext cx="11977200" cy="123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1" name="Grafický objekt 14"/>
            <p:cNvPicPr/>
            <p:nvPr/>
          </p:nvPicPr>
          <p:blipFill>
            <a:blip r:embed="rId15"/>
            <a:stretch/>
          </p:blipFill>
          <p:spPr>
            <a:xfrm>
              <a:off x="12100680" y="9601560"/>
              <a:ext cx="749160" cy="52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2" name="Picture 2"/>
            <p:cNvPicPr/>
            <p:nvPr/>
          </p:nvPicPr>
          <p:blipFill>
            <a:blip r:embed="rId16"/>
            <a:stretch/>
          </p:blipFill>
          <p:spPr>
            <a:xfrm>
              <a:off x="13441680" y="9606600"/>
              <a:ext cx="1659240" cy="44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3" name="Obrázek 16"/>
            <p:cNvPicPr/>
            <p:nvPr/>
          </p:nvPicPr>
          <p:blipFill>
            <a:blip r:embed="rId17"/>
            <a:stretch/>
          </p:blipFill>
          <p:spPr>
            <a:xfrm>
              <a:off x="15437520" y="9341640"/>
              <a:ext cx="1950120" cy="97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Skupina 3"/>
          <p:cNvGrpSpPr/>
          <p:nvPr/>
        </p:nvGrpSpPr>
        <p:grpSpPr>
          <a:xfrm>
            <a:off x="-5040" y="-68400"/>
            <a:ext cx="18291600" cy="10353960"/>
            <a:chOff x="-5040" y="-68400"/>
            <a:chExt cx="18291600" cy="10353960"/>
          </a:xfrm>
        </p:grpSpPr>
        <p:grpSp>
          <p:nvGrpSpPr>
            <p:cNvPr id="397" name="Skupina 8"/>
            <p:cNvGrpSpPr/>
            <p:nvPr/>
          </p:nvGrpSpPr>
          <p:grpSpPr>
            <a:xfrm>
              <a:off x="-5040" y="-68400"/>
              <a:ext cx="18286560" cy="10353960"/>
              <a:chOff x="-5040" y="-68400"/>
              <a:chExt cx="18286560" cy="10353960"/>
            </a:xfrm>
          </p:grpSpPr>
          <p:pic>
            <p:nvPicPr>
              <p:cNvPr id="398" name="Grafický objekt 4"/>
              <p:cNvPicPr/>
              <p:nvPr/>
            </p:nvPicPr>
            <p:blipFill>
              <a:blip r:embed="rId2"/>
              <a:stretch/>
            </p:blipFill>
            <p:spPr>
              <a:xfrm>
                <a:off x="111960" y="-68400"/>
                <a:ext cx="11988000" cy="10285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99" name="Rectangle 28"/>
              <p:cNvSpPr/>
              <p:nvPr/>
            </p:nvSpPr>
            <p:spPr>
              <a:xfrm>
                <a:off x="-5040" y="0"/>
                <a:ext cx="18286560" cy="10285560"/>
              </a:xfrm>
              <a:prstGeom prst="rect">
                <a:avLst/>
              </a:prstGeom>
              <a:gradFill rotWithShape="0">
                <a:gsLst>
                  <a:gs pos="40000">
                    <a:srgbClr val="76D2F7"/>
                  </a:gs>
                  <a:gs pos="100000">
                    <a:srgbClr val="76D2F7">
                      <a:alpha val="50196"/>
                    </a:srgbClr>
                  </a:gs>
                </a:gsLst>
                <a:lin ang="108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2700" b="0" strike="noStrike" spc="-1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grpSp>
          <p:nvGrpSpPr>
            <p:cNvPr id="400" name="Skupina 1"/>
            <p:cNvGrpSpPr/>
            <p:nvPr/>
          </p:nvGrpSpPr>
          <p:grpSpPr>
            <a:xfrm>
              <a:off x="7406640" y="2148840"/>
              <a:ext cx="10879920" cy="1827360"/>
              <a:chOff x="7406640" y="2148840"/>
              <a:chExt cx="10879920" cy="1827360"/>
            </a:xfrm>
          </p:grpSpPr>
          <p:sp>
            <p:nvSpPr>
              <p:cNvPr id="401" name="Obdélník 2"/>
              <p:cNvSpPr/>
              <p:nvPr/>
            </p:nvSpPr>
            <p:spPr>
              <a:xfrm>
                <a:off x="7406640" y="2148840"/>
                <a:ext cx="10879920" cy="1827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cs-CZ" sz="2700" b="0" strike="noStrike" spc="-1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pic>
            <p:nvPicPr>
              <p:cNvPr id="402" name="Grafický objekt 7"/>
              <p:cNvPicPr/>
              <p:nvPr/>
            </p:nvPicPr>
            <p:blipFill>
              <a:blip r:embed="rId3"/>
              <a:stretch/>
            </p:blipFill>
            <p:spPr>
              <a:xfrm>
                <a:off x="7863840" y="2522880"/>
                <a:ext cx="1544760" cy="1079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03" name="Picture 3" descr="D:\Dropbox\FNOL\FNOL_Design manual\PPT\FNOL_logo.png"/>
              <p:cNvPicPr/>
              <p:nvPr/>
            </p:nvPicPr>
            <p:blipFill>
              <a:blip r:embed="rId4"/>
              <a:stretch/>
            </p:blipFill>
            <p:spPr>
              <a:xfrm>
                <a:off x="10460880" y="2672640"/>
                <a:ext cx="2984760" cy="780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04" name="Obrázek 19"/>
              <p:cNvPicPr/>
              <p:nvPr/>
            </p:nvPicPr>
            <p:blipFill>
              <a:blip r:embed="rId5"/>
              <a:stretch/>
            </p:blipFill>
            <p:spPr>
              <a:xfrm>
                <a:off x="13964400" y="2207520"/>
                <a:ext cx="3431160" cy="17103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05" name="TextBox 16"/>
          <p:cNvSpPr/>
          <p:nvPr/>
        </p:nvSpPr>
        <p:spPr>
          <a:xfrm>
            <a:off x="4206240" y="5020560"/>
            <a:ext cx="1314072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6600" b="0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Pokročilá </a:t>
            </a:r>
            <a:r>
              <a:rPr lang="cs-CZ" sz="6600" b="0" strike="noStrike" spc="-1" dirty="0" err="1">
                <a:solidFill>
                  <a:srgbClr val="FFFFFF"/>
                </a:solidFill>
                <a:latin typeface="Arial"/>
                <a:ea typeface="Roboto Condensed"/>
              </a:rPr>
              <a:t>otoscleróza</a:t>
            </a:r>
            <a:endParaRPr lang="en-US" sz="66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cs-CZ" sz="6600" b="0" strike="noStrike" spc="-1" dirty="0" err="1">
                <a:solidFill>
                  <a:srgbClr val="FFFFFF"/>
                </a:solidFill>
                <a:latin typeface="Arial"/>
                <a:ea typeface="Roboto Condensed"/>
              </a:rPr>
              <a:t>Surgery</a:t>
            </a:r>
            <a:r>
              <a:rPr lang="cs-CZ" sz="6600" b="0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 </a:t>
            </a:r>
            <a:r>
              <a:rPr lang="cs-CZ" sz="6600" b="0" strike="noStrike" spc="-1" dirty="0" err="1">
                <a:solidFill>
                  <a:srgbClr val="FFFFFF"/>
                </a:solidFill>
                <a:latin typeface="Arial"/>
                <a:ea typeface="Roboto Condensed"/>
              </a:rPr>
              <a:t>for</a:t>
            </a:r>
            <a:r>
              <a:rPr lang="cs-CZ" sz="6600" b="0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 </a:t>
            </a:r>
            <a:r>
              <a:rPr lang="cs-CZ" sz="6600" b="0" strike="noStrike" spc="-1" dirty="0" err="1">
                <a:solidFill>
                  <a:srgbClr val="FFFFFF"/>
                </a:solidFill>
                <a:latin typeface="Arial"/>
                <a:ea typeface="Roboto Condensed"/>
              </a:rPr>
              <a:t>aiding</a:t>
            </a:r>
            <a:endParaRPr lang="en-US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Box 17"/>
          <p:cNvSpPr/>
          <p:nvPr/>
        </p:nvSpPr>
        <p:spPr>
          <a:xfrm>
            <a:off x="13997880" y="7691040"/>
            <a:ext cx="32335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2800" b="0" strike="noStrike" spc="191">
                <a:solidFill>
                  <a:srgbClr val="0092C8"/>
                </a:solidFill>
                <a:latin typeface="Arial"/>
                <a:ea typeface="Roboto Condensed"/>
              </a:rPr>
              <a:t>Richard Salzman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#3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 Placeholder 6"/>
          <p:cNvSpPr/>
          <p:nvPr/>
        </p:nvSpPr>
        <p:spPr>
          <a:xfrm>
            <a:off x="909000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žena LV, 77 let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architektka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vpravo praktická hluchota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nespokojená se sluchadly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vlevo progredující nedoslýchavost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velmi tlustá ploténka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  imobilní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incus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i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ez komplikací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Obrázek 460"/>
          <p:cNvPicPr/>
          <p:nvPr/>
        </p:nvPicPr>
        <p:blipFill>
          <a:blip r:embed="rId2"/>
          <a:stretch/>
        </p:blipFill>
        <p:spPr>
          <a:xfrm>
            <a:off x="6982560" y="1779480"/>
            <a:ext cx="5818320" cy="5962320"/>
          </a:xfrm>
          <a:prstGeom prst="rect">
            <a:avLst/>
          </a:prstGeom>
          <a:ln w="0">
            <a:noFill/>
          </a:ln>
        </p:spPr>
      </p:pic>
      <p:pic>
        <p:nvPicPr>
          <p:cNvPr id="462" name="Obrázek 461"/>
          <p:cNvPicPr/>
          <p:nvPr/>
        </p:nvPicPr>
        <p:blipFill>
          <a:blip r:embed="rId3"/>
          <a:stretch/>
        </p:blipFill>
        <p:spPr>
          <a:xfrm>
            <a:off x="12619440" y="1851480"/>
            <a:ext cx="5685840" cy="589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#4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 Placeholder 7"/>
          <p:cNvSpPr/>
          <p:nvPr/>
        </p:nvSpPr>
        <p:spPr>
          <a:xfrm>
            <a:off x="909000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muž JM, 63 let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„vůbec neslyším“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maximální nastavení sluchadel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 err="1">
                <a:solidFill>
                  <a:srgbClr val="000000"/>
                </a:solidFill>
                <a:latin typeface="Arial"/>
                <a:ea typeface="Microsoft YaHei"/>
              </a:rPr>
              <a:t>bi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lateralní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praktická hluchota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14.5.2020 RT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canal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- +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úzký zvukovod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 silná kostěná zadní stěna zvukovodu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obliterace oválného okénka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komplikací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5" name="Obrázek 464"/>
          <p:cNvPicPr/>
          <p:nvPr/>
        </p:nvPicPr>
        <p:blipFill>
          <a:blip r:embed="rId2"/>
          <a:stretch/>
        </p:blipFill>
        <p:spPr>
          <a:xfrm>
            <a:off x="8915400" y="4930560"/>
            <a:ext cx="4571280" cy="4441320"/>
          </a:xfrm>
          <a:prstGeom prst="rect">
            <a:avLst/>
          </a:prstGeom>
          <a:ln w="0">
            <a:noFill/>
          </a:ln>
        </p:spPr>
      </p:pic>
      <p:pic>
        <p:nvPicPr>
          <p:cNvPr id="466" name="Obrázek 465"/>
          <p:cNvPicPr/>
          <p:nvPr/>
        </p:nvPicPr>
        <p:blipFill>
          <a:blip r:embed="rId3"/>
          <a:stretch/>
        </p:blipFill>
        <p:spPr>
          <a:xfrm>
            <a:off x="13354920" y="5041800"/>
            <a:ext cx="4570560" cy="4330080"/>
          </a:xfrm>
          <a:prstGeom prst="rect">
            <a:avLst/>
          </a:prstGeom>
          <a:ln w="0">
            <a:noFill/>
          </a:ln>
        </p:spPr>
      </p:pic>
      <p:pic>
        <p:nvPicPr>
          <p:cNvPr id="467" name="Obrázek 466"/>
          <p:cNvPicPr/>
          <p:nvPr/>
        </p:nvPicPr>
        <p:blipFill>
          <a:blip r:embed="rId4"/>
          <a:stretch/>
        </p:blipFill>
        <p:spPr>
          <a:xfrm>
            <a:off x="8686800" y="491400"/>
            <a:ext cx="4732200" cy="478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#5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 Placeholder 8"/>
          <p:cNvSpPr/>
          <p:nvPr/>
        </p:nvSpPr>
        <p:spPr>
          <a:xfrm>
            <a:off x="909000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muž MF, 45 let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mistr v továrně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2x neúspěšná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dx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sluchadlo vlevo s „nějakým“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prínosem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„silně handicapovaný“ poruchou sluchu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tinnitus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14.1.2022 re-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dx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22.4.2023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sin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fraktura dlouhého výběžku kovadlinky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bilateralně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velmi tlustá ploténka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komplikací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0" name="Obrázek 469"/>
          <p:cNvPicPr/>
          <p:nvPr/>
        </p:nvPicPr>
        <p:blipFill>
          <a:blip r:embed="rId2"/>
          <a:stretch/>
        </p:blipFill>
        <p:spPr>
          <a:xfrm>
            <a:off x="8348983" y="156600"/>
            <a:ext cx="4929120" cy="5028480"/>
          </a:xfrm>
          <a:prstGeom prst="rect">
            <a:avLst/>
          </a:prstGeom>
          <a:ln w="0">
            <a:noFill/>
          </a:ln>
        </p:spPr>
      </p:pic>
      <p:pic>
        <p:nvPicPr>
          <p:cNvPr id="471" name="Obrázek 470"/>
          <p:cNvPicPr/>
          <p:nvPr/>
        </p:nvPicPr>
        <p:blipFill>
          <a:blip r:embed="rId3"/>
          <a:stretch/>
        </p:blipFill>
        <p:spPr>
          <a:xfrm>
            <a:off x="13077223" y="152280"/>
            <a:ext cx="4796640" cy="4960800"/>
          </a:xfrm>
          <a:prstGeom prst="rect">
            <a:avLst/>
          </a:prstGeom>
          <a:ln w="0">
            <a:noFill/>
          </a:ln>
        </p:spPr>
      </p:pic>
      <p:pic>
        <p:nvPicPr>
          <p:cNvPr id="472" name="Obrázek 471"/>
          <p:cNvPicPr/>
          <p:nvPr/>
        </p:nvPicPr>
        <p:blipFill>
          <a:blip r:embed="rId4"/>
          <a:stretch/>
        </p:blipFill>
        <p:spPr>
          <a:xfrm>
            <a:off x="8348983" y="4632120"/>
            <a:ext cx="4785120" cy="4896360"/>
          </a:xfrm>
          <a:prstGeom prst="rect">
            <a:avLst/>
          </a:prstGeom>
          <a:ln w="0">
            <a:noFill/>
          </a:ln>
        </p:spPr>
      </p:pic>
      <p:pic>
        <p:nvPicPr>
          <p:cNvPr id="473" name="Obrázek 472"/>
          <p:cNvPicPr/>
          <p:nvPr/>
        </p:nvPicPr>
        <p:blipFill>
          <a:blip r:embed="rId5"/>
          <a:stretch/>
        </p:blipFill>
        <p:spPr>
          <a:xfrm>
            <a:off x="13099903" y="4572000"/>
            <a:ext cx="4784040" cy="495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Obrázek 473"/>
          <p:cNvPicPr/>
          <p:nvPr/>
        </p:nvPicPr>
        <p:blipFill>
          <a:blip r:embed="rId2"/>
          <a:stretch/>
        </p:blipFill>
        <p:spPr>
          <a:xfrm>
            <a:off x="6165000" y="1784520"/>
            <a:ext cx="6075000" cy="6303600"/>
          </a:xfrm>
          <a:prstGeom prst="rect">
            <a:avLst/>
          </a:prstGeom>
          <a:ln w="0">
            <a:noFill/>
          </a:ln>
        </p:spPr>
      </p:pic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#6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Text Placeholder 9"/>
          <p:cNvSpPr/>
          <p:nvPr/>
        </p:nvSpPr>
        <p:spPr>
          <a:xfrm>
            <a:off x="441438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žena JV, 47 let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potíže doma i v práci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částečně úspěšná 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endParaRPr lang="cs-CZ" sz="28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					před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20 lety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recentně progresivní nedoslýchavost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tinnitus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paroxismalní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10.8.2022 re-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dx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komplikací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7" name="Obrázek 476"/>
          <p:cNvPicPr/>
          <p:nvPr/>
        </p:nvPicPr>
        <p:blipFill>
          <a:blip r:embed="rId3"/>
          <a:stretch/>
        </p:blipFill>
        <p:spPr>
          <a:xfrm>
            <a:off x="12031200" y="1856520"/>
            <a:ext cx="6084720" cy="627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842399" y="754560"/>
            <a:ext cx="17051705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M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oje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 err="1">
                <a:solidFill>
                  <a:srgbClr val="0092C8"/>
                </a:solidFill>
                <a:latin typeface="Arial"/>
              </a:rPr>
              <a:t>indi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k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a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ční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cs-CZ" sz="5400" spc="-1" dirty="0">
                <a:solidFill>
                  <a:srgbClr val="0092C8"/>
                </a:solidFill>
                <a:latin typeface="Arial"/>
              </a:rPr>
              <a:t>k</a:t>
            </a:r>
            <a:r>
              <a:rPr lang="en-US" sz="5400" b="0" strike="noStrike" spc="-1" dirty="0" err="1">
                <a:solidFill>
                  <a:srgbClr val="0092C8"/>
                </a:solidFill>
                <a:latin typeface="Arial"/>
              </a:rPr>
              <a:t>rit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é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ria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 u pokročilé otosklerózy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Text Placeholder 3"/>
          <p:cNvSpPr/>
          <p:nvPr/>
        </p:nvSpPr>
        <p:spPr>
          <a:xfrm>
            <a:off x="909000" y="1829520"/>
            <a:ext cx="16457760" cy="732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Indikace k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stapedoplastice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		</a:t>
            </a:r>
            <a:r>
              <a:rPr lang="cs-CZ" sz="2800" b="0" u="sng" strike="noStrike" spc="-1" dirty="0" err="1">
                <a:solidFill>
                  <a:srgbClr val="000000"/>
                </a:solidFill>
                <a:uFillTx/>
                <a:latin typeface="Arial"/>
                <a:ea typeface="Microsoft YaHei"/>
              </a:rPr>
              <a:t>neservisovatelné</a:t>
            </a:r>
            <a:r>
              <a:rPr lang="cs-CZ" sz="28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 ucho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				práh kostního vedení			40-60dB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				ABG						&gt; 30dB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				rozeznatelné struktury oválného okénka na HR/CB CT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pc="-1" dirty="0">
                <a:solidFill>
                  <a:srgbClr val="000000"/>
                </a:solidFill>
                <a:latin typeface="Arial"/>
                <a:ea typeface="Microsoft YaHei"/>
              </a:rPr>
              <a:t>K</a:t>
            </a: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ontraindikace: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práh kost &gt; 60dB				CI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	malý ABG    </a:t>
            </a: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???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	</a:t>
            </a:r>
            <a:r>
              <a:rPr lang="cs-CZ" sz="280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patologie oválného okénka na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3200" b="0" i="1" strike="noStrike" spc="-1" dirty="0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 				</a:t>
            </a:r>
            <a:r>
              <a:rPr lang="cs-CZ" sz="3200" b="0" i="1" strike="noStrike" spc="-1" dirty="0" err="1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failed</a:t>
            </a:r>
            <a:r>
              <a:rPr lang="cs-CZ" sz="3200" b="0" i="1" strike="noStrike" spc="-1" dirty="0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stapes</a:t>
            </a:r>
            <a:r>
              <a:rPr lang="cs-CZ" sz="3200" b="0" i="1" strike="noStrike" spc="-1" dirty="0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surgery</a:t>
            </a:r>
            <a:r>
              <a:rPr lang="cs-CZ" sz="3200" b="0" i="1" strike="noStrike" spc="-1" dirty="0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 in </a:t>
            </a:r>
            <a:r>
              <a:rPr lang="cs-CZ" sz="3200" b="0" i="1" strike="noStrike" spc="-1" dirty="0" err="1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experienced</a:t>
            </a:r>
            <a:r>
              <a:rPr lang="cs-CZ" sz="3200" b="0" i="1" strike="noStrike" spc="-1" dirty="0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 </a:t>
            </a:r>
            <a:r>
              <a:rPr lang="cs-CZ" sz="3200" b="0" i="1" strike="noStrike" spc="-1" dirty="0" err="1">
                <a:solidFill>
                  <a:srgbClr val="000000"/>
                </a:solidFill>
                <a:latin typeface="Brush Script MT" panose="03060802040406070304" pitchFamily="66" charset="0"/>
                <a:ea typeface="Microsoft YaHei"/>
              </a:rPr>
              <a:t>hands</a:t>
            </a:r>
            <a:endParaRPr lang="en-US" sz="3200" b="0" i="1" strike="noStrike" spc="-1" dirty="0">
              <a:solidFill>
                <a:srgbClr val="000000"/>
              </a:solidFill>
              <a:latin typeface="Brush Script MT" panose="03060802040406070304" pitchFamily="66" charset="0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</a:t>
            </a:r>
            <a:r>
              <a:rPr lang="cs-CZ" sz="2800" b="1" spc="-1" dirty="0">
                <a:solidFill>
                  <a:srgbClr val="000000"/>
                </a:solidFill>
                <a:latin typeface="Arial"/>
                <a:ea typeface="Microsoft YaHei"/>
              </a:rPr>
              <a:t>Cíl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změnit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neservisovatelné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na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servisovatelné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ucho (se sluchadlem)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</a:t>
            </a: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Důležité je </a:t>
            </a:r>
            <a:r>
              <a:rPr lang="cs-CZ" sz="28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předOP</a:t>
            </a: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poučení pacienta, realistická očekávání !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římá spojnice 483"/>
          <p:cNvSpPr/>
          <p:nvPr/>
        </p:nvSpPr>
        <p:spPr>
          <a:xfrm>
            <a:off x="8037886" y="5365800"/>
            <a:ext cx="1600200" cy="360"/>
          </a:xfrm>
          <a:prstGeom prst="line">
            <a:avLst/>
          </a:prstGeom>
          <a:ln w="5472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7360" tIns="-72360" rIns="117360" bIns="-72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5" name="Obdélník 484"/>
          <p:cNvSpPr/>
          <p:nvPr/>
        </p:nvSpPr>
        <p:spPr>
          <a:xfrm>
            <a:off x="735480" y="7689072"/>
            <a:ext cx="11886120" cy="68472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6" name="Obrázek 485"/>
          <p:cNvPicPr/>
          <p:nvPr/>
        </p:nvPicPr>
        <p:blipFill>
          <a:blip r:embed="rId2"/>
          <a:stretch/>
        </p:blipFill>
        <p:spPr>
          <a:xfrm>
            <a:off x="12693600" y="6106320"/>
            <a:ext cx="5486400" cy="308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Calibri"/>
              </a:rPr>
              <a:t>Závěr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Text Placeholder 4"/>
          <p:cNvSpPr/>
          <p:nvPr/>
        </p:nvSpPr>
        <p:spPr>
          <a:xfrm>
            <a:off x="909000" y="1614600"/>
            <a:ext cx="16457760" cy="77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je dobrým řešením pokročilé otosklerózy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- </a:t>
            </a: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levné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- méně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poOP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kontrol než po sluchadle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- přirozenější slyšení (ocení hudebníci)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CI jako záloha. Má podobné výsledky, ale … </a:t>
            </a:r>
            <a:r>
              <a:rPr lang="cs-CZ" sz="21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see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“Percepční” nedoslýchavost nejen kvůli degenerovaným vláskovým buňkám, ale významný podíl fixace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anulárního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ligamenta</a:t>
            </a:r>
            <a:endParaRPr lang="cs-CZ" sz="28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cs-CZ" sz="28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PreOP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CT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scan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+ </a:t>
            </a: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slovní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audiogram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Neoperuj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persistující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potíže.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Moc zvažuj kontralaterální ucho.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Skupina 3"/>
          <p:cNvGrpSpPr/>
          <p:nvPr/>
        </p:nvGrpSpPr>
        <p:grpSpPr>
          <a:xfrm>
            <a:off x="-18000" y="-11520"/>
            <a:ext cx="18322200" cy="10308600"/>
            <a:chOff x="-18000" y="-11520"/>
            <a:chExt cx="18322200" cy="10308600"/>
          </a:xfrm>
        </p:grpSpPr>
        <p:pic>
          <p:nvPicPr>
            <p:cNvPr id="490" name="Obrázek 5"/>
            <p:cNvPicPr/>
            <p:nvPr/>
          </p:nvPicPr>
          <p:blipFill>
            <a:blip r:embed="rId2"/>
            <a:srcRect l="1690" t="22835" r="1690" b="4574"/>
            <a:stretch/>
          </p:blipFill>
          <p:spPr>
            <a:xfrm>
              <a:off x="0" y="0"/>
              <a:ext cx="18286560" cy="10285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1" name="Rectangle 28"/>
            <p:cNvSpPr/>
            <p:nvPr/>
          </p:nvSpPr>
          <p:spPr>
            <a:xfrm>
              <a:off x="-18000" y="-11520"/>
              <a:ext cx="18322200" cy="10308600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27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grpSp>
          <p:nvGrpSpPr>
            <p:cNvPr id="492" name="Skupina 1"/>
            <p:cNvGrpSpPr/>
            <p:nvPr/>
          </p:nvGrpSpPr>
          <p:grpSpPr>
            <a:xfrm>
              <a:off x="731520" y="8477640"/>
              <a:ext cx="7883280" cy="1420920"/>
              <a:chOff x="731520" y="8477640"/>
              <a:chExt cx="7883280" cy="1420920"/>
            </a:xfrm>
          </p:grpSpPr>
          <p:pic>
            <p:nvPicPr>
              <p:cNvPr id="493" name="Grafický objekt 6"/>
              <p:cNvPicPr/>
              <p:nvPr/>
            </p:nvPicPr>
            <p:blipFill>
              <a:blip r:embed="rId3"/>
              <a:stretch/>
            </p:blipFill>
            <p:spPr>
              <a:xfrm>
                <a:off x="731520" y="8643240"/>
                <a:ext cx="1558800" cy="10893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4" name="Picture 2"/>
              <p:cNvPicPr/>
              <p:nvPr/>
            </p:nvPicPr>
            <p:blipFill>
              <a:blip r:embed="rId4"/>
              <a:stretch/>
            </p:blipFill>
            <p:spPr>
              <a:xfrm>
                <a:off x="3307680" y="8852400"/>
                <a:ext cx="2522160" cy="6714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95" name="Obrázek 9"/>
              <p:cNvPicPr/>
              <p:nvPr/>
            </p:nvPicPr>
            <p:blipFill>
              <a:blip r:embed="rId5"/>
              <a:stretch/>
            </p:blipFill>
            <p:spPr>
              <a:xfrm>
                <a:off x="6245640" y="8477640"/>
                <a:ext cx="2369160" cy="142092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96" name="TextBox 16"/>
          <p:cNvSpPr/>
          <p:nvPr/>
        </p:nvSpPr>
        <p:spPr>
          <a:xfrm>
            <a:off x="406080" y="449640"/>
            <a:ext cx="10056833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6600" b="0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DĚKUJI ZA POZORNOST</a:t>
            </a:r>
            <a:endParaRPr lang="en-US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2" descr="Otosclerosis - Carhart's notch, Otosclerosis PPT, Radiology"/>
          <p:cNvPicPr/>
          <p:nvPr/>
        </p:nvPicPr>
        <p:blipFill>
          <a:blip r:embed="rId2"/>
          <a:stretch/>
        </p:blipFill>
        <p:spPr>
          <a:xfrm>
            <a:off x="11933280" y="4663800"/>
            <a:ext cx="5849640" cy="4684320"/>
          </a:xfrm>
          <a:prstGeom prst="rect">
            <a:avLst/>
          </a:prstGeom>
          <a:ln w="0">
            <a:noFill/>
          </a:ln>
        </p:spPr>
      </p:pic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914400" y="480240"/>
            <a:ext cx="12800160" cy="118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 err="1">
                <a:solidFill>
                  <a:srgbClr val="0092C8"/>
                </a:solidFill>
                <a:latin typeface="Arial"/>
              </a:rPr>
              <a:t>Otoscleróza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42124" y="1668960"/>
            <a:ext cx="16457760" cy="6399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Definice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primární onemocnění otické kapsuly a ploténky třmínku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Symptomy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převodní nedoslýchavost, zřídka vest. symptomy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	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</a:rPr>
              <a:t>fissula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 ante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</a:rPr>
              <a:t>fenestram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 (70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%)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	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ploténka třmínku(2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0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%)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cs-CZ" spc="-1" dirty="0">
                <a:solidFill>
                  <a:srgbClr val="000000"/>
                </a:solidFill>
                <a:latin typeface="Calibri"/>
              </a:rPr>
              <a:t>k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ochlea, vnitřní zvukovod (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10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%)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Management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„počkej až dozraje“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(ABG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&lt;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30dB)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	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ika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	</a:t>
            </a:r>
            <a:r>
              <a:rPr lang="cs-CZ" spc="-1" dirty="0">
                <a:solidFill>
                  <a:srgbClr val="000000"/>
                </a:solidFill>
                <a:latin typeface="Arial"/>
                <a:ea typeface="Microsoft YaHei"/>
              </a:rPr>
              <a:t>sluchadlo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" name="Picture 4" descr="Histological representation of different stages of otosclerosis (H.E.)....  | Download Scientific Diagram"/>
          <p:cNvPicPr/>
          <p:nvPr/>
        </p:nvPicPr>
        <p:blipFill>
          <a:blip r:embed="rId3"/>
          <a:stretch/>
        </p:blipFill>
        <p:spPr>
          <a:xfrm>
            <a:off x="11453148" y="156240"/>
            <a:ext cx="6449040" cy="450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914400" y="480240"/>
            <a:ext cx="12800160" cy="118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K</a:t>
            </a:r>
            <a:r>
              <a:rPr lang="en-GB" sz="5400" b="0" strike="noStrike" spc="-1" dirty="0" err="1">
                <a:solidFill>
                  <a:srgbClr val="0092C8"/>
                </a:solidFill>
                <a:latin typeface="Arial"/>
              </a:rPr>
              <a:t>ochle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á</a:t>
            </a:r>
            <a:r>
              <a:rPr lang="en-GB" sz="5400" b="0" strike="noStrike" spc="-1" dirty="0">
                <a:solidFill>
                  <a:srgbClr val="0092C8"/>
                </a:solidFill>
                <a:latin typeface="Arial"/>
              </a:rPr>
              <a:t>r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ní</a:t>
            </a:r>
            <a:r>
              <a:rPr lang="en-GB" sz="5400" b="0" strike="noStrike" spc="-1" dirty="0">
                <a:solidFill>
                  <a:srgbClr val="0092C8"/>
                </a:solidFill>
                <a:latin typeface="Arial"/>
              </a:rPr>
              <a:t> o</a:t>
            </a:r>
            <a:r>
              <a:rPr lang="cs-CZ" sz="5400" b="0" strike="noStrike" spc="-1" dirty="0" err="1">
                <a:solidFill>
                  <a:srgbClr val="0092C8"/>
                </a:solidFill>
                <a:latin typeface="Arial"/>
              </a:rPr>
              <a:t>toscleróza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 Placeholder 2"/>
          <p:cNvSpPr/>
          <p:nvPr/>
        </p:nvSpPr>
        <p:spPr>
          <a:xfrm>
            <a:off x="914400" y="1668960"/>
            <a:ext cx="16457760" cy="639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Definice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otoscler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óza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postihující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vnitřní uchu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Symptomy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smíšená nedoslýchavost,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vestib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symptoms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Management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	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sluchadlo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	</a:t>
            </a:r>
            <a:r>
              <a:rPr lang="cs-CZ" sz="2800" spc="-1" dirty="0">
                <a:solidFill>
                  <a:srgbClr val="000000"/>
                </a:solidFill>
                <a:latin typeface="Arial"/>
                <a:ea typeface="DejaVu Sans"/>
              </a:rPr>
              <a:t>CI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3" name="Picture 2" descr="OTOSCLEROSIS: A Review for Audiologists"/>
          <p:cNvPicPr/>
          <p:nvPr/>
        </p:nvPicPr>
        <p:blipFill>
          <a:blip r:embed="rId2"/>
          <a:stretch/>
        </p:blipFill>
        <p:spPr>
          <a:xfrm>
            <a:off x="10332720" y="2537640"/>
            <a:ext cx="6257880" cy="4661640"/>
          </a:xfrm>
          <a:prstGeom prst="rect">
            <a:avLst/>
          </a:prstGeom>
          <a:ln w="0">
            <a:noFill/>
          </a:ln>
        </p:spPr>
      </p:pic>
      <p:pic>
        <p:nvPicPr>
          <p:cNvPr id="414" name="Obrázek 6"/>
          <p:cNvPicPr/>
          <p:nvPr/>
        </p:nvPicPr>
        <p:blipFill>
          <a:blip r:embed="rId3"/>
          <a:stretch/>
        </p:blipFill>
        <p:spPr>
          <a:xfrm>
            <a:off x="2286000" y="2848680"/>
            <a:ext cx="4844880" cy="476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914400" y="480240"/>
            <a:ext cx="12800160" cy="118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Pokročilá </a:t>
            </a:r>
            <a:r>
              <a:rPr lang="cs-CZ" sz="5400" b="0" strike="noStrike" spc="-1" dirty="0" err="1">
                <a:solidFill>
                  <a:srgbClr val="0092C8"/>
                </a:solidFill>
                <a:latin typeface="Arial"/>
              </a:rPr>
              <a:t>otoscleróza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986400" y="2261520"/>
            <a:ext cx="16457760" cy="538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Definice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velmi pokročilá otoskleróza (práh vzduchu &gt;85dB a neměřitelný práh kosti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 err="1">
                <a:solidFill>
                  <a:srgbClr val="000000"/>
                </a:solidFill>
                <a:latin typeface="Arial"/>
              </a:rPr>
              <a:t>Symptoms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cs-CZ" spc="-1" dirty="0">
                <a:solidFill>
                  <a:srgbClr val="000000"/>
                </a:solidFill>
              </a:rPr>
              <a:t>smíšená nedoslýchavost, vestibulární symptomy</a:t>
            </a:r>
            <a:endParaRPr lang="en-US" spc="-1" dirty="0">
              <a:solidFill>
                <a:srgbClr val="000000"/>
              </a:solidFill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Management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 	sluchadlo				- slabý výkon = sluchový přínos, nízká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</a:rPr>
              <a:t>compliance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+ sluchadlo	- bez efektu na práh kosti, 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často </a:t>
            </a:r>
            <a:r>
              <a:rPr lang="cs-CZ" spc="-1" dirty="0">
                <a:solidFill>
                  <a:srgbClr val="000000"/>
                </a:solidFill>
                <a:latin typeface="Arial"/>
                <a:ea typeface="Microsoft YaHei"/>
              </a:rPr>
              <a:t>nedokonalý uzávěr ABG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BDBDBD"/>
                </a:solidFill>
                <a:latin typeface="Arial"/>
                <a:ea typeface="Microsoft YaHei"/>
              </a:rPr>
              <a:t>	</a:t>
            </a:r>
            <a:r>
              <a:rPr lang="cs-CZ" sz="2400" b="0" strike="noStrike" spc="-1" dirty="0" err="1">
                <a:solidFill>
                  <a:srgbClr val="BDBDBD"/>
                </a:solidFill>
                <a:latin typeface="Arial"/>
                <a:ea typeface="Microsoft YaHei"/>
              </a:rPr>
              <a:t>stapedoplastika</a:t>
            </a:r>
            <a:r>
              <a:rPr lang="cs-CZ" sz="2400" b="0" strike="noStrike" spc="-1" dirty="0">
                <a:solidFill>
                  <a:srgbClr val="BDBDBD"/>
                </a:solidFill>
                <a:latin typeface="Arial"/>
                <a:ea typeface="Microsoft YaHei"/>
              </a:rPr>
              <a:t> + aktivní středoušní implantát – obtížná operace, náklady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CI		 			- náklady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Obdélník 416"/>
          <p:cNvSpPr/>
          <p:nvPr/>
        </p:nvSpPr>
        <p:spPr>
          <a:xfrm>
            <a:off x="685800" y="8804880"/>
            <a:ext cx="15624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dvP66FA"/>
                <a:ea typeface="AdvP66FA"/>
              </a:rPr>
              <a:t>Luca, M et al. Stapes surgery in far-advanced otosclerosis. Ear, Nose &amp; Throat Journal, 2023, 102(9), 611-615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41F20"/>
                </a:solidFill>
                <a:latin typeface="AdvP66FA"/>
                <a:ea typeface="AdvP66FA"/>
              </a:rPr>
              <a:t>House HP, Sheehy JL. Stapes surgery: selection of the patient. </a:t>
            </a:r>
            <a:r>
              <a:rPr lang="en-US" sz="1400" b="0" strike="noStrike" spc="-1">
                <a:solidFill>
                  <a:srgbClr val="241F20"/>
                </a:solidFill>
                <a:latin typeface="AdvP66F9"/>
                <a:ea typeface="AdvP66F9"/>
              </a:rPr>
              <a:t>Ann Otol, Rhinol Laryngol </a:t>
            </a:r>
            <a:r>
              <a:rPr lang="en-US" sz="1400" b="0" strike="noStrike" spc="-1">
                <a:solidFill>
                  <a:srgbClr val="241F20"/>
                </a:solidFill>
                <a:latin typeface="AdvP66FA"/>
                <a:ea typeface="AdvP66FA"/>
              </a:rPr>
              <a:t>1961;70:1062–1068.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Skupina 417"/>
          <p:cNvGrpSpPr/>
          <p:nvPr/>
        </p:nvGrpSpPr>
        <p:grpSpPr>
          <a:xfrm>
            <a:off x="9781200" y="6147000"/>
            <a:ext cx="8073360" cy="3224520"/>
            <a:chOff x="9781200" y="6147000"/>
            <a:chExt cx="8073360" cy="3224520"/>
          </a:xfrm>
        </p:grpSpPr>
        <p:pic>
          <p:nvPicPr>
            <p:cNvPr id="419" name="Obrázek 418"/>
            <p:cNvPicPr/>
            <p:nvPr/>
          </p:nvPicPr>
          <p:blipFill>
            <a:blip r:embed="rId2"/>
            <a:stretch/>
          </p:blipFill>
          <p:spPr>
            <a:xfrm>
              <a:off x="9781200" y="6147000"/>
              <a:ext cx="8073360" cy="322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Obdélník: se zakulacenými rohy 419"/>
            <p:cNvSpPr/>
            <p:nvPr/>
          </p:nvSpPr>
          <p:spPr>
            <a:xfrm>
              <a:off x="11381400" y="6338160"/>
              <a:ext cx="6473160" cy="2142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0000"/>
              </a:srgbClr>
            </a:solidFill>
            <a:ln w="0">
              <a:solidFill>
                <a:srgbClr val="32556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06400" y="516240"/>
            <a:ext cx="12800160" cy="118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Pokročilá </a:t>
            </a:r>
            <a:r>
              <a:rPr lang="cs-CZ" sz="5400" b="0" strike="noStrike" spc="-1" dirty="0" err="1">
                <a:solidFill>
                  <a:srgbClr val="0092C8"/>
                </a:solidFill>
                <a:latin typeface="Arial"/>
              </a:rPr>
              <a:t>otoscleróza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914400" y="2828325"/>
            <a:ext cx="16457760" cy="23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</a:rPr>
              <a:t>Management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</a:rPr>
              <a:t>: 	CI x	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500"/>
              </a:spcBef>
              <a:buNone/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Obdélník 422"/>
          <p:cNvSpPr/>
          <p:nvPr/>
        </p:nvSpPr>
        <p:spPr>
          <a:xfrm>
            <a:off x="685800" y="9046080"/>
            <a:ext cx="15624000" cy="32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241F20"/>
                </a:solidFill>
                <a:latin typeface="AdvP66FA"/>
                <a:ea typeface="AdvP66FA"/>
              </a:rPr>
              <a:t>House HP, Sheehy JL. Stapes surgery: selection of the patient. </a:t>
            </a:r>
            <a:r>
              <a:rPr lang="en-US" sz="1400" b="0" strike="noStrike" spc="-1">
                <a:solidFill>
                  <a:srgbClr val="241F20"/>
                </a:solidFill>
                <a:latin typeface="AdvP66F9"/>
                <a:ea typeface="AdvP66F9"/>
              </a:rPr>
              <a:t>Ann Otol, Rhinol Laryngol </a:t>
            </a:r>
            <a:r>
              <a:rPr lang="en-US" sz="1400" b="0" strike="noStrike" spc="-1">
                <a:solidFill>
                  <a:srgbClr val="241F20"/>
                </a:solidFill>
                <a:latin typeface="AdvP66FA"/>
                <a:ea typeface="AdvP66FA"/>
              </a:rPr>
              <a:t>1961;70:1062–1068.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4" name="Obrázek 423"/>
          <p:cNvPicPr/>
          <p:nvPr/>
        </p:nvPicPr>
        <p:blipFill>
          <a:blip r:embed="rId2"/>
          <a:stretch/>
        </p:blipFill>
        <p:spPr>
          <a:xfrm>
            <a:off x="381600" y="4307400"/>
            <a:ext cx="8893800" cy="4026960"/>
          </a:xfrm>
          <a:prstGeom prst="rect">
            <a:avLst/>
          </a:prstGeom>
          <a:ln w="0">
            <a:noFill/>
          </a:ln>
        </p:spPr>
      </p:pic>
      <p:pic>
        <p:nvPicPr>
          <p:cNvPr id="425" name="Obrázek 424"/>
          <p:cNvPicPr/>
          <p:nvPr/>
        </p:nvPicPr>
        <p:blipFill>
          <a:blip r:embed="rId3"/>
          <a:stretch/>
        </p:blipFill>
        <p:spPr>
          <a:xfrm>
            <a:off x="8650080" y="4315680"/>
            <a:ext cx="9408240" cy="4370040"/>
          </a:xfrm>
          <a:prstGeom prst="rect">
            <a:avLst/>
          </a:prstGeom>
          <a:ln w="0">
            <a:noFill/>
          </a:ln>
        </p:spPr>
      </p:pic>
      <p:sp>
        <p:nvSpPr>
          <p:cNvPr id="426" name="Volný tvar: obrazec 425"/>
          <p:cNvSpPr/>
          <p:nvPr/>
        </p:nvSpPr>
        <p:spPr>
          <a:xfrm>
            <a:off x="4199400" y="4572000"/>
            <a:ext cx="2056320" cy="3307320"/>
          </a:xfrm>
          <a:custGeom>
            <a:avLst/>
            <a:gdLst>
              <a:gd name="textAreaLeft" fmla="*/ 100440 w 2056320"/>
              <a:gd name="textAreaRight" fmla="*/ 1956960 w 2056320"/>
              <a:gd name="textAreaTop" fmla="*/ 100440 h 3307320"/>
              <a:gd name="textAreaBottom" fmla="*/ 3207960 h 3307320"/>
            </a:gdLst>
            <a:ahLst/>
            <a:cxnLst/>
            <a:rect l="textAreaLeft" t="textAreaTop" r="textAreaRight" b="textAreaBottom"/>
            <a:pathLst>
              <a:path w="21600" h="34732">
                <a:moveTo>
                  <a:pt x="3600" y="0"/>
                </a:moveTo>
                <a:arcTo wR="3600" hR="3600" stAng="16200000" swAng="-5400000"/>
                <a:lnTo>
                  <a:pt x="0" y="31132"/>
                </a:lnTo>
                <a:arcTo wR="3600" hR="3600" stAng="10800000" swAng="-5400000"/>
                <a:lnTo>
                  <a:pt x="18000" y="3473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>
              <a:alpha val="20000"/>
            </a:srgbClr>
          </a:solidFill>
          <a:ln w="0">
            <a:solidFill>
              <a:srgbClr val="32556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7" name="Volný tvar: obrazec 426"/>
          <p:cNvSpPr/>
          <p:nvPr/>
        </p:nvSpPr>
        <p:spPr>
          <a:xfrm>
            <a:off x="6431400" y="4572360"/>
            <a:ext cx="2056320" cy="3307320"/>
          </a:xfrm>
          <a:custGeom>
            <a:avLst/>
            <a:gdLst>
              <a:gd name="textAreaLeft" fmla="*/ 100440 w 2056320"/>
              <a:gd name="textAreaRight" fmla="*/ 1956960 w 2056320"/>
              <a:gd name="textAreaTop" fmla="*/ 100440 h 3307320"/>
              <a:gd name="textAreaBottom" fmla="*/ 3207960 h 3307320"/>
            </a:gdLst>
            <a:ahLst/>
            <a:cxnLst/>
            <a:rect l="textAreaLeft" t="textAreaTop" r="textAreaRight" b="textAreaBottom"/>
            <a:pathLst>
              <a:path w="21600" h="34732">
                <a:moveTo>
                  <a:pt x="3600" y="0"/>
                </a:moveTo>
                <a:arcTo wR="3600" hR="3600" stAng="16200000" swAng="-5400000"/>
                <a:lnTo>
                  <a:pt x="0" y="31132"/>
                </a:lnTo>
                <a:arcTo wR="3600" hR="3600" stAng="10800000" swAng="-5400000"/>
                <a:lnTo>
                  <a:pt x="18000" y="3473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>
              <a:alpha val="20000"/>
            </a:srgbClr>
          </a:solidFill>
          <a:ln w="0">
            <a:solidFill>
              <a:srgbClr val="32556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8" name="Volný tvar: obrazec 427"/>
          <p:cNvSpPr/>
          <p:nvPr/>
        </p:nvSpPr>
        <p:spPr>
          <a:xfrm>
            <a:off x="15107400" y="4572720"/>
            <a:ext cx="2056320" cy="3655800"/>
          </a:xfrm>
          <a:custGeom>
            <a:avLst/>
            <a:gdLst>
              <a:gd name="textAreaLeft" fmla="*/ 100440 w 2056320"/>
              <a:gd name="textAreaRight" fmla="*/ 1956960 w 2056320"/>
              <a:gd name="textAreaTop" fmla="*/ 100440 h 3655800"/>
              <a:gd name="textAreaBottom" fmla="*/ 3556440 h 3655800"/>
            </a:gdLst>
            <a:ahLst/>
            <a:cxnLst/>
            <a:rect l="textAreaLeft" t="textAreaTop" r="textAreaRight" b="textAreaBottom"/>
            <a:pathLst>
              <a:path w="21600" h="38390">
                <a:moveTo>
                  <a:pt x="3600" y="0"/>
                </a:moveTo>
                <a:arcTo wR="3600" hR="3600" stAng="16200000" swAng="-5400000"/>
                <a:lnTo>
                  <a:pt x="0" y="34790"/>
                </a:lnTo>
                <a:arcTo wR="3600" hR="3600" stAng="10800000" swAng="-5400000"/>
                <a:lnTo>
                  <a:pt x="18000" y="3839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>
              <a:alpha val="20000"/>
            </a:srgbClr>
          </a:solidFill>
          <a:ln w="0">
            <a:solidFill>
              <a:srgbClr val="32556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9" name="Přímá spojnice 428"/>
          <p:cNvSpPr/>
          <p:nvPr/>
        </p:nvSpPr>
        <p:spPr>
          <a:xfrm>
            <a:off x="3429000" y="4500000"/>
            <a:ext cx="1528200" cy="360"/>
          </a:xfrm>
          <a:prstGeom prst="line">
            <a:avLst/>
          </a:prstGeom>
          <a:ln w="36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360" tIns="-63360" rIns="108360" bIns="-63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0" name="Přímá spojnice 429"/>
          <p:cNvSpPr/>
          <p:nvPr/>
        </p:nvSpPr>
        <p:spPr>
          <a:xfrm>
            <a:off x="11853360" y="4464000"/>
            <a:ext cx="948240" cy="360"/>
          </a:xfrm>
          <a:prstGeom prst="line">
            <a:avLst/>
          </a:prstGeom>
          <a:ln w="36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360" tIns="-63360" rIns="108360" bIns="-63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1" name="Přímá spojnice 430"/>
          <p:cNvSpPr/>
          <p:nvPr/>
        </p:nvSpPr>
        <p:spPr>
          <a:xfrm>
            <a:off x="4766760" y="4872600"/>
            <a:ext cx="948240" cy="360"/>
          </a:xfrm>
          <a:prstGeom prst="line">
            <a:avLst/>
          </a:prstGeom>
          <a:ln w="36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360" tIns="-63360" rIns="108360" bIns="-63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2" name="Přímá spojnice 431"/>
          <p:cNvSpPr/>
          <p:nvPr/>
        </p:nvSpPr>
        <p:spPr>
          <a:xfrm>
            <a:off x="6998760" y="4872600"/>
            <a:ext cx="809640" cy="360"/>
          </a:xfrm>
          <a:prstGeom prst="line">
            <a:avLst/>
          </a:prstGeom>
          <a:ln w="36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360" tIns="-63360" rIns="108360" bIns="-63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3" name="Přímá spojnice 432"/>
          <p:cNvSpPr/>
          <p:nvPr/>
        </p:nvSpPr>
        <p:spPr>
          <a:xfrm>
            <a:off x="15603120" y="5016600"/>
            <a:ext cx="809640" cy="360"/>
          </a:xfrm>
          <a:prstGeom prst="line">
            <a:avLst/>
          </a:prstGeom>
          <a:ln w="36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360" tIns="-63360" rIns="108360" bIns="-63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58548A0-A04E-4298-9546-7EC093DBD07D}"/>
              </a:ext>
            </a:extLst>
          </p:cNvPr>
          <p:cNvSpPr/>
          <p:nvPr/>
        </p:nvSpPr>
        <p:spPr>
          <a:xfrm>
            <a:off x="11754678" y="5143500"/>
            <a:ext cx="702365" cy="30817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0D06B6EF-56B4-45CA-BEB2-3CC21C10B9D8}"/>
              </a:ext>
            </a:extLst>
          </p:cNvPr>
          <p:cNvSpPr/>
          <p:nvPr/>
        </p:nvSpPr>
        <p:spPr>
          <a:xfrm>
            <a:off x="3128832" y="4958271"/>
            <a:ext cx="702365" cy="292032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Obdélník 433"/>
          <p:cNvSpPr/>
          <p:nvPr/>
        </p:nvSpPr>
        <p:spPr>
          <a:xfrm>
            <a:off x="347347" y="1478824"/>
            <a:ext cx="17372520" cy="696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Stape</a:t>
            </a:r>
            <a:r>
              <a:rPr lang="cs-CZ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doplastika</a:t>
            </a:r>
            <a:r>
              <a:rPr lang="cs-CZ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doporučována jako první léčba u pacientů s pokročilou otosklerózou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Shea 	demonstrated that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42% 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of 60 patients with absent preoperative BC thresholds had measurable thresholds 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after the surgery and the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hearing was restored to an </a:t>
            </a:r>
            <a:r>
              <a:rPr lang="en-US" sz="2600" b="0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aidable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level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Lippy noted in 24 patients with FAO, operated by stapedectomy, the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WRS had improved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 16% at 1 month 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after the surgery and reached 33% after 2 years.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Frattali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Sataloff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described 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70% patients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with FAO reached </a:t>
            </a:r>
            <a:r>
              <a:rPr lang="en-US" sz="2600" b="0" u="sng" strike="noStrike" spc="-1" dirty="0" err="1">
                <a:solidFill>
                  <a:srgbClr val="000000"/>
                </a:solidFill>
                <a:uFillTx/>
                <a:latin typeface="Arial"/>
                <a:ea typeface="DejaVu Sans"/>
              </a:rPr>
              <a:t>aidable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hearing level after surgery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Glasscock showed that stapedectomy was effective in</a:t>
            </a:r>
            <a:r>
              <a:rPr lang="en-US" sz="2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 60% of patients 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with advanced otosclerosis and FAO.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Kabbara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showed that </a:t>
            </a:r>
            <a:r>
              <a:rPr lang="en-US" sz="24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60% of patients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had a successful outcome 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postOP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WRS&gt;50% with a well-fitted ipsilateral hearing aid).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van Loon  showed similar results in </a:t>
            </a:r>
            <a:r>
              <a:rPr lang="en-US" sz="2400" b="0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72% of patients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who received a stapedotomy.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Obdélník 434"/>
          <p:cNvSpPr/>
          <p:nvPr/>
        </p:nvSpPr>
        <p:spPr>
          <a:xfrm>
            <a:off x="1186560" y="7937640"/>
            <a:ext cx="16751160" cy="13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Shea PF. Stapedectomy for far advanced otosclerosis. Am J Otol. 1999;20(4):425-429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Lippy WH. Word recognition score changes after stapedectomy for far advanced otosclerosis. Am J Otol. 1998;19(1):56-58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Frattali MA. Far-advanced otosclerosis. Ann Otol Rhinol Laryngol. 1993;102(6):433-437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Glasscock ME. Stapedectomy in profound cochlear loss. Laryngoscope. 1996;106(7):831-833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 Kabbara B. Decisive criteria between stapedotomy and cochlear implantation in patients with far advanced otosclerosis. Otol Neurotol 2015;36(3):e73-e78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DejaVu Sans"/>
              </a:rPr>
              <a:t>van Loon MC. Stapedotomy in cochlear implant candidates with far advanced otosclerosis: a systematic review of the literature and meta-analysis. Otol Neurotol. 2014; 35(10):1707-1714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Léčebný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 err="1">
                <a:solidFill>
                  <a:srgbClr val="0092C8"/>
                </a:solidFill>
                <a:latin typeface="Arial"/>
              </a:rPr>
              <a:t>algorit</a:t>
            </a:r>
            <a:r>
              <a:rPr lang="cs-CZ" sz="5400" b="0" strike="noStrike" spc="-1" dirty="0" err="1">
                <a:solidFill>
                  <a:srgbClr val="0092C8"/>
                </a:solidFill>
                <a:latin typeface="Arial"/>
              </a:rPr>
              <a:t>mus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Obdélník 436"/>
          <p:cNvSpPr/>
          <p:nvPr/>
        </p:nvSpPr>
        <p:spPr>
          <a:xfrm>
            <a:off x="1371600" y="7543800"/>
            <a:ext cx="1645812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dvP66FA"/>
                <a:ea typeface="AdvP66FA"/>
              </a:rPr>
              <a:t>Radiological classification of otosclerosis  based on location of the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AdvP66FA"/>
                <a:ea typeface="AdvP66FA"/>
              </a:rPr>
              <a:t>otosclerotic</a:t>
            </a:r>
            <a:r>
              <a:rPr lang="en-US" sz="1500" b="0" strike="noStrike" spc="-1" dirty="0">
                <a:solidFill>
                  <a:srgbClr val="000000"/>
                </a:solidFill>
                <a:latin typeface="AdvP66FA"/>
                <a:ea typeface="AdvP66FA"/>
              </a:rPr>
              <a:t> lesions: solely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AdvP66FA"/>
                <a:ea typeface="AdvP66FA"/>
              </a:rPr>
              <a:t>fenestral</a:t>
            </a:r>
            <a:r>
              <a:rPr lang="en-US" sz="1500" b="0" strike="noStrike" spc="-1" dirty="0">
                <a:solidFill>
                  <a:srgbClr val="000000"/>
                </a:solidFill>
                <a:latin typeface="AdvP66FA"/>
                <a:ea typeface="AdvP66FA"/>
              </a:rPr>
              <a:t> (grade 1),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AdvP66FA"/>
                <a:ea typeface="AdvP66FA"/>
              </a:rPr>
              <a:t>retrofenestral</a:t>
            </a:r>
            <a:r>
              <a:rPr lang="en-US" sz="1500" b="0" strike="noStrike" spc="-1" dirty="0">
                <a:solidFill>
                  <a:srgbClr val="000000"/>
                </a:solidFill>
                <a:latin typeface="AdvP66FA"/>
                <a:ea typeface="AdvP66FA"/>
              </a:rPr>
              <a:t>: basal turn (2A), middle/apical turns (2B), both basal and middle/apical turns (2C), diffuse confluent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AdvP66FA"/>
                <a:ea typeface="AdvP66FA"/>
              </a:rPr>
              <a:t>retrofenestral</a:t>
            </a:r>
            <a:r>
              <a:rPr lang="en-US" sz="1500" b="0" strike="noStrike" spc="-1" dirty="0">
                <a:solidFill>
                  <a:srgbClr val="000000"/>
                </a:solidFill>
                <a:latin typeface="AdvP66FA"/>
                <a:ea typeface="AdvP66FA"/>
              </a:rPr>
              <a:t>, involvement (grade 3)</a:t>
            </a:r>
            <a:endParaRPr lang="en-US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Obdélník 437"/>
          <p:cNvSpPr/>
          <p:nvPr/>
        </p:nvSpPr>
        <p:spPr>
          <a:xfrm>
            <a:off x="621360" y="8865720"/>
            <a:ext cx="16751160" cy="74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AdvP66FA"/>
              </a:rPr>
              <a:t>Merkus, P, Van Loon MC, Smit CF, Smit C, De Cock AF, Hensen EF. Decision making in advanced otosclerosis: an evidence‐based strategy. Laryngoscope, 2011, 121(9), 1935-1941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AdvP66FA"/>
              </a:rPr>
              <a:t>Marshall AH, Fanning N, Symons S, Shipp D, Chen JM, Nedzelski JM. Cochlear implantation in cochlear otosclerosis. </a:t>
            </a:r>
            <a:r>
              <a:rPr lang="en-US" sz="1300" b="0" strike="noStrike" spc="-1">
                <a:solidFill>
                  <a:srgbClr val="241F20"/>
                </a:solidFill>
                <a:latin typeface="AdvP66F9"/>
                <a:ea typeface="AdvP66F9"/>
              </a:rPr>
              <a:t>Laryngoscope </a:t>
            </a:r>
            <a:r>
              <a:rPr lang="en-US" sz="1300" b="0" strike="noStrike" spc="-1">
                <a:solidFill>
                  <a:srgbClr val="241F20"/>
                </a:solidFill>
                <a:latin typeface="AdvP66FA"/>
                <a:ea typeface="AdvP66FA"/>
              </a:rPr>
              <a:t>2005;115:1728–1733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9" name="Obrázek 438"/>
          <p:cNvPicPr/>
          <p:nvPr/>
        </p:nvPicPr>
        <p:blipFill>
          <a:blip r:embed="rId2"/>
          <a:stretch/>
        </p:blipFill>
        <p:spPr>
          <a:xfrm>
            <a:off x="1371600" y="1848600"/>
            <a:ext cx="14929560" cy="5236920"/>
          </a:xfrm>
          <a:prstGeom prst="rect">
            <a:avLst/>
          </a:prstGeom>
          <a:ln w="0">
            <a:noFill/>
          </a:ln>
        </p:spPr>
      </p:pic>
      <p:sp>
        <p:nvSpPr>
          <p:cNvPr id="440" name="Obdélník: se zakulacenými rohy 439"/>
          <p:cNvSpPr/>
          <p:nvPr/>
        </p:nvSpPr>
        <p:spPr>
          <a:xfrm>
            <a:off x="1515600" y="3056400"/>
            <a:ext cx="2057400" cy="91440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Obdélník: se zakulacenými rohy 440"/>
          <p:cNvSpPr/>
          <p:nvPr/>
        </p:nvSpPr>
        <p:spPr>
          <a:xfrm>
            <a:off x="1623600" y="6172200"/>
            <a:ext cx="1805400" cy="841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římá spojnice 441"/>
          <p:cNvSpPr/>
          <p:nvPr/>
        </p:nvSpPr>
        <p:spPr>
          <a:xfrm>
            <a:off x="4572000" y="3886200"/>
            <a:ext cx="914400" cy="0"/>
          </a:xfrm>
          <a:prstGeom prst="line">
            <a:avLst/>
          </a:prstGeom>
          <a:ln w="54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7360" tIns="-72360" rIns="117360" bIns="-72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římá spojnice 442"/>
          <p:cNvSpPr/>
          <p:nvPr/>
        </p:nvSpPr>
        <p:spPr>
          <a:xfrm>
            <a:off x="9601200" y="3886200"/>
            <a:ext cx="914400" cy="0"/>
          </a:xfrm>
          <a:prstGeom prst="line">
            <a:avLst/>
          </a:prstGeom>
          <a:ln w="5472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7360" tIns="-72360" rIns="117360" bIns="-72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Obdélník: se zakulacenými rohy 443"/>
          <p:cNvSpPr/>
          <p:nvPr/>
        </p:nvSpPr>
        <p:spPr>
          <a:xfrm>
            <a:off x="6652800" y="4608000"/>
            <a:ext cx="1805400" cy="769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Obdélník: se zakulacenými rohy 444"/>
          <p:cNvSpPr/>
          <p:nvPr/>
        </p:nvSpPr>
        <p:spPr>
          <a:xfrm>
            <a:off x="11779200" y="4608000"/>
            <a:ext cx="1805400" cy="769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Obdélník: se zakulacenými rohy 445"/>
          <p:cNvSpPr/>
          <p:nvPr/>
        </p:nvSpPr>
        <p:spPr>
          <a:xfrm>
            <a:off x="11754000" y="6208200"/>
            <a:ext cx="1805400" cy="769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Obdélník: se zakulacenými rohy 446"/>
          <p:cNvSpPr/>
          <p:nvPr/>
        </p:nvSpPr>
        <p:spPr>
          <a:xfrm>
            <a:off x="6678000" y="6208200"/>
            <a:ext cx="1805400" cy="769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Obdélník: se zakulacenými rohy 447"/>
          <p:cNvSpPr/>
          <p:nvPr/>
        </p:nvSpPr>
        <p:spPr>
          <a:xfrm>
            <a:off x="14310000" y="6208200"/>
            <a:ext cx="1805400" cy="769320"/>
          </a:xfrm>
          <a:prstGeom prst="roundRect">
            <a:avLst>
              <a:gd name="adj" fmla="val 16667"/>
            </a:avLst>
          </a:prstGeom>
          <a:noFill/>
          <a:ln w="73080">
            <a:solidFill>
              <a:srgbClr val="FF91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360" tIns="81360" rIns="126360" bIns="81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#1  </a:t>
            </a:r>
            <a:r>
              <a:rPr lang="cs-CZ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časný nález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Text Placeholder 5"/>
          <p:cNvSpPr/>
          <p:nvPr/>
        </p:nvSpPr>
        <p:spPr>
          <a:xfrm>
            <a:off x="909000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žena JP, 44 roků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právnička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sluchadlo vpravo s malým efektem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 	„střední“ přední fokus vlevo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		extrémně </a:t>
            </a: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tlustá ploténka vpravo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4.5.2023 přímočará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vlevo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15.2.2024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stapedoplastika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vpravo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ez komplikací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1" name="Obrázek 450"/>
          <p:cNvPicPr/>
          <p:nvPr/>
        </p:nvPicPr>
        <p:blipFill>
          <a:blip r:embed="rId2"/>
          <a:stretch/>
        </p:blipFill>
        <p:spPr>
          <a:xfrm>
            <a:off x="12979800" y="-127080"/>
            <a:ext cx="5015520" cy="5360760"/>
          </a:xfrm>
          <a:prstGeom prst="rect">
            <a:avLst/>
          </a:prstGeom>
          <a:ln w="0">
            <a:noFill/>
          </a:ln>
        </p:spPr>
      </p:pic>
      <p:pic>
        <p:nvPicPr>
          <p:cNvPr id="452" name="Obrázek 451"/>
          <p:cNvPicPr/>
          <p:nvPr/>
        </p:nvPicPr>
        <p:blipFill>
          <a:blip r:embed="rId3"/>
          <a:stretch/>
        </p:blipFill>
        <p:spPr>
          <a:xfrm>
            <a:off x="7880040" y="-117360"/>
            <a:ext cx="5041440" cy="5257080"/>
          </a:xfrm>
          <a:prstGeom prst="rect">
            <a:avLst/>
          </a:prstGeom>
          <a:ln w="0">
            <a:noFill/>
          </a:ln>
        </p:spPr>
      </p:pic>
      <p:pic>
        <p:nvPicPr>
          <p:cNvPr id="453" name="Obrázek 452"/>
          <p:cNvPicPr/>
          <p:nvPr/>
        </p:nvPicPr>
        <p:blipFill>
          <a:blip r:embed="rId4"/>
          <a:stretch/>
        </p:blipFill>
        <p:spPr>
          <a:xfrm>
            <a:off x="7893000" y="4284000"/>
            <a:ext cx="5028480" cy="5105880"/>
          </a:xfrm>
          <a:prstGeom prst="rect">
            <a:avLst/>
          </a:prstGeom>
          <a:ln w="0">
            <a:noFill/>
          </a:ln>
        </p:spPr>
      </p:pic>
      <p:pic>
        <p:nvPicPr>
          <p:cNvPr id="454" name="Obrázek 453"/>
          <p:cNvPicPr/>
          <p:nvPr/>
        </p:nvPicPr>
        <p:blipFill>
          <a:blip r:embed="rId5"/>
          <a:stretch/>
        </p:blipFill>
        <p:spPr>
          <a:xfrm>
            <a:off x="12979800" y="4271400"/>
            <a:ext cx="5015520" cy="515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914400" y="754560"/>
            <a:ext cx="1280016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5400" b="0" strike="noStrike" spc="-1" dirty="0">
                <a:solidFill>
                  <a:srgbClr val="0092C8"/>
                </a:solidFill>
                <a:latin typeface="Arial"/>
              </a:rPr>
              <a:t>Pac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</a:rPr>
              <a:t> </a:t>
            </a:r>
            <a:r>
              <a:rPr lang="en-US" sz="5400" b="0" strike="noStrike" spc="-1" dirty="0">
                <a:solidFill>
                  <a:srgbClr val="0092C8"/>
                </a:solidFill>
                <a:latin typeface="Arial"/>
                <a:ea typeface="Arial"/>
              </a:rPr>
              <a:t>#2 </a:t>
            </a:r>
            <a:r>
              <a:rPr lang="cs-CZ" sz="5400" spc="-1" dirty="0">
                <a:solidFill>
                  <a:srgbClr val="0092C8"/>
                </a:solidFill>
                <a:latin typeface="Arial"/>
                <a:ea typeface="Arial"/>
              </a:rPr>
              <a:t>časný nález</a:t>
            </a:r>
            <a:endParaRPr lang="en-US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 Placeholder 1"/>
          <p:cNvSpPr/>
          <p:nvPr/>
        </p:nvSpPr>
        <p:spPr>
          <a:xfrm>
            <a:off x="909000" y="1829520"/>
            <a:ext cx="1645776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žena JM, 64 let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univerzitní pedagog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bilat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sluchadla - vpravo bez efektu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	     - vlevo  pomáhá	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tinnitus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bez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vertiga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Nález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úzký zvukovod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silná kostěná zadní stěna zvukovodu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v kontaktu s dlouhým raménkem 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	velmi silná ploténka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cs-CZ" sz="2800" spc="-1" dirty="0">
                <a:solidFill>
                  <a:srgbClr val="000000"/>
                </a:solidFill>
                <a:latin typeface="Arial"/>
                <a:ea typeface="Microsoft YaHei"/>
              </a:rPr>
              <a:t>bez k</a:t>
            </a:r>
            <a:r>
              <a:rPr lang="cs-CZ" sz="2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omplikací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7" name="Obrázek 456"/>
          <p:cNvPicPr/>
          <p:nvPr/>
        </p:nvPicPr>
        <p:blipFill>
          <a:blip r:embed="rId2"/>
          <a:stretch/>
        </p:blipFill>
        <p:spPr>
          <a:xfrm>
            <a:off x="8001000" y="2744280"/>
            <a:ext cx="5081400" cy="5398920"/>
          </a:xfrm>
          <a:prstGeom prst="rect">
            <a:avLst/>
          </a:prstGeom>
          <a:ln w="0">
            <a:noFill/>
          </a:ln>
        </p:spPr>
      </p:pic>
      <p:pic>
        <p:nvPicPr>
          <p:cNvPr id="458" name="Obrázek 457"/>
          <p:cNvPicPr/>
          <p:nvPr/>
        </p:nvPicPr>
        <p:blipFill>
          <a:blip r:embed="rId3"/>
          <a:stretch/>
        </p:blipFill>
        <p:spPr>
          <a:xfrm>
            <a:off x="13083120" y="2743200"/>
            <a:ext cx="5069520" cy="548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cal">
  <a:themeElements>
    <a:clrScheme name="FNOL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1147</Words>
  <Application>Microsoft Office PowerPoint</Application>
  <PresentationFormat>Vlastní</PresentationFormat>
  <Paragraphs>160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16</vt:i4>
      </vt:variant>
    </vt:vector>
  </HeadingPairs>
  <TitlesOfParts>
    <vt:vector size="31" baseType="lpstr">
      <vt:lpstr>AdvP66F9</vt:lpstr>
      <vt:lpstr>AdvP66FA</vt:lpstr>
      <vt:lpstr>Arial</vt:lpstr>
      <vt:lpstr>Brush Script MT</vt:lpstr>
      <vt:lpstr>Calibri</vt:lpstr>
      <vt:lpstr>Symbol</vt:lpstr>
      <vt:lpstr>Wingdings</vt:lpstr>
      <vt:lpstr>Medical</vt:lpstr>
      <vt:lpstr>Medical</vt:lpstr>
      <vt:lpstr>Office Theme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Otoscleróza</vt:lpstr>
      <vt:lpstr>Kochleární otoscleróza</vt:lpstr>
      <vt:lpstr>Pokročilá otoscleróza</vt:lpstr>
      <vt:lpstr>Pokročilá otoscleróza</vt:lpstr>
      <vt:lpstr>Prezentace aplikace PowerPoint</vt:lpstr>
      <vt:lpstr>Léčebný algoritmus</vt:lpstr>
      <vt:lpstr>Pac #1  časný nález</vt:lpstr>
      <vt:lpstr>Pac #2 časný nález</vt:lpstr>
      <vt:lpstr>Pac #3</vt:lpstr>
      <vt:lpstr>Pac #4</vt:lpstr>
      <vt:lpstr>Pac #5</vt:lpstr>
      <vt:lpstr>Pac #6</vt:lpstr>
      <vt:lpstr>Moje indikační kritéria u pokročilé otosklerózy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Budi Hr</dc:creator>
  <dc:description/>
  <cp:lastModifiedBy>lector</cp:lastModifiedBy>
  <cp:revision>1083</cp:revision>
  <dcterms:created xsi:type="dcterms:W3CDTF">2015-11-01T18:08:10Z</dcterms:created>
  <dcterms:modified xsi:type="dcterms:W3CDTF">2025-04-08T18:10:25Z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10</vt:i4>
  </property>
</Properties>
</file>