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1" r:id="rId9"/>
  </p:sldIdLst>
  <p:sldSz cx="9144000" cy="6858000" type="screen4x3"/>
  <p:notesSz cx="6858000" cy="99456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2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1356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9" tIns="45930" rIns="91859" bIns="45930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9" tIns="45930" rIns="91859" bIns="45930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cs-CZ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9" tIns="45930" rIns="91859" bIns="45930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cs-CZ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9" tIns="45930" rIns="91859" bIns="45930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5CF1EFCA-F40B-402E-9896-183D2331110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A13CE-9E2C-466A-A00F-FDBFF35E8F95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79E4-59B1-44D9-87A9-0CD6BF39A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50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A79E4-59B1-44D9-87A9-0CD6BF39A39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09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E69EA-6ACC-44CB-AABC-74A592A9020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F23B2-4E04-4A6C-8486-5550D15B05A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AA5C3-6924-4342-9DFC-C030A89B31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F1A4A-CA6F-493A-820B-8289B531D6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164B1-D367-4942-872D-68AFDCECE7B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69B60-B3D5-4130-872B-822617AD67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43BDB-47AE-4C96-861B-9E779F3960B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74CDB-EEE1-4CB3-94B8-5DF2E0D5D02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9A18-04FE-4D4E-B6C0-1E638E15C0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F6F09-3EFE-45FE-ABCD-AD8CC88F3D7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904F4-335D-4D1A-9013-9BDF28DD4D7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78EDD2-96C3-45FF-A3B5-92A8B096509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web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www.ultrazvuky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221088"/>
            <a:ext cx="7772400" cy="2232248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 Medical Service, </a:t>
            </a:r>
            <a:r>
              <a:rPr lang="en-US" sz="40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s.r.o.</a:t>
            </a:r>
            <a:br>
              <a:rPr lang="cs-CZ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cs-CZ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Autorizovaný distributor ultrazvuků</a:t>
            </a:r>
            <a:br>
              <a:rPr lang="cs-CZ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 HealthCare</a:t>
            </a:r>
          </a:p>
        </p:txBody>
      </p:sp>
      <p:pic>
        <p:nvPicPr>
          <p:cNvPr id="2052" name="Picture 4" descr="GE Distr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417" y="2346251"/>
            <a:ext cx="2449034" cy="1802830"/>
          </a:xfrm>
          <a:prstGeom prst="rect">
            <a:avLst/>
          </a:prstGeom>
          <a:noFill/>
        </p:spPr>
      </p:pic>
      <p:pic>
        <p:nvPicPr>
          <p:cNvPr id="2053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346250"/>
            <a:ext cx="4249738" cy="187483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1805D6D-BE77-DB8F-90FE-D107F7903200}"/>
              </a:ext>
            </a:extLst>
          </p:cNvPr>
          <p:cNvSpPr txBox="1"/>
          <p:nvPr/>
        </p:nvSpPr>
        <p:spPr>
          <a:xfrm>
            <a:off x="683568" y="764704"/>
            <a:ext cx="7798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latin typeface="+mn-lt"/>
                <a:cs typeface="+mn-cs"/>
              </a:rPr>
              <a:t>Ultrazvuky v ORL ambulanci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GE Distr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589588"/>
            <a:ext cx="1441450" cy="1060450"/>
          </a:xfrm>
          <a:prstGeom prst="rect">
            <a:avLst/>
          </a:prstGeom>
          <a:noFill/>
        </p:spPr>
      </p:pic>
      <p:pic>
        <p:nvPicPr>
          <p:cNvPr id="6157" name="Picture 1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9075"/>
            <a:ext cx="1728788" cy="762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r>
              <a:rPr lang="cs-CZ" b="1" dirty="0"/>
              <a:t>Co Vám můžeme nabídnout?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1252537"/>
          </a:xfrm>
        </p:spPr>
        <p:txBody>
          <a:bodyPr/>
          <a:lstStyle/>
          <a:p>
            <a:r>
              <a:rPr lang="cs-CZ" dirty="0"/>
              <a:t>přes 28 modelů ultrazvukových systémů</a:t>
            </a:r>
          </a:p>
          <a:p>
            <a:r>
              <a:rPr lang="cs-CZ" dirty="0"/>
              <a:t>ve čtyřech základních řadách:</a:t>
            </a:r>
          </a:p>
          <a:p>
            <a:endParaRPr lang="cs-CZ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690688" y="6021388"/>
            <a:ext cx="316934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 dirty="0" err="1"/>
              <a:t>Logiq</a:t>
            </a:r>
            <a:r>
              <a:rPr lang="cs-CZ" sz="3200" dirty="0"/>
              <a:t>/</a:t>
            </a:r>
            <a:r>
              <a:rPr lang="cs-CZ" sz="3200" dirty="0" err="1"/>
              <a:t>Versana</a:t>
            </a:r>
            <a:endParaRPr lang="cs-CZ" sz="3200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860032" y="6021288"/>
            <a:ext cx="21605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 dirty="0" err="1"/>
              <a:t>Voluson</a:t>
            </a:r>
            <a:endParaRPr lang="cs-CZ" sz="3200" dirty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948264" y="6021288"/>
            <a:ext cx="19446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 dirty="0" err="1"/>
              <a:t>Vivid</a:t>
            </a:r>
            <a:endParaRPr lang="cs-CZ" sz="3200" dirty="0"/>
          </a:p>
        </p:txBody>
      </p:sp>
      <p:pic>
        <p:nvPicPr>
          <p:cNvPr id="6152" name="Picture 8" descr="Voluson-S8_03"/>
          <p:cNvPicPr>
            <a:picLocks noChangeAspect="1" noChangeArrowheads="1"/>
          </p:cNvPicPr>
          <p:nvPr/>
        </p:nvPicPr>
        <p:blipFill>
          <a:blip r:embed="rId4" cstate="print"/>
          <a:srcRect l="4475" r="10724" b="6308"/>
          <a:stretch>
            <a:fillRect/>
          </a:stretch>
        </p:blipFill>
        <p:spPr bwMode="auto">
          <a:xfrm>
            <a:off x="5076056" y="2702770"/>
            <a:ext cx="1736725" cy="3384550"/>
          </a:xfrm>
          <a:prstGeom prst="rect">
            <a:avLst/>
          </a:prstGeom>
          <a:noFill/>
        </p:spPr>
      </p:pic>
      <p:pic>
        <p:nvPicPr>
          <p:cNvPr id="6153" name="Picture 9" descr="Vivid_S6_BT08_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714896"/>
            <a:ext cx="1922462" cy="3432175"/>
          </a:xfrm>
          <a:prstGeom prst="rect">
            <a:avLst/>
          </a:prstGeom>
          <a:noFill/>
        </p:spPr>
      </p:pic>
      <p:pic>
        <p:nvPicPr>
          <p:cNvPr id="2" name="Obrázek 1" descr="Versana Active™ - Standard Ultrasound">
            <a:extLst>
              <a:ext uri="{FF2B5EF4-FFF2-40B4-BE49-F238E27FC236}">
                <a16:creationId xmlns:a16="http://schemas.microsoft.com/office/drawing/2014/main" id="{C4D5DB06-A4DD-1085-BB91-920053590D7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21" y="3305436"/>
            <a:ext cx="2827599" cy="2526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9075"/>
            <a:ext cx="1728788" cy="762000"/>
          </a:xfrm>
          <a:prstGeom prst="rect">
            <a:avLst/>
          </a:prstGeom>
          <a:noFill/>
        </p:spPr>
      </p:pic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95288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400" b="1" dirty="0">
                <a:solidFill>
                  <a:schemeClr val="tx2"/>
                </a:solidFill>
              </a:rPr>
              <a:t>Řada </a:t>
            </a:r>
            <a:r>
              <a:rPr lang="cs-CZ" sz="4400" b="1" dirty="0" err="1">
                <a:solidFill>
                  <a:schemeClr val="tx2"/>
                </a:solidFill>
              </a:rPr>
              <a:t>Logiq</a:t>
            </a:r>
            <a:r>
              <a:rPr lang="cs-CZ" sz="4400" b="1" dirty="0">
                <a:solidFill>
                  <a:schemeClr val="tx2"/>
                </a:solidFill>
              </a:rPr>
              <a:t> / </a:t>
            </a:r>
            <a:r>
              <a:rPr lang="cs-CZ" sz="4400" b="1" dirty="0" err="1">
                <a:solidFill>
                  <a:schemeClr val="tx2"/>
                </a:solidFill>
              </a:rPr>
              <a:t>Versana</a:t>
            </a:r>
            <a:endParaRPr lang="cs-CZ" sz="4400" b="1" dirty="0">
              <a:solidFill>
                <a:schemeClr val="tx2"/>
              </a:solidFill>
            </a:endParaRP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468313" y="1557338"/>
            <a:ext cx="8229600" cy="251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 dirty="0"/>
              <a:t>univerzální (mobilní) ultrazvukové přístroje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 dirty="0"/>
              <a:t>od ambulantních až po </a:t>
            </a:r>
            <a:r>
              <a:rPr lang="cs-CZ" sz="3200" dirty="0" err="1"/>
              <a:t>Hi</a:t>
            </a:r>
            <a:r>
              <a:rPr lang="cs-CZ" sz="3200" dirty="0"/>
              <a:t>-</a:t>
            </a:r>
            <a:r>
              <a:rPr lang="cs-CZ" sz="3200" dirty="0" err="1"/>
              <a:t>End</a:t>
            </a:r>
            <a:r>
              <a:rPr lang="cs-CZ" sz="3200" dirty="0"/>
              <a:t> přístroje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 dirty="0"/>
              <a:t>11 modelů ultrazvukových systémů</a:t>
            </a:r>
          </a:p>
        </p:txBody>
      </p:sp>
      <p:pic>
        <p:nvPicPr>
          <p:cNvPr id="7185" name="Picture 17" descr="GE Distri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554663"/>
            <a:ext cx="1441450" cy="1060450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58F25DC-E6D4-9029-EE12-F9BEE5711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4984"/>
            <a:ext cx="6352028" cy="35730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9075"/>
            <a:ext cx="1728788" cy="762000"/>
          </a:xfrm>
          <a:prstGeom prst="rect">
            <a:avLst/>
          </a:prstGeom>
          <a:noFill/>
        </p:spPr>
      </p:pic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95288" y="620713"/>
            <a:ext cx="8229600" cy="111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400" b="1" dirty="0">
                <a:solidFill>
                  <a:schemeClr val="tx2"/>
                </a:solidFill>
              </a:rPr>
              <a:t>Naše speciality - </a:t>
            </a:r>
            <a:r>
              <a:rPr lang="cs-CZ" sz="4400" b="1" dirty="0" err="1">
                <a:solidFill>
                  <a:schemeClr val="tx2"/>
                </a:solidFill>
              </a:rPr>
              <a:t>Venue</a:t>
            </a:r>
            <a:endParaRPr lang="cs-CZ" sz="4400" b="1" dirty="0">
              <a:solidFill>
                <a:schemeClr val="tx2"/>
              </a:solidFill>
            </a:endParaRP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467544" y="1557338"/>
            <a:ext cx="8229600" cy="26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 dirty="0"/>
              <a:t>systémy </a:t>
            </a:r>
            <a:r>
              <a:rPr lang="cs-CZ" sz="3200" b="1" dirty="0" err="1"/>
              <a:t>Venue</a:t>
            </a:r>
            <a:r>
              <a:rPr lang="cs-CZ" sz="3200" dirty="0"/>
              <a:t> pro urgentní medicínu         s převratnými automatickými aplikacemi: </a:t>
            </a:r>
            <a:r>
              <a:rPr lang="cs-CZ" sz="3200" b="1" dirty="0"/>
              <a:t>Auto VTI, Auto IVC, Auto B-line, </a:t>
            </a:r>
            <a:r>
              <a:rPr lang="cs-CZ" sz="3200" b="1" dirty="0" err="1"/>
              <a:t>eFAST</a:t>
            </a:r>
            <a:r>
              <a:rPr lang="cs-CZ" sz="3200" b="1" dirty="0"/>
              <a:t>, </a:t>
            </a:r>
            <a:r>
              <a:rPr lang="cs-CZ" sz="3200" b="1" dirty="0" err="1"/>
              <a:t>Lung</a:t>
            </a:r>
            <a:r>
              <a:rPr lang="cs-CZ" sz="3200" b="1" dirty="0"/>
              <a:t> protokol, …</a:t>
            </a:r>
          </a:p>
        </p:txBody>
      </p:sp>
      <p:pic>
        <p:nvPicPr>
          <p:cNvPr id="7185" name="Picture 17" descr="GE Distri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554663"/>
            <a:ext cx="1441450" cy="1060450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950248F-48C2-710A-0B1C-B39817BD4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58" y="3040869"/>
            <a:ext cx="4357228" cy="38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551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6332B-1A1E-3DE9-EE11-F299D2BCE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logo">
            <a:extLst>
              <a:ext uri="{FF2B5EF4-FFF2-40B4-BE49-F238E27FC236}">
                <a16:creationId xmlns:a16="http://schemas.microsoft.com/office/drawing/2014/main" id="{FFE1C670-B23D-B7A2-BA72-3B0E280E1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9075"/>
            <a:ext cx="1728788" cy="762000"/>
          </a:xfrm>
          <a:prstGeom prst="rect">
            <a:avLst/>
          </a:prstGeom>
          <a:noFill/>
        </p:spPr>
      </p:pic>
      <p:sp>
        <p:nvSpPr>
          <p:cNvPr id="7187" name="Rectangle 19">
            <a:extLst>
              <a:ext uri="{FF2B5EF4-FFF2-40B4-BE49-F238E27FC236}">
                <a16:creationId xmlns:a16="http://schemas.microsoft.com/office/drawing/2014/main" id="{190879C4-4AD8-26CC-D7EB-5443B33B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20713"/>
            <a:ext cx="8229600" cy="111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400" b="1" dirty="0">
                <a:solidFill>
                  <a:schemeClr val="tx2"/>
                </a:solidFill>
              </a:rPr>
              <a:t>Naše speciality - </a:t>
            </a:r>
            <a:r>
              <a:rPr lang="cs-CZ" sz="4400" b="1" dirty="0" err="1">
                <a:solidFill>
                  <a:schemeClr val="tx2"/>
                </a:solidFill>
              </a:rPr>
              <a:t>Vscan</a:t>
            </a:r>
            <a:r>
              <a:rPr lang="cs-CZ" sz="4400" b="1" dirty="0">
                <a:solidFill>
                  <a:schemeClr val="tx2"/>
                </a:solidFill>
              </a:rPr>
              <a:t> Air</a:t>
            </a:r>
          </a:p>
        </p:txBody>
      </p:sp>
      <p:sp>
        <p:nvSpPr>
          <p:cNvPr id="7188" name="Rectangle 20">
            <a:extLst>
              <a:ext uri="{FF2B5EF4-FFF2-40B4-BE49-F238E27FC236}">
                <a16:creationId xmlns:a16="http://schemas.microsoft.com/office/drawing/2014/main" id="{238F46AC-9BDB-0AF8-7CD4-59231468E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557338"/>
            <a:ext cx="8229600" cy="26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b="1" dirty="0">
                <a:effectLst/>
                <a:latin typeface="+mn-lt"/>
                <a:ea typeface="Times New Roman" panose="02020603050405020304" pitchFamily="18" charset="0"/>
              </a:rPr>
              <a:t>bezdrátový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, kapesní ultrazvukový systém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duální sonda dvou možných typů </a:t>
            </a:r>
            <a:r>
              <a:rPr lang="cs-CZ" sz="2400" b="1" dirty="0">
                <a:effectLst/>
                <a:latin typeface="+mn-lt"/>
                <a:ea typeface="Times New Roman" panose="02020603050405020304" pitchFamily="18" charset="0"/>
              </a:rPr>
              <a:t>CL a SL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baterie až na </a:t>
            </a:r>
            <a:r>
              <a:rPr lang="cs-CZ" sz="2400" b="1" dirty="0">
                <a:effectLst/>
                <a:latin typeface="+mn-lt"/>
                <a:ea typeface="Times New Roman" panose="02020603050405020304" pitchFamily="18" charset="0"/>
              </a:rPr>
              <a:t>50 minut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, bezdrátové indukční dobíjení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b="1" dirty="0">
                <a:effectLst/>
                <a:latin typeface="+mn-lt"/>
                <a:ea typeface="Times New Roman" panose="02020603050405020304" pitchFamily="18" charset="0"/>
              </a:rPr>
              <a:t>aktivní módy: 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B-mód, barevný Doppler, PW, M-mód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cs-CZ" sz="2400" b="1" dirty="0" err="1">
                <a:effectLst/>
                <a:latin typeface="+mn-lt"/>
                <a:ea typeface="Times New Roman" panose="02020603050405020304" pitchFamily="18" charset="0"/>
              </a:rPr>
              <a:t>Stand</a:t>
            </a:r>
            <a:r>
              <a:rPr lang="cs-CZ" sz="2400" b="1" dirty="0">
                <a:effectLst/>
                <a:latin typeface="+mn-lt"/>
                <a:ea typeface="Times New Roman" panose="02020603050405020304" pitchFamily="18" charset="0"/>
              </a:rPr>
              <a:t>-by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 mód pro kontinuální práci se systémem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vodotěsnost </a:t>
            </a:r>
            <a:r>
              <a:rPr lang="cs-CZ" sz="2400" b="1" dirty="0">
                <a:effectLst/>
                <a:latin typeface="+mn-lt"/>
                <a:ea typeface="Times New Roman" panose="02020603050405020304" pitchFamily="18" charset="0"/>
              </a:rPr>
              <a:t>(IP67) 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a odolnost proti otřesům </a:t>
            </a:r>
            <a:r>
              <a:rPr lang="cs-CZ" sz="2400" b="1" dirty="0">
                <a:effectLst/>
                <a:latin typeface="+mn-lt"/>
                <a:ea typeface="Times New Roman" panose="02020603050405020304" pitchFamily="18" charset="0"/>
              </a:rPr>
              <a:t>(MIL_810G)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dirty="0">
                <a:latin typeface="+mn-lt"/>
                <a:ea typeface="Times New Roman" panose="02020603050405020304" pitchFamily="18" charset="0"/>
              </a:rPr>
              <a:t>bezplatná aplikace pro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400" b="1" dirty="0">
                <a:effectLst/>
                <a:latin typeface="+mn-lt"/>
                <a:ea typeface="Times New Roman" panose="02020603050405020304" pitchFamily="18" charset="0"/>
              </a:rPr>
              <a:t>iOS nebo Android</a:t>
            </a:r>
          </a:p>
        </p:txBody>
      </p:sp>
      <p:pic>
        <p:nvPicPr>
          <p:cNvPr id="7185" name="Picture 17" descr="GE Distrib1">
            <a:extLst>
              <a:ext uri="{FF2B5EF4-FFF2-40B4-BE49-F238E27FC236}">
                <a16:creationId xmlns:a16="http://schemas.microsoft.com/office/drawing/2014/main" id="{42842D7B-4B42-0F7B-DDC1-9EC9A7FDF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554663"/>
            <a:ext cx="1441450" cy="1060450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224C7E-602B-B45A-AF58-C800084275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07"/>
          <a:stretch/>
        </p:blipFill>
        <p:spPr>
          <a:xfrm>
            <a:off x="2915816" y="4149080"/>
            <a:ext cx="4034074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177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20197-560C-4E32-D1D9-1783D45D8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logo">
            <a:extLst>
              <a:ext uri="{FF2B5EF4-FFF2-40B4-BE49-F238E27FC236}">
                <a16:creationId xmlns:a16="http://schemas.microsoft.com/office/drawing/2014/main" id="{CF11C698-8262-FBE6-0019-1F1E075B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9075"/>
            <a:ext cx="1728788" cy="762000"/>
          </a:xfrm>
          <a:prstGeom prst="rect">
            <a:avLst/>
          </a:prstGeom>
          <a:noFill/>
        </p:spPr>
      </p:pic>
      <p:sp>
        <p:nvSpPr>
          <p:cNvPr id="7187" name="Rectangle 19">
            <a:extLst>
              <a:ext uri="{FF2B5EF4-FFF2-40B4-BE49-F238E27FC236}">
                <a16:creationId xmlns:a16="http://schemas.microsoft.com/office/drawing/2014/main" id="{AAC52A08-B860-1AB5-50F8-0DCCD799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20712"/>
            <a:ext cx="8229600" cy="194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400" b="1" dirty="0">
                <a:solidFill>
                  <a:schemeClr val="tx2"/>
                </a:solidFill>
              </a:rPr>
              <a:t>Funkce </a:t>
            </a:r>
            <a:r>
              <a:rPr lang="cs-CZ" sz="4400" b="1" dirty="0" err="1">
                <a:solidFill>
                  <a:schemeClr val="tx2"/>
                </a:solidFill>
              </a:rPr>
              <a:t>Needle</a:t>
            </a: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 err="1">
                <a:solidFill>
                  <a:schemeClr val="tx2"/>
                </a:solidFill>
              </a:rPr>
              <a:t>Recognition</a:t>
            </a:r>
            <a:endParaRPr lang="cs-CZ" sz="4400" b="1" dirty="0">
              <a:solidFill>
                <a:schemeClr val="tx2"/>
              </a:solidFill>
            </a:endParaRPr>
          </a:p>
          <a:p>
            <a:pPr algn="ctr"/>
            <a:r>
              <a:rPr lang="cs-CZ" sz="4400" b="1" dirty="0">
                <a:solidFill>
                  <a:schemeClr val="tx2"/>
                </a:solidFill>
              </a:rPr>
              <a:t>a </a:t>
            </a:r>
            <a:r>
              <a:rPr lang="cs-CZ" sz="4400" b="1" dirty="0" err="1">
                <a:solidFill>
                  <a:schemeClr val="tx2"/>
                </a:solidFill>
              </a:rPr>
              <a:t>Central</a:t>
            </a:r>
            <a:r>
              <a:rPr lang="cs-CZ" sz="4400" b="1" dirty="0">
                <a:solidFill>
                  <a:schemeClr val="tx2"/>
                </a:solidFill>
              </a:rPr>
              <a:t> Line</a:t>
            </a:r>
          </a:p>
        </p:txBody>
      </p:sp>
      <p:pic>
        <p:nvPicPr>
          <p:cNvPr id="7185" name="Picture 17" descr="GE Distrib1">
            <a:extLst>
              <a:ext uri="{FF2B5EF4-FFF2-40B4-BE49-F238E27FC236}">
                <a16:creationId xmlns:a16="http://schemas.microsoft.com/office/drawing/2014/main" id="{1F9AEAB7-DAC9-2E15-445F-D28B6740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554663"/>
            <a:ext cx="1441450" cy="1060450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6EF40BE-04AE-09D1-2C9C-779BB1B1C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348880"/>
            <a:ext cx="6059055" cy="4036291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70DD5FA-BD1F-12A0-F950-4555F16283C8}"/>
              </a:ext>
            </a:extLst>
          </p:cNvPr>
          <p:cNvCxnSpPr>
            <a:cxnSpLocks/>
          </p:cNvCxnSpPr>
          <p:nvPr/>
        </p:nvCxnSpPr>
        <p:spPr>
          <a:xfrm>
            <a:off x="5022710" y="2511558"/>
            <a:ext cx="0" cy="3816400"/>
          </a:xfrm>
          <a:prstGeom prst="line">
            <a:avLst/>
          </a:prstGeom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E5DACC6-275F-A3B2-3A3C-5DBBACBFB8E7}"/>
              </a:ext>
            </a:extLst>
          </p:cNvPr>
          <p:cNvCxnSpPr/>
          <p:nvPr/>
        </p:nvCxnSpPr>
        <p:spPr>
          <a:xfrm>
            <a:off x="5405463" y="4330421"/>
            <a:ext cx="1512168" cy="108011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9582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20197-560C-4E32-D1D9-1783D45D8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logo">
            <a:extLst>
              <a:ext uri="{FF2B5EF4-FFF2-40B4-BE49-F238E27FC236}">
                <a16:creationId xmlns:a16="http://schemas.microsoft.com/office/drawing/2014/main" id="{CF11C698-8262-FBE6-0019-1F1E075B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9075"/>
            <a:ext cx="1728788" cy="762000"/>
          </a:xfrm>
          <a:prstGeom prst="rect">
            <a:avLst/>
          </a:prstGeom>
          <a:noFill/>
        </p:spPr>
      </p:pic>
      <p:sp>
        <p:nvSpPr>
          <p:cNvPr id="7187" name="Rectangle 19">
            <a:extLst>
              <a:ext uri="{FF2B5EF4-FFF2-40B4-BE49-F238E27FC236}">
                <a16:creationId xmlns:a16="http://schemas.microsoft.com/office/drawing/2014/main" id="{AAC52A08-B860-1AB5-50F8-0DCCD799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20712"/>
            <a:ext cx="8229600" cy="194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400" b="1" dirty="0">
                <a:solidFill>
                  <a:schemeClr val="tx2"/>
                </a:solidFill>
              </a:rPr>
              <a:t>Funkce </a:t>
            </a:r>
            <a:r>
              <a:rPr lang="cs-CZ" sz="4400" b="1" dirty="0" err="1">
                <a:solidFill>
                  <a:schemeClr val="tx2"/>
                </a:solidFill>
              </a:rPr>
              <a:t>Virtual</a:t>
            </a: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 err="1">
                <a:solidFill>
                  <a:schemeClr val="tx2"/>
                </a:solidFill>
              </a:rPr>
              <a:t>Convex</a:t>
            </a:r>
            <a:endParaRPr lang="cs-CZ" sz="4400" b="1" dirty="0">
              <a:solidFill>
                <a:schemeClr val="tx2"/>
              </a:solidFill>
            </a:endParaRPr>
          </a:p>
          <a:p>
            <a:pPr algn="ctr"/>
            <a:r>
              <a:rPr lang="cs-CZ" sz="4400" b="1" dirty="0">
                <a:solidFill>
                  <a:schemeClr val="tx2"/>
                </a:solidFill>
              </a:rPr>
              <a:t>a LOGIQ </a:t>
            </a:r>
            <a:r>
              <a:rPr lang="cs-CZ" sz="4400" b="1" dirty="0" err="1">
                <a:solidFill>
                  <a:schemeClr val="tx2"/>
                </a:solidFill>
              </a:rPr>
              <a:t>View</a:t>
            </a:r>
            <a:endParaRPr lang="cs-CZ" sz="4400" b="1" dirty="0">
              <a:solidFill>
                <a:schemeClr val="tx2"/>
              </a:solidFill>
            </a:endParaRPr>
          </a:p>
        </p:txBody>
      </p:sp>
      <p:pic>
        <p:nvPicPr>
          <p:cNvPr id="7185" name="Picture 17" descr="GE Distrib1">
            <a:extLst>
              <a:ext uri="{FF2B5EF4-FFF2-40B4-BE49-F238E27FC236}">
                <a16:creationId xmlns:a16="http://schemas.microsoft.com/office/drawing/2014/main" id="{1F9AEAB7-DAC9-2E15-445F-D28B6740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554663"/>
            <a:ext cx="1441450" cy="1060450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55DEF1D-2791-6D14-B54C-812B178DA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5276249" cy="295232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395F1D-A04F-E621-0803-FD7440BE22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10800" r="2275" b="28130"/>
          <a:stretch/>
        </p:blipFill>
        <p:spPr>
          <a:xfrm>
            <a:off x="3347864" y="3904252"/>
            <a:ext cx="5616624" cy="276510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2C7589F-07F3-F1BD-6BF0-B13A22A3AEB9}"/>
              </a:ext>
            </a:extLst>
          </p:cNvPr>
          <p:cNvSpPr txBox="1"/>
          <p:nvPr/>
        </p:nvSpPr>
        <p:spPr>
          <a:xfrm>
            <a:off x="5455761" y="2351435"/>
            <a:ext cx="247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Trapezoidní zobrazení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1717679-754A-A5F6-7166-F611DBABDE43}"/>
              </a:ext>
            </a:extLst>
          </p:cNvPr>
          <p:cNvSpPr txBox="1"/>
          <p:nvPr/>
        </p:nvSpPr>
        <p:spPr>
          <a:xfrm>
            <a:off x="6191511" y="353492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Panoramatické zobrazení</a:t>
            </a:r>
          </a:p>
        </p:txBody>
      </p:sp>
    </p:spTree>
    <p:extLst>
      <p:ext uri="{BB962C8B-B14F-4D97-AF65-F5344CB8AC3E}">
        <p14:creationId xmlns:p14="http://schemas.microsoft.com/office/powerpoint/2010/main" val="2333779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GE Distri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554663"/>
            <a:ext cx="1441450" cy="1060450"/>
          </a:xfrm>
          <a:prstGeom prst="rect">
            <a:avLst/>
          </a:prstGeom>
          <a:noFill/>
        </p:spPr>
      </p:pic>
      <p:pic>
        <p:nvPicPr>
          <p:cNvPr id="12293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9075"/>
            <a:ext cx="1728788" cy="762000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31640" y="5445224"/>
            <a:ext cx="6768678" cy="647080"/>
          </a:xfrm>
        </p:spPr>
        <p:txBody>
          <a:bodyPr/>
          <a:lstStyle/>
          <a:p>
            <a:r>
              <a:rPr lang="cs-CZ" sz="4000" b="1" dirty="0"/>
              <a:t>Děkuji Vám za pozornost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55576" y="918059"/>
            <a:ext cx="8009558" cy="7467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4400" b="1" dirty="0"/>
              <a:t>Více na: </a:t>
            </a:r>
            <a:r>
              <a:rPr lang="cs-CZ" sz="44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www.ultrazvuky.cz</a:t>
            </a:r>
            <a:endParaRPr lang="cs-CZ" sz="4400" b="1" dirty="0">
              <a:solidFill>
                <a:srgbClr val="0070C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112D4D5-8595-733C-EA69-77E8083B3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28982"/>
            <a:ext cx="5832053" cy="388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184</Words>
  <Application>Microsoft Office PowerPoint</Application>
  <PresentationFormat>Předvádění na obrazovce (4:3)</PresentationFormat>
  <Paragraphs>31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Výchozí návrh</vt:lpstr>
      <vt:lpstr>Electric Medical Service, s.r.o.  Autorizovaný distributor ultrazvuků GE HealthCare</vt:lpstr>
      <vt:lpstr>Co Vám můžeme nabídnout?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</vt:lpstr>
    </vt:vector>
  </TitlesOfParts>
  <Company>E.M.S.,s.r.o.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Ultrazvukové systémy GE Healthcare</dc:title>
  <dc:creator>Jaroslav Haluzik</dc:creator>
  <cp:lastModifiedBy>Don Pablo</cp:lastModifiedBy>
  <cp:revision>72</cp:revision>
  <dcterms:created xsi:type="dcterms:W3CDTF">2011-11-11T14:23:19Z</dcterms:created>
  <dcterms:modified xsi:type="dcterms:W3CDTF">2024-04-10T21:35:14Z</dcterms:modified>
</cp:coreProperties>
</file>