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65" r:id="rId2"/>
    <p:sldId id="321" r:id="rId3"/>
    <p:sldId id="282" r:id="rId4"/>
    <p:sldId id="281" r:id="rId5"/>
    <p:sldId id="334" r:id="rId6"/>
    <p:sldId id="325" r:id="rId7"/>
    <p:sldId id="333" r:id="rId8"/>
    <p:sldId id="326" r:id="rId9"/>
    <p:sldId id="328" r:id="rId10"/>
    <p:sldId id="327" r:id="rId11"/>
    <p:sldId id="332" r:id="rId12"/>
    <p:sldId id="330" r:id="rId13"/>
    <p:sldId id="331" r:id="rId14"/>
    <p:sldId id="28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53" d="100"/>
          <a:sy n="53" d="100"/>
        </p:scale>
        <p:origin x="132" y="70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078003-D948-4106-A836-7B47BA40BE1D}" type="slidenum">
              <a:rPr lang="cs-CZ" sz="1200">
                <a:latin typeface="+mn-lt"/>
              </a:rPr>
              <a:pPr algn="r">
                <a:defRPr/>
              </a:pPr>
              <a:t>3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4698164-7E91-4663-AC4C-0356C29702E0}" type="slidenum">
              <a:rPr lang="cs-CZ" sz="1200">
                <a:latin typeface="+mn-lt"/>
              </a:rPr>
              <a:pPr algn="r">
                <a:defRPr/>
              </a:pPr>
              <a:t>4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C24E526-76E0-4BD7-BCCC-FAB5545C6DDF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3" name="Rectangle 28">
              <a:extLst>
                <a:ext uri="{FF2B5EF4-FFF2-40B4-BE49-F238E27FC236}">
                  <a16:creationId xmlns:a16="http://schemas.microsoft.com/office/drawing/2014/main" id="{225FAB4C-F91A-412C-92B7-5FCB7B492998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BBF19481-8E00-4EDC-B7F2-ABDD4C3F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C5BC4CF9-B9A5-475B-A919-F0AF53BB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EE9CE18-D0DF-4249-88FD-812127D66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AC83288-E351-424E-B07F-8D1610AC2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B983D4A-C47B-4357-AD10-8A101E916986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4" name="Rectangle 28">
              <a:extLst>
                <a:ext uri="{FF2B5EF4-FFF2-40B4-BE49-F238E27FC236}">
                  <a16:creationId xmlns:a16="http://schemas.microsoft.com/office/drawing/2014/main" id="{C7BAEF9A-1751-49C3-A0C5-D21DE2858DDC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F8549097-DA6E-4BC6-BAFA-46F7B9A4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3158C1D4-6724-409A-86AC-A47BF744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7BC857F-D947-4E4F-A737-E72F1213B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7B677E6-832E-4992-ACEE-083F1A62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A12AE78-2CE7-489A-98D4-22776A55D61C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6" name="Rectangle 28">
              <a:extLst>
                <a:ext uri="{FF2B5EF4-FFF2-40B4-BE49-F238E27FC236}">
                  <a16:creationId xmlns:a16="http://schemas.microsoft.com/office/drawing/2014/main" id="{8F4AEB3E-A7A9-4D48-A165-FDE3CF3ADA4A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D4A11198-402A-4CCE-A385-F7F4B24A9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63D936CE-97AA-4260-BA5D-531C3D06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55CFD30-B6C1-4ABB-A81C-736552C5C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E7F6C378-0FEB-46F3-98FE-5FE99C435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135E5C3-B608-46B4-BEF4-6EDD22B75266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2D8C64FF-E8B0-4881-91AF-95201AE18625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DB2CDD40-6636-4780-8918-7D383BA49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CBBE2944-2A7B-4CCD-B5E2-056F250A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99A4DEF-F9B1-43C2-8522-F8D3E9737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520604B8-8016-4697-B81D-1FA82CD8E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2794F1B-3508-4016-A08E-61CE31E5ED90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4" name="Rectangle 28">
              <a:extLst>
                <a:ext uri="{FF2B5EF4-FFF2-40B4-BE49-F238E27FC236}">
                  <a16:creationId xmlns:a16="http://schemas.microsoft.com/office/drawing/2014/main" id="{15615C40-D604-4183-BD9B-68EE9583B026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FAF6438A-98A5-420C-8D7A-FC13EC3C9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1ECF279D-080A-4497-879A-29E957BB5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D16CEBE-05E2-4551-A136-6A4770C1A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5263C77C-A528-461E-AE59-A20381F59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94DAE46-3536-4119-80D4-F7577C76173E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F165F680-E5BB-42CB-AD7A-0DC7D7BE20AF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317BACE3-6B44-47AC-A489-3ACEAA58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75ECE321-F029-4904-AB0C-4F5F6E7DB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2361DA8-E59D-4AB6-9037-245A9D576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47C5C2D-F338-4B8C-8AC2-9C6FE6D2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D8917DD-A0F5-4219-BF10-B629F4D95BBC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22D4857-7C9E-4E11-B15F-2B43BF1D10D7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9313E4EF-386B-469F-B8CA-5F4DEDE29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473B2E57-5739-4AE6-A9A2-05859541F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5BE8303-4F75-4035-B5DC-DFAABA33A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BAEFB85-7148-4938-AEF2-D9293DCF3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60086-DBAE-4BF7-BC26-CCAFAFF2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11D88ED-DAE8-4A06-9BDF-78157CDBF5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17451"/>
            <a:ext cx="7680966" cy="715177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4000"/>
            </a:lvl1pPr>
            <a:lvl2pPr marL="1257300" indent="-571500">
              <a:buFont typeface="Arial" panose="020B0604020202020204" pitchFamily="34" charset="0"/>
              <a:buChar char="•"/>
              <a:defRPr/>
            </a:lvl2pPr>
            <a:lvl3pPr marL="1828800" indent="-457200">
              <a:buFont typeface="Arial" panose="020B0604020202020204" pitchFamily="34" charset="0"/>
              <a:buChar char="•"/>
              <a:defRPr/>
            </a:lvl3pPr>
            <a:lvl4pPr marL="2514600" indent="-457200">
              <a:buFont typeface="Arial" panose="020B0604020202020204" pitchFamily="34" charset="0"/>
              <a:buChar char="•"/>
              <a:defRPr/>
            </a:lvl4pPr>
            <a:lvl5pPr marL="3200400" indent="-4572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7BD6BA6A-6CD7-47B4-AA71-CAFCBCD3D0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18327" y="2212461"/>
            <a:ext cx="7680966" cy="715177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4000"/>
            </a:lvl1pPr>
            <a:lvl2pPr marL="1257300" indent="-571500">
              <a:buFont typeface="Arial" panose="020B0604020202020204" pitchFamily="34" charset="0"/>
              <a:buChar char="•"/>
              <a:defRPr/>
            </a:lvl2pPr>
            <a:lvl3pPr marL="1828800" indent="-457200">
              <a:buFont typeface="Arial" panose="020B0604020202020204" pitchFamily="34" charset="0"/>
              <a:buChar char="•"/>
              <a:defRPr/>
            </a:lvl3pPr>
            <a:lvl4pPr marL="2514600" indent="-457200">
              <a:buFont typeface="Arial" panose="020B0604020202020204" pitchFamily="34" charset="0"/>
              <a:buChar char="•"/>
              <a:defRPr/>
            </a:lvl4pPr>
            <a:lvl5pPr marL="3200400" indent="-4572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BCA0A12-8D28-4636-8285-10FCE3CDB5C6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0B30EB7-606E-4994-8B0F-D91C041EB9F4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0D2BC9B7-EB6B-434A-9247-C1CD294FF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E60AA9E3-9673-4CB8-8D10-984832DAB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10BC88B2-D971-4E6F-9A8F-1C877CFFE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1A40BB40-B753-4747-93E9-6B9DAC5C1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70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7742F1C-3908-488B-9F48-4BD32F48522A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67F7BBB-2B22-4C9E-B34E-B34C6BFBBCAC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9EA41820-CEF8-4A46-A146-89437C89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7C4CEA46-7A21-4AE8-A36C-1449572FD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1A511F5-6A84-4991-B99E-DA9A233AC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516E2DE1-58E1-41E6-AFA3-351C835A1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691DB48-5F60-41D3-B3C5-99C618A52557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D2A5C160-7572-40AA-9463-551627A26523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522AEA77-19D1-4E54-8B0C-875786D4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06D81F13-C8EE-4E3B-9185-8F345A611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5D6CBBD-6625-489A-9B2B-F936627F8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6D4E2BA-93ED-4207-941C-6404D72D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5E3A338-3B5B-4C46-A5C4-E9CBEBE2575C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37073815-0025-44AA-90F2-8B4868A6B99F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64694E36-721A-4B64-BEE3-158B927C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031A0738-40AF-4483-B0F1-474CB31F6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DC77C82-5FA6-4430-A9F2-0D503888D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F9296C46-0908-4F58-AFC9-A3B9ADDC6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BCC6-4CB7-47F1-A8C4-BE034CA6D1B4}" type="datetimeFigureOut">
              <a:rPr lang="cs-CZ"/>
              <a:pPr>
                <a:defRPr/>
              </a:pPr>
              <a:t>15.09.2024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8814-4DBE-441D-BD8F-9131CBF640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7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726" r:id="rId37"/>
    <p:sldLayoutId id="2147483670" r:id="rId38"/>
    <p:sldLayoutId id="2147483672" r:id="rId39"/>
    <p:sldLayoutId id="2147483673" r:id="rId40"/>
    <p:sldLayoutId id="2147483685" r:id="rId41"/>
    <p:sldLayoutId id="2147483684" r:id="rId42"/>
    <p:sldLayoutId id="2147483707" r:id="rId43"/>
    <p:sldLayoutId id="2147483727" r:id="rId4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video" Target="file:///\\fnol.loc\shares\community\ORL\He&#345;man\Otoneuro\P&#345;edn&#225;&#353;ka%20z&#225;vrat&#283;%20pro%20PL\video-nejistota.mp4" TargetMode="External"/><Relationship Id="rId1" Type="http://schemas.microsoft.com/office/2007/relationships/media" Target="file:///\\fnol.loc\shares\community\ORL\He&#345;man\Otoneuro\P&#345;edn&#225;&#353;ka%20z&#225;vrat&#283;%20pro%20PL\video-nejistota.mp4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video" Target="file:///\\fnol.loc\shares\community\ORL\He&#345;man\Otoneuro\P&#345;edn&#225;&#353;ka%20z&#225;vrat&#283;%20pro%20PL\video-z&#225;vra&#357;.mp4" TargetMode="External"/><Relationship Id="rId1" Type="http://schemas.microsoft.com/office/2007/relationships/media" Target="file:///\\fnol.loc\shares\community\ORL\He&#345;man\Otoneuro\P&#345;edn&#225;&#353;ka%20z&#225;vrat&#283;%20pro%20PL\video-z&#225;vra&#357;.mp4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RMaffeiLoureiro/status/1428751028862820359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0D1CF7AB-E850-4D5D-8763-C82BCEEB42F1}"/>
              </a:ext>
            </a:extLst>
          </p:cNvPr>
          <p:cNvGrpSpPr/>
          <p:nvPr/>
        </p:nvGrpSpPr>
        <p:grpSpPr>
          <a:xfrm>
            <a:off x="-5193" y="-68523"/>
            <a:ext cx="18293193" cy="10355523"/>
            <a:chOff x="-5193" y="-68523"/>
            <a:chExt cx="18293193" cy="1035552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67A0D55-7B97-4AA6-8B4F-C2E8CDA2D6BF}"/>
                </a:ext>
              </a:extLst>
            </p:cNvPr>
            <p:cNvGrpSpPr/>
            <p:nvPr/>
          </p:nvGrpSpPr>
          <p:grpSpPr>
            <a:xfrm>
              <a:off x="-5193" y="-68523"/>
              <a:ext cx="18288000" cy="10355523"/>
              <a:chOff x="-5193" y="-68523"/>
              <a:chExt cx="18288000" cy="10355523"/>
            </a:xfrm>
          </p:grpSpPr>
          <p:pic>
            <p:nvPicPr>
              <p:cNvPr id="5" name="Grafický objekt 4">
                <a:extLst>
                  <a:ext uri="{FF2B5EF4-FFF2-40B4-BE49-F238E27FC236}">
                    <a16:creationId xmlns:a16="http://schemas.microsoft.com/office/drawing/2014/main" id="{43996985-942D-4F69-AC05-F62753D97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911" y="-68523"/>
                <a:ext cx="11989415" cy="102870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-5193" y="0"/>
                <a:ext cx="18288000" cy="10287000"/>
              </a:xfrm>
              <a:prstGeom prst="rect">
                <a:avLst/>
              </a:prstGeom>
              <a:gradFill flip="none" rotWithShape="1">
                <a:gsLst>
                  <a:gs pos="0">
                    <a:srgbClr val="76D2F7">
                      <a:alpha val="50000"/>
                    </a:srgbClr>
                  </a:gs>
                  <a:gs pos="60000">
                    <a:srgbClr val="76D2F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2AF4A575-55C7-41FF-9360-A2BE643C82AA}"/>
                </a:ext>
              </a:extLst>
            </p:cNvPr>
            <p:cNvGrpSpPr/>
            <p:nvPr/>
          </p:nvGrpSpPr>
          <p:grpSpPr>
            <a:xfrm>
              <a:off x="7406659" y="2148929"/>
              <a:ext cx="10881341" cy="1828780"/>
              <a:chOff x="7406659" y="2148929"/>
              <a:chExt cx="10881341" cy="1828780"/>
            </a:xfrm>
          </p:grpSpPr>
          <p:sp>
            <p:nvSpPr>
              <p:cNvPr id="3" name="Obdélník 2"/>
              <p:cNvSpPr/>
              <p:nvPr/>
            </p:nvSpPr>
            <p:spPr>
              <a:xfrm>
                <a:off x="7406659" y="2148929"/>
                <a:ext cx="10881341" cy="1828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8" name="Grafický objekt 7">
                <a:extLst>
                  <a:ext uri="{FF2B5EF4-FFF2-40B4-BE49-F238E27FC236}">
                    <a16:creationId xmlns:a16="http://schemas.microsoft.com/office/drawing/2014/main" id="{22DD46AA-6F5B-4CFF-BAFE-F357E94D4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63854" y="2522888"/>
                <a:ext cx="1546167" cy="1080862"/>
              </a:xfrm>
              <a:prstGeom prst="rect">
                <a:avLst/>
              </a:prstGeom>
            </p:spPr>
          </p:pic>
          <p:pic>
            <p:nvPicPr>
              <p:cNvPr id="19" name="Picture 3" descr="D:\Dropbox\FNOL\FNOL_Design manual\PPT\FNOL_logo.png">
                <a:extLst>
                  <a:ext uri="{FF2B5EF4-FFF2-40B4-BE49-F238E27FC236}">
                    <a16:creationId xmlns:a16="http://schemas.microsoft.com/office/drawing/2014/main" id="{827518A2-1F56-4EAD-A2DF-E5E9011B1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0827" y="2672553"/>
                <a:ext cx="2986151" cy="781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Obrázek 19">
                <a:extLst>
                  <a:ext uri="{FF2B5EF4-FFF2-40B4-BE49-F238E27FC236}">
                    <a16:creationId xmlns:a16="http://schemas.microsoft.com/office/drawing/2014/main" id="{0209256B-47CD-45A9-B42E-16D3233FF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64508" y="2207356"/>
                <a:ext cx="3432634" cy="1711927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4206295" y="5020719"/>
            <a:ext cx="13142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600" dirty="0" err="1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Méni</a:t>
            </a:r>
            <a:r>
              <a:rPr lang="az-Cyrl-A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ѐ</a:t>
            </a:r>
            <a:r>
              <a:rPr lang="cs-CZ" sz="6600" dirty="0" err="1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rova</a:t>
            </a:r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nemoc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20523" y="7691085"/>
            <a:ext cx="4949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MUDr. Jan Heřman, Ph.D.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14751702" y="8369561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3. října 2024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– diferenciální diagnóza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485940"/>
            <a:ext cx="16459110" cy="64004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4400" b="1" u="sng" dirty="0"/>
              <a:t>Vestibulární migréna</a:t>
            </a:r>
          </a:p>
          <a:p>
            <a:endParaRPr lang="cs-CZ" sz="3200" dirty="0"/>
          </a:p>
          <a:p>
            <a:r>
              <a:rPr lang="cs-CZ" sz="3200" dirty="0"/>
              <a:t>Kritéria dle </a:t>
            </a:r>
            <a:r>
              <a:rPr lang="cs-CZ" sz="3200" dirty="0" err="1"/>
              <a:t>Barányho</a:t>
            </a:r>
            <a:r>
              <a:rPr lang="cs-CZ" sz="3200" dirty="0"/>
              <a:t> společnosti: 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A) 5 a více epizod mírných až těžkých vestibulárních příznaků trvajících 5 minut až 72 hodin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B) anamnéza migrény s aurou nebo bez aury podle International </a:t>
            </a:r>
            <a:r>
              <a:rPr lang="cs-CZ" sz="3200" dirty="0" err="1"/>
              <a:t>Clasification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Headache</a:t>
            </a:r>
            <a:br>
              <a:rPr lang="cs-CZ" sz="3200" dirty="0"/>
            </a:br>
            <a:r>
              <a:rPr lang="cs-CZ" sz="3200" dirty="0" err="1"/>
              <a:t>Disorders</a:t>
            </a:r>
            <a:endParaRPr lang="cs-CZ" sz="3200" dirty="0"/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C) jeden nebo více znaků migrény aspoň u 50 % atak závratí – bolest hlavy jednostranná, pulzující, mírné až silné intenzity, zhoršování běžnou fyzickou aktivitou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D) není jiná diagnóza, které by odpovídalo více</a:t>
            </a:r>
            <a:endParaRPr lang="cs-CZ" sz="3200" u="sng" dirty="0"/>
          </a:p>
          <a:p>
            <a:pPr marL="457200" indent="-457200">
              <a:buFontTx/>
              <a:buChar char="-"/>
            </a:pPr>
            <a:endParaRPr lang="cs-CZ" sz="3200" u="sng" dirty="0"/>
          </a:p>
        </p:txBody>
      </p:sp>
    </p:spTree>
    <p:extLst>
      <p:ext uri="{BB962C8B-B14F-4D97-AF65-F5344CB8AC3E}">
        <p14:creationId xmlns:p14="http://schemas.microsoft.com/office/powerpoint/2010/main" val="29722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– diferenciální diagnóza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760543"/>
            <a:ext cx="16459110" cy="64004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4400" b="1" u="sng" dirty="0"/>
              <a:t>Vestibulární migréna</a:t>
            </a:r>
          </a:p>
          <a:p>
            <a:endParaRPr lang="cs-CZ" sz="3200" dirty="0"/>
          </a:p>
          <a:p>
            <a:r>
              <a:rPr lang="cs-CZ" sz="3200" dirty="0"/>
              <a:t>Léčba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Preventivní: </a:t>
            </a:r>
            <a:r>
              <a:rPr lang="cs-CZ" sz="3200" dirty="0" err="1"/>
              <a:t>Cinarizin</a:t>
            </a:r>
            <a:r>
              <a:rPr lang="cs-CZ" sz="3200" dirty="0"/>
              <a:t> (</a:t>
            </a:r>
            <a:r>
              <a:rPr lang="cs-CZ" sz="3200" dirty="0" err="1"/>
              <a:t>Arlevert</a:t>
            </a:r>
            <a:r>
              <a:rPr lang="cs-CZ" sz="3200" dirty="0"/>
              <a:t>, </a:t>
            </a:r>
            <a:r>
              <a:rPr lang="cs-CZ" sz="3200" dirty="0" err="1"/>
              <a:t>Stugeron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V záchvatu: </a:t>
            </a:r>
            <a:r>
              <a:rPr lang="cs-CZ" sz="3200" dirty="0" err="1"/>
              <a:t>Sumatriptan</a:t>
            </a:r>
            <a:r>
              <a:rPr lang="cs-CZ" sz="3200" dirty="0"/>
              <a:t>, analgetika</a:t>
            </a:r>
            <a:endParaRPr lang="cs-CZ" sz="3200" u="sng" dirty="0"/>
          </a:p>
          <a:p>
            <a:pPr marL="457200" indent="-457200">
              <a:buFontTx/>
              <a:buChar char="-"/>
            </a:pPr>
            <a:endParaRPr lang="cs-CZ" sz="3200" u="sng" dirty="0"/>
          </a:p>
          <a:p>
            <a:pPr marL="457200" indent="-457200">
              <a:buFontTx/>
              <a:buChar char="-"/>
            </a:pPr>
            <a:r>
              <a:rPr lang="cs-CZ" sz="3200" dirty="0"/>
              <a:t>Léčba neurologem, nejlépe ve specializované ambulanci pro bolesti hlavy</a:t>
            </a:r>
          </a:p>
        </p:txBody>
      </p:sp>
    </p:spTree>
    <p:extLst>
      <p:ext uri="{BB962C8B-B14F-4D97-AF65-F5344CB8AC3E}">
        <p14:creationId xmlns:p14="http://schemas.microsoft.com/office/powerpoint/2010/main" val="17639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- léčba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64004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3200" u="sng" dirty="0"/>
              <a:t>Konzervativní: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 err="1"/>
              <a:t>Betahistin</a:t>
            </a:r>
            <a:r>
              <a:rPr lang="cs-CZ" sz="3200" dirty="0"/>
              <a:t> 24 mg 1-0-1 až 3-3-3, případně jiná </a:t>
            </a:r>
            <a:r>
              <a:rPr lang="cs-CZ" sz="3200" dirty="0" err="1"/>
              <a:t>vazodilatancia</a:t>
            </a:r>
            <a:r>
              <a:rPr lang="cs-CZ" sz="3200" dirty="0"/>
              <a:t> (</a:t>
            </a:r>
            <a:r>
              <a:rPr lang="cs-CZ" sz="3200" dirty="0" err="1"/>
              <a:t>cinarizin</a:t>
            </a:r>
            <a:r>
              <a:rPr lang="cs-CZ" sz="3200" dirty="0"/>
              <a:t>, </a:t>
            </a:r>
            <a:r>
              <a:rPr lang="cs-CZ" sz="3200" dirty="0" err="1"/>
              <a:t>vinpocetin</a:t>
            </a:r>
            <a:r>
              <a:rPr lang="cs-CZ" sz="3200" dirty="0"/>
              <a:t>…)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Diuretika (</a:t>
            </a:r>
            <a:r>
              <a:rPr lang="cs-CZ" sz="3200" dirty="0" err="1"/>
              <a:t>hydrochlorothiazid</a:t>
            </a:r>
            <a:r>
              <a:rPr lang="cs-CZ" sz="3200" dirty="0"/>
              <a:t>)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Při záchvatu antiemetika, kortikoidy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Neslaná dieta, pravidelný režim, ne kofein, ne alkohol, ne kouření, (SPC </a:t>
            </a:r>
            <a:r>
              <a:rPr lang="cs-CZ" sz="3200" dirty="0" err="1"/>
              <a:t>flakes</a:t>
            </a:r>
            <a:r>
              <a:rPr lang="cs-CZ" sz="3200" dirty="0"/>
              <a:t>, </a:t>
            </a:r>
            <a:r>
              <a:rPr lang="cs-CZ" sz="3200" dirty="0" err="1"/>
              <a:t>Salovum</a:t>
            </a:r>
            <a:r>
              <a:rPr lang="cs-CZ" sz="3200" dirty="0"/>
              <a:t>)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979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- léčba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64004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3200" u="sng" dirty="0"/>
              <a:t>Chirurgická</a:t>
            </a:r>
            <a:r>
              <a:rPr lang="cs-CZ" sz="3200" dirty="0"/>
              <a:t>: 						(u </a:t>
            </a:r>
            <a:r>
              <a:rPr lang="cs-CZ" sz="3200" dirty="0" err="1"/>
              <a:t>farmakorezistentní</a:t>
            </a:r>
            <a:r>
              <a:rPr lang="cs-CZ" sz="3200" dirty="0"/>
              <a:t> MM)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Dekomprese </a:t>
            </a:r>
            <a:r>
              <a:rPr lang="cs-CZ" sz="3200" dirty="0" err="1"/>
              <a:t>saccus</a:t>
            </a:r>
            <a:r>
              <a:rPr lang="cs-CZ" sz="3200" dirty="0"/>
              <a:t> </a:t>
            </a:r>
            <a:r>
              <a:rPr lang="cs-CZ" sz="3200" dirty="0" err="1"/>
              <a:t>endolymphaticus</a:t>
            </a:r>
            <a:endParaRPr lang="cs-CZ" sz="3200" dirty="0"/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Chemická </a:t>
            </a:r>
            <a:r>
              <a:rPr lang="cs-CZ" sz="3200" dirty="0" err="1"/>
              <a:t>labyrintektomie</a:t>
            </a:r>
            <a:endParaRPr lang="cs-CZ" sz="3200" dirty="0"/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Vestibulární </a:t>
            </a:r>
            <a:r>
              <a:rPr lang="cs-CZ" sz="3200" dirty="0" err="1"/>
              <a:t>neurektomie</a:t>
            </a:r>
            <a:endParaRPr lang="cs-CZ" sz="3200" dirty="0"/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Chirurgická </a:t>
            </a:r>
            <a:r>
              <a:rPr lang="cs-CZ" sz="3200" dirty="0" err="1"/>
              <a:t>labyrintektomie</a:t>
            </a:r>
            <a:endParaRPr lang="cs-CZ" sz="3200" dirty="0"/>
          </a:p>
          <a:p>
            <a:pPr marL="457200" indent="-457200">
              <a:buFontTx/>
              <a:buChar char="-"/>
            </a:pP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20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374AD8C1-A791-4AFE-A2F2-23F8F05D7EC8}"/>
              </a:ext>
            </a:extLst>
          </p:cNvPr>
          <p:cNvGrpSpPr/>
          <p:nvPr/>
        </p:nvGrpSpPr>
        <p:grpSpPr>
          <a:xfrm>
            <a:off x="-17907" y="-11458"/>
            <a:ext cx="18323814" cy="10309916"/>
            <a:chOff x="-17907" y="-11458"/>
            <a:chExt cx="18323814" cy="10309916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C744BE2-5325-45FB-82B8-007976D92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" t="22847" r="1690" b="4577"/>
            <a:stretch/>
          </p:blipFill>
          <p:spPr>
            <a:xfrm>
              <a:off x="0" y="1"/>
              <a:ext cx="18288000" cy="1028699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-17907" y="-11458"/>
              <a:ext cx="18323814" cy="10309916"/>
            </a:xfrm>
            <a:prstGeom prst="rect">
              <a:avLst/>
            </a:pr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EEDF2E12-FEBB-4F72-A7D9-7A3A18307D28}"/>
                </a:ext>
              </a:extLst>
            </p:cNvPr>
            <p:cNvGrpSpPr/>
            <p:nvPr/>
          </p:nvGrpSpPr>
          <p:grpSpPr>
            <a:xfrm>
              <a:off x="731612" y="8477594"/>
              <a:ext cx="7884631" cy="1422272"/>
              <a:chOff x="731612" y="8477594"/>
              <a:chExt cx="7884631" cy="1422272"/>
            </a:xfrm>
          </p:grpSpPr>
          <p:pic>
            <p:nvPicPr>
              <p:cNvPr id="7" name="Grafický objekt 6">
                <a:extLst>
                  <a:ext uri="{FF2B5EF4-FFF2-40B4-BE49-F238E27FC236}">
                    <a16:creationId xmlns:a16="http://schemas.microsoft.com/office/drawing/2014/main" id="{ED4F7631-ABA7-4D8C-88B1-63BCD2052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1612" y="8643402"/>
                <a:ext cx="1560177" cy="1090656"/>
              </a:xfrm>
              <a:prstGeom prst="rect">
                <a:avLst/>
              </a:prstGeom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9C0CA471-FB11-4ABE-AC38-1012BA2180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 bwMode="auto">
              <a:xfrm>
                <a:off x="3307819" y="8852244"/>
                <a:ext cx="2523645" cy="672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207D3D83-7C0B-4C3C-A374-3D7BFCF1A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789" y="8477594"/>
                <a:ext cx="2370454" cy="1422272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43336" y="449462"/>
            <a:ext cx="100621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320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64004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3200" dirty="0"/>
              <a:t>Opakované záchvaty závratí 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S </a:t>
            </a:r>
            <a:r>
              <a:rPr lang="cs-CZ" sz="3200" dirty="0" err="1"/>
              <a:t>hlubokofrekvenčním</a:t>
            </a:r>
            <a:r>
              <a:rPr lang="cs-CZ" sz="3200" dirty="0"/>
              <a:t> </a:t>
            </a:r>
            <a:r>
              <a:rPr lang="cs-CZ" sz="3200" dirty="0" err="1"/>
              <a:t>tinnitem</a:t>
            </a:r>
            <a:r>
              <a:rPr lang="cs-CZ" sz="3200" dirty="0"/>
              <a:t>, který se při záchvatu objeví nebo zesílí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S kolísající, ale zpravidla </a:t>
            </a:r>
            <a:r>
              <a:rPr lang="cs-CZ" sz="3200" dirty="0" err="1"/>
              <a:t>progredující</a:t>
            </a:r>
            <a:r>
              <a:rPr lang="cs-CZ" sz="3200" dirty="0"/>
              <a:t> nedoslýchavostí</a:t>
            </a:r>
          </a:p>
          <a:p>
            <a:r>
              <a:rPr lang="cs-CZ" sz="3200" dirty="0"/>
              <a:t>     na postiženém uchu (</a:t>
            </a:r>
            <a:r>
              <a:rPr lang="cs-CZ" sz="3200" dirty="0" err="1"/>
              <a:t>hlubokofrekvenční</a:t>
            </a:r>
            <a:r>
              <a:rPr lang="cs-CZ" sz="3200" dirty="0"/>
              <a:t> nebo </a:t>
            </a:r>
            <a:r>
              <a:rPr lang="cs-CZ" sz="3200" dirty="0" err="1"/>
              <a:t>pankochleární</a:t>
            </a:r>
            <a:r>
              <a:rPr lang="cs-CZ" sz="3200" dirty="0"/>
              <a:t>)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Případně s pocitem „plnosti“ v uchu</a:t>
            </a:r>
          </a:p>
        </p:txBody>
      </p:sp>
    </p:spTree>
    <p:extLst>
      <p:ext uri="{BB962C8B-B14F-4D97-AF65-F5344CB8AC3E}">
        <p14:creationId xmlns:p14="http://schemas.microsoft.com/office/powerpoint/2010/main" val="9358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mk:@MSITStore:C:\Users\salzmann\Desktop\Nadol%20McKenna%20Surg%20Ear%20Temp%20bone.chm::/Part%20II%20-%20Soft%20Tissue%20Approaches%20and%20Management/9%20-%20Incisions%20and%20Approaches_files/C9-FF5.png"/>
          <p:cNvSpPr>
            <a:spLocks noChangeAspect="1" noChangeArrowheads="1"/>
          </p:cNvSpPr>
          <p:nvPr/>
        </p:nvSpPr>
        <p:spPr bwMode="auto">
          <a:xfrm>
            <a:off x="2381251" y="-204788"/>
            <a:ext cx="8501063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4050">
              <a:latin typeface="Calibri" pitchFamily="34" charset="0"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-469068" y="3748051"/>
            <a:ext cx="12637293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 b="1" dirty="0"/>
              <a:t>Závrať</a:t>
            </a:r>
            <a:r>
              <a:rPr lang="cs-CZ" sz="13200" b="1" dirty="0"/>
              <a:t> </a:t>
            </a:r>
          </a:p>
          <a:p>
            <a:pPr algn="ctr"/>
            <a:endParaRPr lang="cs-CZ" sz="3600" b="1" dirty="0"/>
          </a:p>
          <a:p>
            <a:endParaRPr lang="cs-CZ" sz="3300" dirty="0"/>
          </a:p>
        </p:txBody>
      </p:sp>
      <p:pic>
        <p:nvPicPr>
          <p:cNvPr id="12" name="video-nejistot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10836" y="51821"/>
            <a:ext cx="5751016" cy="1025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mk:@MSITStore:C:\Users\salzmann\Desktop\Nadol%20McKenna%20Surg%20Ear%20Temp%20bone.chm::/Part%20II%20-%20Soft%20Tissue%20Approaches%20and%20Management/9%20-%20Incisions%20and%20Approaches_files/C9-FF5.png"/>
          <p:cNvSpPr>
            <a:spLocks noChangeAspect="1" noChangeArrowheads="1"/>
          </p:cNvSpPr>
          <p:nvPr/>
        </p:nvSpPr>
        <p:spPr bwMode="auto">
          <a:xfrm>
            <a:off x="2381251" y="-204788"/>
            <a:ext cx="8501063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4050">
              <a:latin typeface="Calibri" pitchFamily="34" charset="0"/>
            </a:endParaRPr>
          </a:p>
        </p:txBody>
      </p:sp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-468957" y="5009354"/>
            <a:ext cx="12637293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 b="1" dirty="0" err="1"/>
              <a:t>Závrativost</a:t>
            </a:r>
            <a:r>
              <a:rPr lang="cs-CZ" sz="6000" b="1" dirty="0"/>
              <a:t>, </a:t>
            </a:r>
          </a:p>
          <a:p>
            <a:pPr algn="ctr"/>
            <a:r>
              <a:rPr lang="cs-CZ" sz="6000" b="1" dirty="0"/>
              <a:t>nejistota</a:t>
            </a:r>
          </a:p>
          <a:p>
            <a:pPr>
              <a:buFontTx/>
              <a:buChar char="-"/>
            </a:pPr>
            <a:endParaRPr lang="cs-CZ" sz="3300" dirty="0"/>
          </a:p>
        </p:txBody>
      </p:sp>
      <p:pic>
        <p:nvPicPr>
          <p:cNvPr id="8" name="video-závrať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576048" y="-10193"/>
            <a:ext cx="5785804" cy="1031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- patofyziologie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397" y="1981536"/>
            <a:ext cx="18124187" cy="880905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3200" dirty="0"/>
              <a:t>Endolymfatický hydrops</a:t>
            </a:r>
          </a:p>
        </p:txBody>
      </p:sp>
      <p:pic>
        <p:nvPicPr>
          <p:cNvPr id="1026" name="Picture 2" descr="Obrázek">
            <a:extLst>
              <a:ext uri="{FF2B5EF4-FFF2-40B4-BE49-F238E27FC236}">
                <a16:creationId xmlns:a16="http://schemas.microsoft.com/office/drawing/2014/main" id="{4DB5C7AD-B3CF-4782-96A6-7E581713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08" y="3497598"/>
            <a:ext cx="9330316" cy="40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BE5DC7-B456-43D0-98C3-8C57D596B417}"/>
              </a:ext>
            </a:extLst>
          </p:cNvPr>
          <p:cNvSpPr txBox="1"/>
          <p:nvPr/>
        </p:nvSpPr>
        <p:spPr>
          <a:xfrm>
            <a:off x="1276708" y="7702470"/>
            <a:ext cx="501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Rafael M Loureiro </a:t>
            </a:r>
            <a:r>
              <a:rPr lang="en-US" sz="1600" dirty="0" err="1">
                <a:hlinkClick r:id="rId3"/>
              </a:rPr>
              <a:t>na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 err="1">
                <a:hlinkClick r:id="rId3"/>
              </a:rPr>
              <a:t>platformě</a:t>
            </a:r>
            <a:r>
              <a:rPr lang="en-US" sz="1600" dirty="0">
                <a:hlinkClick r:id="rId3"/>
              </a:rPr>
              <a:t> X: Endolymphatic Hydrops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266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- diagnostika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674933"/>
            <a:ext cx="16459110" cy="6400444"/>
          </a:xfrm>
        </p:spPr>
        <p:txBody>
          <a:bodyPr/>
          <a:lstStyle/>
          <a:p>
            <a:r>
              <a:rPr lang="cs-CZ" sz="3200" dirty="0"/>
              <a:t>Kritéria dle </a:t>
            </a:r>
            <a:r>
              <a:rPr lang="cs-CZ" sz="3200" dirty="0" err="1"/>
              <a:t>Barányho</a:t>
            </a:r>
            <a:r>
              <a:rPr lang="cs-CZ" sz="3200" dirty="0"/>
              <a:t> společnosti: 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A) 2 a více náhlých atak závratí trvajících 20 minut až 12 hodin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B) audiometricky zdokumentovaná jednostranná percepční nedoslýchavost v hlubokých,</a:t>
            </a:r>
            <a:br>
              <a:rPr lang="cs-CZ" sz="3200" dirty="0"/>
            </a:br>
            <a:r>
              <a:rPr lang="cs-CZ" sz="3200" dirty="0"/>
              <a:t>případně hlubokých a středních frekvencích, před, při nebo po záchvatu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C) kolísající ušní příznaky (sluch, </a:t>
            </a:r>
            <a:r>
              <a:rPr lang="cs-CZ" sz="3200" dirty="0" err="1"/>
              <a:t>tinnitus</a:t>
            </a:r>
            <a:r>
              <a:rPr lang="cs-CZ" sz="3200" dirty="0"/>
              <a:t>, pocit plnosti v uchu)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D) není jiná diagnóza, které by odpovídalo více</a:t>
            </a:r>
          </a:p>
        </p:txBody>
      </p:sp>
      <p:pic>
        <p:nvPicPr>
          <p:cNvPr id="5" name="Picture 2" descr="Hearing Loss, Ménière Disease">
            <a:extLst>
              <a:ext uri="{FF2B5EF4-FFF2-40B4-BE49-F238E27FC236}">
                <a16:creationId xmlns:a16="http://schemas.microsoft.com/office/drawing/2014/main" id="{B0ABF0FC-DF74-4CEA-8409-00544307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13184" r="35934"/>
          <a:stretch/>
        </p:blipFill>
        <p:spPr bwMode="auto">
          <a:xfrm>
            <a:off x="13539298" y="754418"/>
            <a:ext cx="4138939" cy="38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8F0871-767C-46BD-9D5D-387E55BC1664}"/>
              </a:ext>
            </a:extLst>
          </p:cNvPr>
          <p:cNvSpPr txBox="1"/>
          <p:nvPr/>
        </p:nvSpPr>
        <p:spPr>
          <a:xfrm>
            <a:off x="17501535" y="628635"/>
            <a:ext cx="82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985574-3F2A-464A-854F-25D52D0B1392}"/>
              </a:ext>
            </a:extLst>
          </p:cNvPr>
          <p:cNvSpPr txBox="1"/>
          <p:nvPr/>
        </p:nvSpPr>
        <p:spPr>
          <a:xfrm>
            <a:off x="13167366" y="4658877"/>
            <a:ext cx="109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 HL</a:t>
            </a:r>
          </a:p>
        </p:txBody>
      </p:sp>
    </p:spTree>
    <p:extLst>
      <p:ext uri="{BB962C8B-B14F-4D97-AF65-F5344CB8AC3E}">
        <p14:creationId xmlns:p14="http://schemas.microsoft.com/office/powerpoint/2010/main" val="18407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- diagnostika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6400444"/>
          </a:xfrm>
        </p:spPr>
        <p:txBody>
          <a:bodyPr/>
          <a:lstStyle/>
          <a:p>
            <a:r>
              <a:rPr lang="cs-CZ" sz="3200" dirty="0"/>
              <a:t>Kritéria dle </a:t>
            </a:r>
            <a:r>
              <a:rPr lang="cs-CZ" sz="3200" dirty="0" err="1"/>
              <a:t>Barányho</a:t>
            </a:r>
            <a:r>
              <a:rPr lang="cs-CZ" sz="3200" dirty="0"/>
              <a:t> společnosti – pravděpodobná </a:t>
            </a:r>
            <a:r>
              <a:rPr lang="cs-CZ" sz="3200" dirty="0" err="1"/>
              <a:t>Ménierova</a:t>
            </a:r>
            <a:r>
              <a:rPr lang="cs-CZ" sz="3200" dirty="0"/>
              <a:t> choroba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A) 2 a více náhlých atak závratí trvajících 20 minut až 24 hodin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B) kolísající ušní příznaky (sluch, </a:t>
            </a:r>
            <a:r>
              <a:rPr lang="cs-CZ" sz="3200" dirty="0" err="1"/>
              <a:t>tinnitus</a:t>
            </a:r>
            <a:r>
              <a:rPr lang="cs-CZ" sz="3200" dirty="0"/>
              <a:t>, pocit plnosti v uchu)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C) není jiná diagnóza, které by odpovídalo více</a:t>
            </a:r>
          </a:p>
        </p:txBody>
      </p:sp>
    </p:spTree>
    <p:extLst>
      <p:ext uri="{BB962C8B-B14F-4D97-AF65-F5344CB8AC3E}">
        <p14:creationId xmlns:p14="http://schemas.microsoft.com/office/powerpoint/2010/main" val="32028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- diagnostika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64004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3200" dirty="0"/>
              <a:t>Při záchvatu přítomny vestibulární příznaky (nystagmus, </a:t>
            </a:r>
            <a:r>
              <a:rPr lang="cs-CZ" sz="3200" dirty="0" err="1"/>
              <a:t>lateralizace</a:t>
            </a:r>
            <a:r>
              <a:rPr lang="cs-CZ" sz="3200" dirty="0"/>
              <a:t>…)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Mimo záchvat často bez příznaků (jen postupně se zhoršující vada sluchu, </a:t>
            </a:r>
            <a:r>
              <a:rPr lang="cs-CZ" sz="3200" dirty="0" err="1"/>
              <a:t>tinnitus</a:t>
            </a:r>
            <a:r>
              <a:rPr lang="cs-CZ" sz="3200" dirty="0"/>
              <a:t>)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 err="1"/>
              <a:t>Hyporeflexie</a:t>
            </a:r>
            <a:r>
              <a:rPr lang="cs-CZ" sz="3200" dirty="0"/>
              <a:t> postiženého ucha při kalorickém vyšetření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Hydrops labyrintu na 3T MR mozku s gadoliniem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264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92C8"/>
                </a:solidFill>
              </a:rPr>
              <a:t>Ménièrova</a:t>
            </a:r>
            <a:r>
              <a:rPr lang="cs-CZ" b="1" dirty="0">
                <a:solidFill>
                  <a:srgbClr val="0092C8"/>
                </a:solidFill>
              </a:rPr>
              <a:t> choroba – diferenciální diagnóza </a:t>
            </a:r>
            <a:br>
              <a:rPr lang="cs-CZ" b="1" dirty="0"/>
            </a:br>
            <a:endParaRPr lang="en-US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851982"/>
            <a:ext cx="16459110" cy="64004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4400" b="1" u="sng" dirty="0"/>
              <a:t>Vestibulární migréna</a:t>
            </a:r>
          </a:p>
          <a:p>
            <a:pPr marL="457200" indent="-457200">
              <a:buFontTx/>
              <a:buChar char="-"/>
            </a:pPr>
            <a:endParaRPr lang="cs-CZ" sz="1000" b="1" u="sng" dirty="0"/>
          </a:p>
          <a:p>
            <a:pPr marL="457200" indent="-457200">
              <a:buFontTx/>
              <a:buChar char="-"/>
            </a:pPr>
            <a:r>
              <a:rPr lang="cs-CZ" sz="4400" dirty="0" err="1"/>
              <a:t>Vestibulání</a:t>
            </a:r>
            <a:r>
              <a:rPr lang="cs-CZ" sz="4400" dirty="0"/>
              <a:t> </a:t>
            </a:r>
            <a:r>
              <a:rPr lang="cs-CZ" sz="4400" dirty="0" err="1"/>
              <a:t>schwannom</a:t>
            </a:r>
            <a:r>
              <a:rPr lang="cs-CZ" sz="4400" dirty="0"/>
              <a:t>, </a:t>
            </a:r>
            <a:r>
              <a:rPr lang="cs-CZ" sz="3200" dirty="0"/>
              <a:t>nádory </a:t>
            </a:r>
            <a:r>
              <a:rPr lang="cs-CZ" sz="3200" dirty="0" err="1"/>
              <a:t>mozkomozečkového</a:t>
            </a:r>
            <a:r>
              <a:rPr lang="cs-CZ" sz="3200" dirty="0"/>
              <a:t> koutu</a:t>
            </a:r>
          </a:p>
          <a:p>
            <a:pPr marL="457200" indent="-457200">
              <a:buFontTx/>
              <a:buChar char="-"/>
            </a:pPr>
            <a:endParaRPr lang="cs-CZ" sz="1000" dirty="0"/>
          </a:p>
          <a:p>
            <a:pPr marL="457200" indent="-457200">
              <a:buFontTx/>
              <a:buChar char="-"/>
            </a:pPr>
            <a:r>
              <a:rPr lang="cs-CZ" sz="3200" dirty="0"/>
              <a:t>Autoimunitní onemocnění vnitřního ucha (</a:t>
            </a:r>
            <a:r>
              <a:rPr lang="cs-CZ" sz="3200" dirty="0" err="1"/>
              <a:t>Coganův</a:t>
            </a:r>
            <a:r>
              <a:rPr lang="cs-CZ" sz="3200" dirty="0"/>
              <a:t> syndrom)</a:t>
            </a:r>
          </a:p>
          <a:p>
            <a:pPr marL="457200" indent="-457200">
              <a:buFontTx/>
              <a:buChar char="-"/>
            </a:pPr>
            <a:endParaRPr lang="cs-CZ" sz="1000" dirty="0"/>
          </a:p>
          <a:p>
            <a:pPr marL="457200" indent="-457200">
              <a:buFontTx/>
              <a:buChar char="-"/>
            </a:pPr>
            <a:r>
              <a:rPr lang="cs-CZ" sz="3200" dirty="0"/>
              <a:t>Perilymfatická píštěl, dehiscence SCC, EVA syndrom</a:t>
            </a:r>
          </a:p>
          <a:p>
            <a:pPr marL="457200" indent="-457200">
              <a:buFontTx/>
              <a:buChar char="-"/>
            </a:pPr>
            <a:endParaRPr lang="cs-CZ" sz="1000" dirty="0"/>
          </a:p>
          <a:p>
            <a:pPr marL="457200" indent="-457200">
              <a:buFontTx/>
              <a:buChar char="-"/>
            </a:pPr>
            <a:r>
              <a:rPr lang="cs-CZ" sz="3200" dirty="0"/>
              <a:t>Vestibulární </a:t>
            </a:r>
            <a:r>
              <a:rPr lang="cs-CZ" sz="3200" dirty="0" err="1"/>
              <a:t>paroxysmie</a:t>
            </a:r>
            <a:endParaRPr lang="cs-CZ" sz="3200" dirty="0"/>
          </a:p>
          <a:p>
            <a:pPr marL="457200" indent="-457200">
              <a:buFontTx/>
              <a:buChar char="-"/>
            </a:pPr>
            <a:endParaRPr lang="cs-CZ" sz="1000" dirty="0"/>
          </a:p>
          <a:p>
            <a:pPr marL="457200" indent="-457200">
              <a:buFontTx/>
              <a:buChar char="-"/>
            </a:pPr>
            <a:r>
              <a:rPr lang="cs-CZ" sz="3200" dirty="0" err="1"/>
              <a:t>Neuroborelióza</a:t>
            </a:r>
            <a:r>
              <a:rPr lang="cs-CZ" sz="3200" dirty="0"/>
              <a:t>, </a:t>
            </a:r>
            <a:r>
              <a:rPr lang="cs-CZ" sz="3200" dirty="0" err="1"/>
              <a:t>otosyfilis</a:t>
            </a:r>
            <a:endParaRPr lang="cs-CZ" sz="3200" dirty="0"/>
          </a:p>
          <a:p>
            <a:pPr marL="457200" indent="-457200">
              <a:buFontTx/>
              <a:buChar char="-"/>
            </a:pPr>
            <a:endParaRPr lang="cs-CZ" sz="1000" dirty="0"/>
          </a:p>
          <a:p>
            <a:pPr marL="457200" indent="-457200">
              <a:buFontTx/>
              <a:buChar char="-"/>
            </a:pPr>
            <a:r>
              <a:rPr lang="cs-CZ" sz="3200" dirty="0"/>
              <a:t>Geneticky podmíněná percepční nedoslýchavost</a:t>
            </a:r>
          </a:p>
        </p:txBody>
      </p:sp>
    </p:spTree>
    <p:extLst>
      <p:ext uri="{BB962C8B-B14F-4D97-AF65-F5344CB8AC3E}">
        <p14:creationId xmlns:p14="http://schemas.microsoft.com/office/powerpoint/2010/main" val="34266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490</Words>
  <Application>Microsoft Office PowerPoint</Application>
  <PresentationFormat>Vlastní</PresentationFormat>
  <Paragraphs>105</Paragraphs>
  <Slides>14</Slides>
  <Notes>2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Roboto Condensed</vt:lpstr>
      <vt:lpstr>Calibri</vt:lpstr>
      <vt:lpstr>Arial</vt:lpstr>
      <vt:lpstr>Times New Roman</vt:lpstr>
      <vt:lpstr>Medical</vt:lpstr>
      <vt:lpstr>Prezentace aplikace PowerPoint</vt:lpstr>
      <vt:lpstr>Ménièrova choroba  </vt:lpstr>
      <vt:lpstr>Prezentace aplikace PowerPoint</vt:lpstr>
      <vt:lpstr>Prezentace aplikace PowerPoint</vt:lpstr>
      <vt:lpstr>Ménièrova choroba - patofyziologie  </vt:lpstr>
      <vt:lpstr>Ménièrova choroba - diagnostika  </vt:lpstr>
      <vt:lpstr>Ménièrova choroba - diagnostika  </vt:lpstr>
      <vt:lpstr>Ménièrova choroba - diagnostika </vt:lpstr>
      <vt:lpstr>Ménièrova choroba – diferenciální diagnóza  </vt:lpstr>
      <vt:lpstr>Ménièrova choroba – diferenciální diagnóza  </vt:lpstr>
      <vt:lpstr>Ménièrova choroba – diferenciální diagnóza  </vt:lpstr>
      <vt:lpstr>Ménièrova choroba - léčba  </vt:lpstr>
      <vt:lpstr>Ménièrova choroba - léčba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D130471, user</cp:lastModifiedBy>
  <cp:revision>1054</cp:revision>
  <dcterms:created xsi:type="dcterms:W3CDTF">2015-11-01T18:08:10Z</dcterms:created>
  <dcterms:modified xsi:type="dcterms:W3CDTF">2024-09-15T13:42:58Z</dcterms:modified>
</cp:coreProperties>
</file>