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6"/>
  </p:notes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18288000" cy="10288588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6" y="4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9692E888-0D68-4F4B-9ACC-CC3510142A9F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CD444E-A048-4EF0-B2C9-425F66BFA121}" type="slidenum">
              <a:rPr lang="cs-CZ"/>
              <a:pPr/>
              <a:t>2</a:t>
            </a:fld>
            <a:endParaRPr lang="cs-CZ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CC01BF-8DA4-40F0-A1A8-83E74BB6B78C}" type="slidenum">
              <a:rPr lang="cs-CZ"/>
              <a:pPr/>
              <a:t>11</a:t>
            </a:fld>
            <a:endParaRPr lang="cs-CZ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EA1B2E-B80B-44A0-9393-483228D87B98}" type="slidenum">
              <a:rPr lang="cs-CZ"/>
              <a:pPr/>
              <a:t>12</a:t>
            </a:fld>
            <a:endParaRPr lang="cs-CZ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1E60F5-1521-4157-B9F1-6C22C4FE97FB}" type="slidenum">
              <a:rPr lang="cs-CZ"/>
              <a:pPr/>
              <a:t>3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266291-8D1F-4CE4-AEC1-0BDCE22E0BEB}" type="slidenum">
              <a:rPr lang="cs-CZ"/>
              <a:pPr/>
              <a:t>4</a:t>
            </a:fld>
            <a:endParaRPr lang="cs-CZ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298868-C904-46BC-9860-756E4BEF1910}" type="slidenum">
              <a:rPr lang="cs-CZ"/>
              <a:pPr/>
              <a:t>5</a:t>
            </a:fld>
            <a:endParaRPr lang="cs-CZ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26E67F-1C24-48B0-BD81-BA16BD544C44}" type="slidenum">
              <a:rPr lang="cs-CZ"/>
              <a:pPr/>
              <a:t>6</a:t>
            </a:fld>
            <a:endParaRPr lang="cs-CZ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45E5C0-8F8B-47D1-A8D2-177366BB63B4}" type="slidenum">
              <a:rPr lang="cs-CZ"/>
              <a:pPr/>
              <a:t>7</a:t>
            </a:fld>
            <a:endParaRPr lang="cs-CZ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8F7EE2-EEBD-4DEB-A2AA-D9AD3AB03405}" type="slidenum">
              <a:rPr lang="cs-CZ"/>
              <a:pPr/>
              <a:t>8</a:t>
            </a:fld>
            <a:endParaRPr lang="cs-CZ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1425EB-67B0-45FE-8B73-D752263939DA}" type="slidenum">
              <a:rPr lang="cs-CZ"/>
              <a:pPr/>
              <a:t>9</a:t>
            </a:fld>
            <a:endParaRPr lang="cs-CZ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AD63F9-87F7-4E3D-8793-C3371CB94822}" type="slidenum">
              <a:rPr lang="cs-CZ"/>
              <a:pPr/>
              <a:t>10</a:t>
            </a:fld>
            <a:endParaRPr lang="cs-CZ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66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43200" y="5830888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3257213" y="411163"/>
            <a:ext cx="4113212" cy="878046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411163"/>
            <a:ext cx="12190413" cy="878046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8588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  <p:transition spd="med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66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43200" y="5830888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4625" y="6611938"/>
            <a:ext cx="15544800" cy="204311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44625" y="4360863"/>
            <a:ext cx="15544800" cy="22510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2217738"/>
            <a:ext cx="8151813" cy="712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218613" y="2217738"/>
            <a:ext cx="8151812" cy="712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12750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2303463"/>
            <a:ext cx="8080375" cy="958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5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9290050" y="2303463"/>
            <a:ext cx="8083550" cy="958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9290050" y="3262313"/>
            <a:ext cx="8083550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09575"/>
            <a:ext cx="6016625" cy="174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50100" y="409575"/>
            <a:ext cx="10223500" cy="8780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2152650"/>
            <a:ext cx="6016625" cy="70373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4575" y="7202488"/>
            <a:ext cx="10972800" cy="849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584575" y="919163"/>
            <a:ext cx="10972800" cy="6173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584575" y="8051800"/>
            <a:ext cx="10972800" cy="1208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3257213" y="754063"/>
            <a:ext cx="4113212" cy="85931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754063"/>
            <a:ext cx="12190413" cy="85931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8588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4625" y="6611938"/>
            <a:ext cx="15544800" cy="20431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44625" y="4360863"/>
            <a:ext cx="15544800" cy="22510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2406650"/>
            <a:ext cx="8151813" cy="6784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218613" y="2406650"/>
            <a:ext cx="8151812" cy="6784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12750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2303463"/>
            <a:ext cx="8080375" cy="958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5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9290050" y="2303463"/>
            <a:ext cx="8083550" cy="958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9290050" y="3262313"/>
            <a:ext cx="8083550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09575"/>
            <a:ext cx="6016625" cy="174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50100" y="409575"/>
            <a:ext cx="10223500" cy="8780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2152650"/>
            <a:ext cx="6016625" cy="70373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4575" y="7202488"/>
            <a:ext cx="10972800" cy="849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584575" y="919163"/>
            <a:ext cx="10972800" cy="6173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584575" y="8051800"/>
            <a:ext cx="10972800" cy="1208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0" t="0" r="0" b="0"/>
            <a:pathLst/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163"/>
            <a:ext cx="16456025" cy="171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6650"/>
            <a:ext cx="16456025" cy="6784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ransition spd="med">
    <p:cut/>
  </p:transition>
  <p:txStyles>
    <p:titleStyle>
      <a:lvl1pPr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54063"/>
            <a:ext cx="12798425" cy="911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17738"/>
            <a:ext cx="16456025" cy="7129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9213850"/>
            <a:ext cx="18284825" cy="1233488"/>
            <a:chOff x="0" y="5804"/>
            <a:chExt cx="11518" cy="777"/>
          </a:xfrm>
        </p:grpSpPr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5902"/>
              <a:ext cx="11518" cy="576"/>
            </a:xfrm>
            <a:prstGeom prst="rect">
              <a:avLst/>
            </a:prstGeom>
            <a:gradFill rotWithShape="0">
              <a:gsLst>
                <a:gs pos="0">
                  <a:srgbClr val="76D2F7"/>
                </a:gs>
                <a:gs pos="100000">
                  <a:srgbClr val="76D2F7"/>
                </a:gs>
              </a:gsLst>
              <a:lin ang="108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5804"/>
              <a:ext cx="7543" cy="77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622" y="6048"/>
              <a:ext cx="471" cy="32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67" y="6051"/>
              <a:ext cx="1044" cy="27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724" y="5884"/>
              <a:ext cx="1227" cy="6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 spd="med">
    <p:cut/>
  </p:transition>
  <p:txStyles>
    <p:titleStyle>
      <a:lvl1pPr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>
            <a:extLst>
              <a:ext uri="{FF2B5EF4-FFF2-40B4-BE49-F238E27FC236}">
                <a16:creationId xmlns:a16="http://schemas.microsoft.com/office/drawing/2014/main" id="{0D1CF7AB-E850-4D5D-8763-C82BCEEB42F1}"/>
              </a:ext>
            </a:extLst>
          </p:cNvPr>
          <p:cNvGrpSpPr/>
          <p:nvPr/>
        </p:nvGrpSpPr>
        <p:grpSpPr>
          <a:xfrm>
            <a:off x="-5193" y="-68533"/>
            <a:ext cx="18293193" cy="10357122"/>
            <a:chOff x="-5193" y="-68523"/>
            <a:chExt cx="18293193" cy="10355523"/>
          </a:xfrm>
        </p:grpSpPr>
        <p:grpSp>
          <p:nvGrpSpPr>
            <p:cNvPr id="4" name="Skupina 8">
              <a:extLst>
                <a:ext uri="{FF2B5EF4-FFF2-40B4-BE49-F238E27FC236}">
                  <a16:creationId xmlns:a16="http://schemas.microsoft.com/office/drawing/2014/main" id="{E67A0D55-7B97-4AA6-8B4F-C2E8CDA2D6BF}"/>
                </a:ext>
              </a:extLst>
            </p:cNvPr>
            <p:cNvGrpSpPr/>
            <p:nvPr/>
          </p:nvGrpSpPr>
          <p:grpSpPr>
            <a:xfrm>
              <a:off x="-5193" y="-68523"/>
              <a:ext cx="18288000" cy="10355523"/>
              <a:chOff x="-5193" y="-68523"/>
              <a:chExt cx="18288000" cy="10355523"/>
            </a:xfrm>
          </p:grpSpPr>
          <p:pic>
            <p:nvPicPr>
              <p:cNvPr id="5" name="Grafický objekt 4">
                <a:extLst>
                  <a:ext uri="{FF2B5EF4-FFF2-40B4-BE49-F238E27FC236}">
                    <a16:creationId xmlns:a16="http://schemas.microsoft.com/office/drawing/2014/main" id="{43996985-942D-4F69-AC05-F62753D97A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911" y="-68523"/>
                <a:ext cx="11989415" cy="102870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-5193" y="0"/>
                <a:ext cx="18288000" cy="10287000"/>
              </a:xfrm>
              <a:prstGeom prst="rect">
                <a:avLst/>
              </a:prstGeom>
              <a:gradFill flip="none" rotWithShape="1">
                <a:gsLst>
                  <a:gs pos="0">
                    <a:srgbClr val="76D2F7">
                      <a:alpha val="50000"/>
                    </a:srgbClr>
                  </a:gs>
                  <a:gs pos="60000">
                    <a:srgbClr val="76D2F7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Skupina 1">
              <a:extLst>
                <a:ext uri="{FF2B5EF4-FFF2-40B4-BE49-F238E27FC236}">
                  <a16:creationId xmlns:a16="http://schemas.microsoft.com/office/drawing/2014/main" id="{2AF4A575-55C7-41FF-9360-A2BE643C82AA}"/>
                </a:ext>
              </a:extLst>
            </p:cNvPr>
            <p:cNvGrpSpPr/>
            <p:nvPr/>
          </p:nvGrpSpPr>
          <p:grpSpPr>
            <a:xfrm>
              <a:off x="7406659" y="2148929"/>
              <a:ext cx="10881341" cy="1828780"/>
              <a:chOff x="7406659" y="2148929"/>
              <a:chExt cx="10881341" cy="1828780"/>
            </a:xfrm>
          </p:grpSpPr>
          <p:sp>
            <p:nvSpPr>
              <p:cNvPr id="3" name="Obdélník 2"/>
              <p:cNvSpPr/>
              <p:nvPr/>
            </p:nvSpPr>
            <p:spPr>
              <a:xfrm>
                <a:off x="7406659" y="2148929"/>
                <a:ext cx="10881341" cy="18287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8" name="Grafický objekt 7">
                <a:extLst>
                  <a:ext uri="{FF2B5EF4-FFF2-40B4-BE49-F238E27FC236}">
                    <a16:creationId xmlns:a16="http://schemas.microsoft.com/office/drawing/2014/main" id="{22DD46AA-6F5B-4CFF-BAFE-F357E94D4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63854" y="2522888"/>
                <a:ext cx="1546167" cy="1080862"/>
              </a:xfrm>
              <a:prstGeom prst="rect">
                <a:avLst/>
              </a:prstGeom>
            </p:spPr>
          </p:pic>
          <p:pic>
            <p:nvPicPr>
              <p:cNvPr id="19" name="Picture 3" descr="D:\Dropbox\FNOL\FNOL_Design manual\PPT\FNOL_logo.png">
                <a:extLst>
                  <a:ext uri="{FF2B5EF4-FFF2-40B4-BE49-F238E27FC236}">
                    <a16:creationId xmlns:a16="http://schemas.microsoft.com/office/drawing/2014/main" id="{827518A2-1F56-4EAD-A2DF-E5E9011B15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0827" y="2672553"/>
                <a:ext cx="2986151" cy="7815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Obrázek 19">
                <a:extLst>
                  <a:ext uri="{FF2B5EF4-FFF2-40B4-BE49-F238E27FC236}">
                    <a16:creationId xmlns:a16="http://schemas.microsoft.com/office/drawing/2014/main" id="{0209256B-47CD-45A9-B42E-16D3233FF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64508" y="2207356"/>
                <a:ext cx="3432634" cy="1711927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4206295" y="5021494"/>
            <a:ext cx="13142176" cy="1981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6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Moderní léčba chronické </a:t>
            </a:r>
            <a:r>
              <a:rPr lang="cs-CZ" sz="6600" dirty="0" err="1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rinosinusitidy</a:t>
            </a:r>
            <a:endParaRPr lang="cs-CZ" sz="6600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44906" y="7692272"/>
            <a:ext cx="3925434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800" spc="200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MUDr. Kryštof </a:t>
            </a:r>
            <a:r>
              <a:rPr lang="cs-CZ" sz="2800" spc="200" dirty="0" err="1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Vitoul</a:t>
            </a:r>
            <a:endParaRPr lang="cs-CZ" sz="2800" spc="200" dirty="0">
              <a:solidFill>
                <a:srgbClr val="0092C8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7385AED1-0AFA-4ACC-BD83-A3BE5A311A46}"/>
              </a:ext>
            </a:extLst>
          </p:cNvPr>
          <p:cNvSpPr txBox="1"/>
          <p:nvPr/>
        </p:nvSpPr>
        <p:spPr>
          <a:xfrm>
            <a:off x="14751703" y="8370853"/>
            <a:ext cx="2518638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800" spc="200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4. října 2023</a:t>
            </a:r>
          </a:p>
        </p:txBody>
      </p:sp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med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12801600" cy="91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95617" y="754063"/>
            <a:ext cx="16459200" cy="6400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06363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5400" dirty="0" err="1">
                <a:solidFill>
                  <a:srgbClr val="000000"/>
                </a:solidFill>
              </a:rPr>
              <a:t>Hodnocení</a:t>
            </a:r>
            <a:r>
              <a:rPr lang="en-US" sz="5400" dirty="0">
                <a:solidFill>
                  <a:srgbClr val="000000"/>
                </a:solidFill>
              </a:rPr>
              <a:t> </a:t>
            </a:r>
            <a:r>
              <a:rPr lang="en-US" sz="5400" dirty="0" err="1">
                <a:solidFill>
                  <a:srgbClr val="000000"/>
                </a:solidFill>
              </a:rPr>
              <a:t>odpovědi</a:t>
            </a:r>
            <a:r>
              <a:rPr lang="en-US" sz="5400" dirty="0">
                <a:solidFill>
                  <a:srgbClr val="000000"/>
                </a:solidFill>
              </a:rPr>
              <a:t> </a:t>
            </a:r>
            <a:r>
              <a:rPr lang="en-US" sz="5400" dirty="0" err="1">
                <a:solidFill>
                  <a:srgbClr val="000000"/>
                </a:solidFill>
              </a:rPr>
              <a:t>na</a:t>
            </a:r>
            <a:r>
              <a:rPr lang="en-US" sz="5400" dirty="0">
                <a:solidFill>
                  <a:srgbClr val="000000"/>
                </a:solidFill>
              </a:rPr>
              <a:t> </a:t>
            </a:r>
            <a:r>
              <a:rPr lang="en-US" sz="5400" dirty="0" err="1">
                <a:solidFill>
                  <a:srgbClr val="000000"/>
                </a:solidFill>
              </a:rPr>
              <a:t>biologickou</a:t>
            </a:r>
            <a:r>
              <a:rPr lang="en-US" sz="5400" dirty="0">
                <a:solidFill>
                  <a:srgbClr val="000000"/>
                </a:solidFill>
              </a:rPr>
              <a:t> </a:t>
            </a:r>
            <a:r>
              <a:rPr lang="en-US" sz="5400" dirty="0" err="1">
                <a:solidFill>
                  <a:srgbClr val="000000"/>
                </a:solidFill>
              </a:rPr>
              <a:t>léčbu</a:t>
            </a:r>
            <a:endParaRPr lang="cs-CZ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1) </a:t>
            </a:r>
            <a:r>
              <a:rPr lang="en-US" sz="2400" dirty="0" err="1">
                <a:solidFill>
                  <a:srgbClr val="000000"/>
                </a:solidFill>
              </a:rPr>
              <a:t>zmenšení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velikosti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polypů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rinoendoskopie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2) </a:t>
            </a:r>
            <a:r>
              <a:rPr lang="en-US" sz="2400" dirty="0" err="1">
                <a:solidFill>
                  <a:srgbClr val="000000"/>
                </a:solidFill>
              </a:rPr>
              <a:t>snížení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nutnosti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užívání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systémové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kortikoterapie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3) </a:t>
            </a:r>
            <a:r>
              <a:rPr lang="en-US" sz="2400" dirty="0" err="1">
                <a:solidFill>
                  <a:srgbClr val="000000"/>
                </a:solidFill>
              </a:rPr>
              <a:t>zlepšení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kvality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života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4) </a:t>
            </a:r>
            <a:r>
              <a:rPr lang="en-US" sz="2400" dirty="0" err="1">
                <a:solidFill>
                  <a:srgbClr val="000000"/>
                </a:solidFill>
              </a:rPr>
              <a:t>zlepšení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čichu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5) </a:t>
            </a:r>
            <a:r>
              <a:rPr lang="en-US" sz="2400" dirty="0" err="1">
                <a:solidFill>
                  <a:srgbClr val="000000"/>
                </a:solidFill>
              </a:rPr>
              <a:t>snižení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dopadu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komorbidit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Hodnocení</a:t>
            </a:r>
            <a:r>
              <a:rPr lang="en-US" sz="2400" dirty="0">
                <a:solidFill>
                  <a:srgbClr val="000000"/>
                </a:solidFill>
              </a:rPr>
              <a:t> za </a:t>
            </a:r>
            <a:r>
              <a:rPr lang="cs-CZ" sz="2400" dirty="0">
                <a:solidFill>
                  <a:srgbClr val="000000"/>
                </a:solidFill>
              </a:rPr>
              <a:t>24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týdnů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ev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přerušení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léčby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ClrTx/>
              <a:buFontTx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93712" y="463774"/>
            <a:ext cx="16459200" cy="6400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06363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5400" dirty="0" err="1">
                <a:solidFill>
                  <a:srgbClr val="000000"/>
                </a:solidFill>
              </a:rPr>
              <a:t>Léčiva</a:t>
            </a:r>
            <a:r>
              <a:rPr lang="en-US" sz="5400" dirty="0">
                <a:solidFill>
                  <a:srgbClr val="000000"/>
                </a:solidFill>
              </a:rPr>
              <a:t> </a:t>
            </a:r>
            <a:r>
              <a:rPr lang="en-US" sz="5400" dirty="0" err="1">
                <a:solidFill>
                  <a:srgbClr val="000000"/>
                </a:solidFill>
              </a:rPr>
              <a:t>schválena</a:t>
            </a:r>
            <a:r>
              <a:rPr lang="en-US" sz="5400" dirty="0">
                <a:solidFill>
                  <a:srgbClr val="000000"/>
                </a:solidFill>
              </a:rPr>
              <a:t> k </a:t>
            </a:r>
            <a:r>
              <a:rPr lang="en-US" sz="5400" dirty="0" err="1">
                <a:solidFill>
                  <a:srgbClr val="000000"/>
                </a:solidFill>
              </a:rPr>
              <a:t>užití</a:t>
            </a:r>
            <a:r>
              <a:rPr lang="en-US" sz="5400" dirty="0">
                <a:solidFill>
                  <a:srgbClr val="000000"/>
                </a:solidFill>
              </a:rPr>
              <a:t> v ČR</a:t>
            </a:r>
            <a:endParaRPr lang="cs-CZ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1) </a:t>
            </a:r>
            <a:r>
              <a:rPr lang="en-US" sz="2400" dirty="0" err="1">
                <a:solidFill>
                  <a:srgbClr val="000000"/>
                </a:solidFill>
              </a:rPr>
              <a:t>Dupilumab</a:t>
            </a:r>
            <a:endParaRPr lang="en-US" sz="2400" dirty="0">
              <a:solidFill>
                <a:srgbClr val="000000"/>
              </a:solidFill>
            </a:endParaRP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- anti- IL4Ralfa</a:t>
            </a: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Blokuje</a:t>
            </a:r>
            <a:r>
              <a:rPr lang="en-US" sz="2400" dirty="0">
                <a:solidFill>
                  <a:srgbClr val="000000"/>
                </a:solidFill>
              </a:rPr>
              <a:t> receptor IL4alfa, </a:t>
            </a:r>
            <a:r>
              <a:rPr lang="en-US" sz="2400" dirty="0" err="1">
                <a:solidFill>
                  <a:srgbClr val="000000"/>
                </a:solidFill>
              </a:rPr>
              <a:t>zamezuje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signalizaci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cytokinů</a:t>
            </a:r>
            <a:r>
              <a:rPr lang="en-US" sz="2400" dirty="0">
                <a:solidFill>
                  <a:srgbClr val="000000"/>
                </a:solidFill>
              </a:rPr>
              <a:t> IL4 a 13</a:t>
            </a: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Subkutánní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injekce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  <a:r>
              <a:rPr lang="en-US" sz="2400" dirty="0" err="1">
                <a:solidFill>
                  <a:srgbClr val="000000"/>
                </a:solidFill>
              </a:rPr>
              <a:t>pera</a:t>
            </a:r>
            <a:endParaRPr lang="en-US" sz="2400" dirty="0">
              <a:solidFill>
                <a:srgbClr val="000000"/>
              </a:solidFill>
            </a:endParaRP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Dávka</a:t>
            </a:r>
            <a:r>
              <a:rPr lang="en-US" sz="2400" dirty="0">
                <a:solidFill>
                  <a:srgbClr val="000000"/>
                </a:solidFill>
              </a:rPr>
              <a:t> 300mg </a:t>
            </a:r>
            <a:r>
              <a:rPr lang="en-US" sz="2400" dirty="0" err="1">
                <a:solidFill>
                  <a:srgbClr val="000000"/>
                </a:solidFill>
              </a:rPr>
              <a:t>každé</a:t>
            </a:r>
            <a:r>
              <a:rPr lang="en-US" sz="2400" dirty="0">
                <a:solidFill>
                  <a:srgbClr val="000000"/>
                </a:solidFill>
              </a:rPr>
              <a:t> 2 </a:t>
            </a:r>
            <a:r>
              <a:rPr lang="en-US" sz="2400" dirty="0" err="1">
                <a:solidFill>
                  <a:srgbClr val="000000"/>
                </a:solidFill>
              </a:rPr>
              <a:t>týdny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2) </a:t>
            </a:r>
            <a:r>
              <a:rPr lang="en-US" sz="2400" dirty="0" err="1">
                <a:solidFill>
                  <a:srgbClr val="000000"/>
                </a:solidFill>
              </a:rPr>
              <a:t>Mepolizumab</a:t>
            </a:r>
            <a:endParaRPr lang="en-US" sz="2400" dirty="0">
              <a:solidFill>
                <a:srgbClr val="000000"/>
              </a:solidFill>
            </a:endParaRP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Blokuje</a:t>
            </a:r>
            <a:r>
              <a:rPr lang="en-US" sz="2400" dirty="0">
                <a:solidFill>
                  <a:srgbClr val="000000"/>
                </a:solidFill>
              </a:rPr>
              <a:t> anti- IL5</a:t>
            </a: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Subkutánní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injekce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  <a:r>
              <a:rPr lang="en-US" sz="2400" dirty="0" err="1">
                <a:solidFill>
                  <a:srgbClr val="000000"/>
                </a:solidFill>
              </a:rPr>
              <a:t>pera</a:t>
            </a:r>
            <a:endParaRPr lang="en-US" sz="2400" dirty="0">
              <a:solidFill>
                <a:srgbClr val="000000"/>
              </a:solidFill>
            </a:endParaRP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Dávka</a:t>
            </a:r>
            <a:r>
              <a:rPr lang="en-US" sz="2400" dirty="0">
                <a:solidFill>
                  <a:srgbClr val="000000"/>
                </a:solidFill>
              </a:rPr>
              <a:t> 100mg </a:t>
            </a:r>
            <a:r>
              <a:rPr lang="en-US" sz="2400" dirty="0" err="1">
                <a:solidFill>
                  <a:srgbClr val="000000"/>
                </a:solidFill>
              </a:rPr>
              <a:t>každé</a:t>
            </a:r>
            <a:r>
              <a:rPr lang="en-US" sz="2400" dirty="0">
                <a:solidFill>
                  <a:srgbClr val="000000"/>
                </a:solidFill>
              </a:rPr>
              <a:t> 4 </a:t>
            </a:r>
            <a:r>
              <a:rPr lang="en-US" sz="2400" dirty="0" err="1">
                <a:solidFill>
                  <a:srgbClr val="000000"/>
                </a:solidFill>
              </a:rPr>
              <a:t>týdny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3) </a:t>
            </a:r>
            <a:r>
              <a:rPr lang="en-US" sz="2400" dirty="0" err="1">
                <a:solidFill>
                  <a:srgbClr val="000000"/>
                </a:solidFill>
              </a:rPr>
              <a:t>Omalizumab</a:t>
            </a:r>
            <a:endParaRPr lang="en-US" sz="2400" dirty="0">
              <a:solidFill>
                <a:srgbClr val="000000"/>
              </a:solidFill>
            </a:endParaRP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Váže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blokuje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volné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IgE</a:t>
            </a:r>
            <a:endParaRPr lang="en-US" sz="2400" dirty="0">
              <a:solidFill>
                <a:srgbClr val="000000"/>
              </a:solidFill>
            </a:endParaRP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Subkutánní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injekce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každé</a:t>
            </a:r>
            <a:r>
              <a:rPr lang="en-US" sz="2400" dirty="0">
                <a:solidFill>
                  <a:srgbClr val="000000"/>
                </a:solidFill>
              </a:rPr>
              <a:t> 2 </a:t>
            </a:r>
            <a:r>
              <a:rPr lang="en-US" sz="2400" dirty="0" err="1">
                <a:solidFill>
                  <a:srgbClr val="000000"/>
                </a:solidFill>
              </a:rPr>
              <a:t>týdny</a:t>
            </a:r>
            <a:endParaRPr lang="en-US" sz="2400" dirty="0">
              <a:solidFill>
                <a:srgbClr val="000000"/>
              </a:solidFill>
            </a:endParaRP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Dávka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hmotnosti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pacienta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hodnotou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celkového</a:t>
            </a:r>
            <a:r>
              <a:rPr lang="en-US" sz="2400" dirty="0">
                <a:solidFill>
                  <a:srgbClr val="000000"/>
                </a:solidFill>
              </a:rPr>
              <a:t> I</a:t>
            </a:r>
            <a:r>
              <a:rPr lang="cs-CZ" sz="2400" dirty="0" err="1">
                <a:solidFill>
                  <a:srgbClr val="000000"/>
                </a:solidFill>
              </a:rPr>
              <a:t>gE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ClrTx/>
              <a:buFontTx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65165\Desktop\dupixent-approved-children-6-mo-and-up-atopic-dermatitis-1440x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3421" y="1407975"/>
            <a:ext cx="6619491" cy="2904071"/>
          </a:xfrm>
          <a:prstGeom prst="rect">
            <a:avLst/>
          </a:prstGeom>
          <a:noFill/>
        </p:spPr>
      </p:pic>
      <p:pic>
        <p:nvPicPr>
          <p:cNvPr id="1027" name="Picture 3" descr="C:\Users\65165\Desktop\Nucala6001PPS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680" y="3418268"/>
            <a:ext cx="3334447" cy="3452051"/>
          </a:xfrm>
          <a:prstGeom prst="rect">
            <a:avLst/>
          </a:prstGeom>
          <a:noFill/>
        </p:spPr>
      </p:pic>
      <p:pic>
        <p:nvPicPr>
          <p:cNvPr id="1028" name="Picture 4" descr="C:\Users\65165\Desktop\Xolair6001PPS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12152" y="5976543"/>
            <a:ext cx="6336704" cy="32894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14400" y="607790"/>
            <a:ext cx="16459200" cy="6400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06363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5400" dirty="0" err="1">
                <a:solidFill>
                  <a:srgbClr val="000000"/>
                </a:solidFill>
              </a:rPr>
              <a:t>Závěr</a:t>
            </a:r>
            <a:endParaRPr lang="cs-CZ" sz="5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Léčba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chronické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rinosinusitidy</a:t>
            </a:r>
            <a:r>
              <a:rPr lang="en-US" sz="2400" dirty="0">
                <a:solidFill>
                  <a:srgbClr val="000000"/>
                </a:solidFill>
              </a:rPr>
              <a:t> je </a:t>
            </a:r>
            <a:r>
              <a:rPr lang="en-US" sz="2400" dirty="0" err="1">
                <a:solidFill>
                  <a:srgbClr val="000000"/>
                </a:solidFill>
              </a:rPr>
              <a:t>vždy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dlouhodobá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Základem</a:t>
            </a:r>
            <a:r>
              <a:rPr lang="en-US" sz="2400" dirty="0">
                <a:solidFill>
                  <a:srgbClr val="000000"/>
                </a:solidFill>
              </a:rPr>
              <a:t> je </a:t>
            </a:r>
            <a:r>
              <a:rPr lang="en-US" sz="2400" dirty="0" err="1">
                <a:solidFill>
                  <a:srgbClr val="000000"/>
                </a:solidFill>
              </a:rPr>
              <a:t>stále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aplikace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kortikosteroidů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intranazálně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ev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perorálně</a:t>
            </a:r>
            <a:r>
              <a:rPr lang="en-US" sz="2400" dirty="0">
                <a:solidFill>
                  <a:srgbClr val="000000"/>
                </a:solidFill>
              </a:rPr>
              <a:t>) a </a:t>
            </a:r>
            <a:r>
              <a:rPr lang="en-US" sz="2400" dirty="0" err="1">
                <a:solidFill>
                  <a:srgbClr val="000000"/>
                </a:solidFill>
              </a:rPr>
              <a:t>výplachy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solnými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roztoky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FESS </a:t>
            </a:r>
            <a:r>
              <a:rPr lang="en-US" sz="2400" dirty="0" err="1">
                <a:solidFill>
                  <a:srgbClr val="000000"/>
                </a:solidFill>
              </a:rPr>
              <a:t>při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selhání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konzervativní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léčby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b="1" dirty="0" err="1">
                <a:solidFill>
                  <a:srgbClr val="000000"/>
                </a:solidFill>
              </a:rPr>
              <a:t>Zavedení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biologické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léčby</a:t>
            </a:r>
            <a:r>
              <a:rPr lang="en-US" sz="2400" b="1" dirty="0">
                <a:solidFill>
                  <a:srgbClr val="000000"/>
                </a:solidFill>
              </a:rPr>
              <a:t> do </a:t>
            </a:r>
            <a:r>
              <a:rPr lang="en-US" sz="2400" b="1" dirty="0" err="1">
                <a:solidFill>
                  <a:srgbClr val="000000"/>
                </a:solidFill>
              </a:rPr>
              <a:t>rinologie</a:t>
            </a:r>
            <a:r>
              <a:rPr lang="en-US" sz="2400" b="1" dirty="0">
                <a:solidFill>
                  <a:srgbClr val="000000"/>
                </a:solidFill>
              </a:rPr>
              <a:t> je </a:t>
            </a:r>
            <a:r>
              <a:rPr lang="en-US" sz="2400" b="1" dirty="0" err="1">
                <a:solidFill>
                  <a:srgbClr val="000000"/>
                </a:solidFill>
              </a:rPr>
              <a:t>převratné</a:t>
            </a:r>
            <a:endParaRPr lang="en-US" sz="2400" b="1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Nutno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dodržet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výše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uvedená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indikační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kritéria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Pacienti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profitují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nejen</a:t>
            </a:r>
            <a:r>
              <a:rPr lang="en-US" sz="2400" dirty="0">
                <a:solidFill>
                  <a:srgbClr val="000000"/>
                </a:solidFill>
              </a:rPr>
              <a:t> z </a:t>
            </a:r>
            <a:r>
              <a:rPr lang="en-US" sz="2400" dirty="0" err="1">
                <a:solidFill>
                  <a:srgbClr val="000000"/>
                </a:solidFill>
              </a:rPr>
              <a:t>regrese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nosní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polypózy</a:t>
            </a:r>
            <a:r>
              <a:rPr lang="en-US" sz="2400" dirty="0">
                <a:solidFill>
                  <a:srgbClr val="000000"/>
                </a:solidFill>
              </a:rPr>
              <a:t>, ale </a:t>
            </a:r>
            <a:r>
              <a:rPr lang="en-US" sz="2400" dirty="0" err="1">
                <a:solidFill>
                  <a:srgbClr val="000000"/>
                </a:solidFill>
              </a:rPr>
              <a:t>rovněž</a:t>
            </a:r>
            <a:r>
              <a:rPr lang="en-US" sz="2400" dirty="0">
                <a:solidFill>
                  <a:srgbClr val="000000"/>
                </a:solidFill>
              </a:rPr>
              <a:t> ze </a:t>
            </a:r>
            <a:r>
              <a:rPr lang="en-US" sz="2400" dirty="0" err="1">
                <a:solidFill>
                  <a:srgbClr val="000000"/>
                </a:solidFill>
              </a:rPr>
              <a:t>zlepšení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kontroly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ostatních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onemocnění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spojených</a:t>
            </a:r>
            <a:r>
              <a:rPr lang="en-US" sz="2400" dirty="0">
                <a:solidFill>
                  <a:srgbClr val="000000"/>
                </a:solidFill>
              </a:rPr>
              <a:t> s Th2 </a:t>
            </a:r>
            <a:r>
              <a:rPr lang="en-US" sz="2400" dirty="0" err="1">
                <a:solidFill>
                  <a:srgbClr val="000000"/>
                </a:solidFill>
              </a:rPr>
              <a:t>typem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zánětu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eozinofilní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mezotitida</a:t>
            </a:r>
            <a:r>
              <a:rPr lang="en-US" sz="2400" dirty="0">
                <a:solidFill>
                  <a:srgbClr val="000000"/>
                </a:solidFill>
              </a:rPr>
              <a:t>, asthma </a:t>
            </a:r>
            <a:r>
              <a:rPr lang="en-US" sz="2400" dirty="0" err="1">
                <a:solidFill>
                  <a:srgbClr val="000000"/>
                </a:solidFill>
              </a:rPr>
              <a:t>bronchiale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alopecie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>
            <a:extLst>
              <a:ext uri="{FF2B5EF4-FFF2-40B4-BE49-F238E27FC236}">
                <a16:creationId xmlns:a16="http://schemas.microsoft.com/office/drawing/2014/main" id="{374AD8C1-A791-4AFE-A2F2-23F8F05D7EC8}"/>
              </a:ext>
            </a:extLst>
          </p:cNvPr>
          <p:cNvGrpSpPr/>
          <p:nvPr/>
        </p:nvGrpSpPr>
        <p:grpSpPr>
          <a:xfrm>
            <a:off x="-17907" y="-11460"/>
            <a:ext cx="18323814" cy="10311508"/>
            <a:chOff x="-17907" y="-11458"/>
            <a:chExt cx="18323814" cy="10309916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4C744BE2-5325-45FB-82B8-007976D929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0" t="22847" r="1690" b="4577"/>
            <a:stretch/>
          </p:blipFill>
          <p:spPr>
            <a:xfrm>
              <a:off x="0" y="1"/>
              <a:ext cx="18288000" cy="10286999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-17907" y="-11458"/>
              <a:ext cx="18323814" cy="10309916"/>
            </a:xfrm>
            <a:prstGeom prst="rect">
              <a:avLst/>
            </a:prstGeom>
            <a:solidFill>
              <a:schemeClr val="tx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Skupina 1">
              <a:extLst>
                <a:ext uri="{FF2B5EF4-FFF2-40B4-BE49-F238E27FC236}">
                  <a16:creationId xmlns:a16="http://schemas.microsoft.com/office/drawing/2014/main" id="{EEDF2E12-FEBB-4F72-A7D9-7A3A18307D28}"/>
                </a:ext>
              </a:extLst>
            </p:cNvPr>
            <p:cNvGrpSpPr/>
            <p:nvPr/>
          </p:nvGrpSpPr>
          <p:grpSpPr>
            <a:xfrm>
              <a:off x="731612" y="8477594"/>
              <a:ext cx="7884631" cy="1422272"/>
              <a:chOff x="731612" y="8477594"/>
              <a:chExt cx="7884631" cy="1422272"/>
            </a:xfrm>
          </p:grpSpPr>
          <p:pic>
            <p:nvPicPr>
              <p:cNvPr id="7" name="Grafický objekt 6">
                <a:extLst>
                  <a:ext uri="{FF2B5EF4-FFF2-40B4-BE49-F238E27FC236}">
                    <a16:creationId xmlns:a16="http://schemas.microsoft.com/office/drawing/2014/main" id="{ED4F7631-ABA7-4D8C-88B1-63BCD2052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1612" y="8643402"/>
                <a:ext cx="1560177" cy="1090656"/>
              </a:xfrm>
              <a:prstGeom prst="rect">
                <a:avLst/>
              </a:prstGeom>
            </p:spPr>
          </p:pic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9C0CA471-FB11-4ABE-AC38-1012BA2180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 bwMode="auto">
              <a:xfrm>
                <a:off x="3307819" y="8852244"/>
                <a:ext cx="2523645" cy="672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Obrázek 9">
                <a:extLst>
                  <a:ext uri="{FF2B5EF4-FFF2-40B4-BE49-F238E27FC236}">
                    <a16:creationId xmlns:a16="http://schemas.microsoft.com/office/drawing/2014/main" id="{207D3D83-7C0B-4C3C-A374-3D7BFCF1A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5789" y="8477594"/>
                <a:ext cx="2370454" cy="1422272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43336" y="449531"/>
            <a:ext cx="10062178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23202026"/>
      </p:ext>
    </p:extLst>
  </p:cSld>
  <p:clrMapOvr>
    <a:masterClrMapping/>
  </p:clrMapOvr>
  <p:transition spd="med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12801600" cy="91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14400" y="967830"/>
            <a:ext cx="16459200" cy="6400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06363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5400" dirty="0" err="1">
                <a:solidFill>
                  <a:srgbClr val="000000"/>
                </a:solidFill>
              </a:rPr>
              <a:t>Definice</a:t>
            </a:r>
            <a:endParaRPr lang="cs-CZ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Zánět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dutiny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nosní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vedlejších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dutin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nosních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který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trvá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déle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než</a:t>
            </a:r>
            <a:r>
              <a:rPr lang="en-US" sz="2400" b="1" dirty="0">
                <a:solidFill>
                  <a:srgbClr val="000000"/>
                </a:solidFill>
              </a:rPr>
              <a:t> 12 </a:t>
            </a:r>
            <a:r>
              <a:rPr lang="en-US" sz="2400" b="1" dirty="0" err="1">
                <a:solidFill>
                  <a:srgbClr val="000000"/>
                </a:solidFill>
              </a:rPr>
              <a:t>týdnů</a:t>
            </a:r>
            <a:endParaRPr lang="en-US" sz="2400" b="1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2 a </a:t>
            </a:r>
            <a:r>
              <a:rPr lang="en-US" sz="2400" dirty="0" err="1">
                <a:solidFill>
                  <a:srgbClr val="000000"/>
                </a:solidFill>
              </a:rPr>
              <a:t>více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symptomů</a:t>
            </a:r>
            <a:r>
              <a:rPr lang="en-US" sz="2400" dirty="0">
                <a:solidFill>
                  <a:srgbClr val="000000"/>
                </a:solidFill>
              </a:rPr>
              <a:t>, z </a:t>
            </a:r>
            <a:r>
              <a:rPr lang="en-US" sz="2400" dirty="0" err="1">
                <a:solidFill>
                  <a:srgbClr val="000000"/>
                </a:solidFill>
              </a:rPr>
              <a:t>nichž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alespoň</a:t>
            </a:r>
            <a:r>
              <a:rPr lang="en-US" sz="2400" dirty="0">
                <a:solidFill>
                  <a:srgbClr val="000000"/>
                </a:solidFill>
              </a:rPr>
              <a:t> 1 je:</a:t>
            </a: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Nosní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obstrukce</a:t>
            </a:r>
            <a:r>
              <a:rPr lang="en-US" sz="2400" dirty="0">
                <a:solidFill>
                  <a:srgbClr val="000000"/>
                </a:solidFill>
              </a:rPr>
              <a:t>/ </a:t>
            </a:r>
            <a:r>
              <a:rPr lang="en-US" sz="2400" dirty="0" err="1">
                <a:solidFill>
                  <a:srgbClr val="000000"/>
                </a:solidFill>
              </a:rPr>
              <a:t>sekrece</a:t>
            </a:r>
            <a:r>
              <a:rPr lang="en-US" sz="2400" dirty="0">
                <a:solidFill>
                  <a:srgbClr val="000000"/>
                </a:solidFill>
              </a:rPr>
              <a:t> z </a:t>
            </a:r>
            <a:r>
              <a:rPr lang="en-US" sz="2400" dirty="0" err="1">
                <a:solidFill>
                  <a:srgbClr val="000000"/>
                </a:solidFill>
              </a:rPr>
              <a:t>nosu</a:t>
            </a:r>
            <a:endParaRPr lang="en-US" sz="2400" dirty="0">
              <a:solidFill>
                <a:srgbClr val="000000"/>
              </a:solidFill>
            </a:endParaRP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Tlak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  <a:r>
              <a:rPr lang="en-US" sz="2400" dirty="0" err="1">
                <a:solidFill>
                  <a:srgbClr val="000000"/>
                </a:solidFill>
              </a:rPr>
              <a:t>bolest</a:t>
            </a:r>
            <a:r>
              <a:rPr lang="en-US" sz="2400" dirty="0">
                <a:solidFill>
                  <a:srgbClr val="000000"/>
                </a:solidFill>
              </a:rPr>
              <a:t> v </a:t>
            </a:r>
            <a:r>
              <a:rPr lang="en-US" sz="2400" dirty="0" err="1">
                <a:solidFill>
                  <a:srgbClr val="000000"/>
                </a:solidFill>
              </a:rPr>
              <a:t>obličeji</a:t>
            </a:r>
            <a:endParaRPr lang="en-US" sz="2400" dirty="0">
              <a:solidFill>
                <a:srgbClr val="000000"/>
              </a:solidFill>
            </a:endParaRP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Zhoršení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  <a:r>
              <a:rPr lang="en-US" sz="2400" dirty="0" err="1">
                <a:solidFill>
                  <a:srgbClr val="000000"/>
                </a:solidFill>
              </a:rPr>
              <a:t>ztráta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čichu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dospělí</a:t>
            </a:r>
            <a:r>
              <a:rPr lang="en-US" sz="2400" dirty="0">
                <a:solidFill>
                  <a:srgbClr val="000000"/>
                </a:solidFill>
              </a:rPr>
              <a:t>) / </a:t>
            </a:r>
            <a:r>
              <a:rPr lang="en-US" sz="2400" dirty="0" err="1">
                <a:solidFill>
                  <a:srgbClr val="000000"/>
                </a:solidFill>
              </a:rPr>
              <a:t>kašel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děti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Současně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endoskopický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průkaz</a:t>
            </a:r>
            <a:endParaRPr lang="en-US" sz="2400" dirty="0">
              <a:solidFill>
                <a:srgbClr val="000000"/>
              </a:solidFill>
            </a:endParaRP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Nosních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polypů</a:t>
            </a:r>
            <a:r>
              <a:rPr lang="en-US" sz="2400" dirty="0">
                <a:solidFill>
                  <a:srgbClr val="000000"/>
                </a:solidFill>
              </a:rPr>
              <a:t> a/</a:t>
            </a:r>
            <a:r>
              <a:rPr lang="en-US" sz="2400" dirty="0" err="1">
                <a:solidFill>
                  <a:srgbClr val="000000"/>
                </a:solidFill>
              </a:rPr>
              <a:t>nebo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mukopurulentního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výtoku</a:t>
            </a:r>
            <a:r>
              <a:rPr lang="en-US" sz="2400" dirty="0">
                <a:solidFill>
                  <a:srgbClr val="000000"/>
                </a:solidFill>
              </a:rPr>
              <a:t> ze </a:t>
            </a:r>
            <a:r>
              <a:rPr lang="en-US" sz="2400" dirty="0" err="1">
                <a:solidFill>
                  <a:srgbClr val="000000"/>
                </a:solidFill>
              </a:rPr>
              <a:t>středního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průduchu</a:t>
            </a:r>
            <a:r>
              <a:rPr lang="en-US" sz="2400" dirty="0">
                <a:solidFill>
                  <a:srgbClr val="000000"/>
                </a:solidFill>
              </a:rPr>
              <a:t> a/</a:t>
            </a:r>
            <a:r>
              <a:rPr lang="en-US" sz="2400" dirty="0" err="1">
                <a:solidFill>
                  <a:srgbClr val="000000"/>
                </a:solidFill>
              </a:rPr>
              <a:t>nebo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otoku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či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slizniční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obstrukce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primárně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středním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průduchu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a/</a:t>
            </a:r>
            <a:r>
              <a:rPr lang="en-US" sz="2400" dirty="0" err="1">
                <a:solidFill>
                  <a:srgbClr val="000000"/>
                </a:solidFill>
              </a:rPr>
              <a:t>nebo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změny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CT</a:t>
            </a: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Slizniční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změny</a:t>
            </a:r>
            <a:r>
              <a:rPr lang="en-US" sz="2400" dirty="0">
                <a:solidFill>
                  <a:srgbClr val="000000"/>
                </a:solidFill>
              </a:rPr>
              <a:t> v </a:t>
            </a:r>
            <a:r>
              <a:rPr lang="en-US" sz="2400" dirty="0" err="1">
                <a:solidFill>
                  <a:srgbClr val="000000"/>
                </a:solidFill>
              </a:rPr>
              <a:t>ostiomeatální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jednotce</a:t>
            </a:r>
            <a:r>
              <a:rPr lang="en-US" sz="2400" dirty="0">
                <a:solidFill>
                  <a:srgbClr val="000000"/>
                </a:solidFill>
              </a:rPr>
              <a:t> a/</a:t>
            </a:r>
            <a:r>
              <a:rPr lang="en-US" sz="2400" dirty="0" err="1">
                <a:solidFill>
                  <a:srgbClr val="000000"/>
                </a:solidFill>
              </a:rPr>
              <a:t>nebo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vedlejších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nosních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dutinách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ClrTx/>
              <a:buFontTx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12801600" cy="91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n-US" sz="5400" dirty="0" err="1">
                <a:solidFill>
                  <a:srgbClr val="000000"/>
                </a:solidFill>
              </a:rPr>
              <a:t>Klasifikace</a:t>
            </a:r>
            <a:r>
              <a:rPr lang="en-US" sz="5400" dirty="0">
                <a:solidFill>
                  <a:srgbClr val="000000"/>
                </a:solidFill>
              </a:rPr>
              <a:t> </a:t>
            </a:r>
            <a:r>
              <a:rPr lang="en-US" sz="5400" dirty="0" err="1">
                <a:solidFill>
                  <a:srgbClr val="000000"/>
                </a:solidFill>
              </a:rPr>
              <a:t>chronických</a:t>
            </a:r>
            <a:r>
              <a:rPr lang="en-US" sz="5400" dirty="0">
                <a:solidFill>
                  <a:srgbClr val="000000"/>
                </a:solidFill>
              </a:rPr>
              <a:t> </a:t>
            </a:r>
            <a:r>
              <a:rPr lang="en-US" sz="5400" dirty="0" err="1">
                <a:solidFill>
                  <a:srgbClr val="000000"/>
                </a:solidFill>
              </a:rPr>
              <a:t>rinosinusitid</a:t>
            </a: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4400" y="2217738"/>
            <a:ext cx="16459200" cy="6400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628775"/>
            <a:ext cx="9423400" cy="7515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12801600" cy="91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89248" y="754063"/>
            <a:ext cx="16459200" cy="6400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06363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5400" dirty="0" err="1">
                <a:solidFill>
                  <a:srgbClr val="000000"/>
                </a:solidFill>
              </a:rPr>
              <a:t>Typy</a:t>
            </a:r>
            <a:r>
              <a:rPr lang="en-US" sz="5400" dirty="0">
                <a:solidFill>
                  <a:srgbClr val="000000"/>
                </a:solidFill>
              </a:rPr>
              <a:t> </a:t>
            </a:r>
            <a:r>
              <a:rPr lang="en-US" sz="5400" dirty="0" err="1">
                <a:solidFill>
                  <a:srgbClr val="000000"/>
                </a:solidFill>
              </a:rPr>
              <a:t>chronické</a:t>
            </a:r>
            <a:r>
              <a:rPr lang="en-US" sz="5400" dirty="0">
                <a:solidFill>
                  <a:srgbClr val="000000"/>
                </a:solidFill>
              </a:rPr>
              <a:t> </a:t>
            </a:r>
            <a:r>
              <a:rPr lang="en-US" sz="5400" dirty="0" err="1">
                <a:solidFill>
                  <a:srgbClr val="000000"/>
                </a:solidFill>
              </a:rPr>
              <a:t>rinosinusitidy</a:t>
            </a:r>
            <a:endParaRPr lang="cs-CZ" sz="16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1) Bez </a:t>
            </a:r>
            <a:r>
              <a:rPr lang="en-US" sz="1600" dirty="0" err="1">
                <a:solidFill>
                  <a:srgbClr val="000000"/>
                </a:solidFill>
              </a:rPr>
              <a:t>polypózy</a:t>
            </a:r>
            <a:r>
              <a:rPr lang="en-US" sz="1600" dirty="0">
                <a:solidFill>
                  <a:srgbClr val="000000"/>
                </a:solidFill>
              </a:rPr>
              <a:t> (CRS sine nasal polyposis- </a:t>
            </a:r>
            <a:r>
              <a:rPr lang="en-US" sz="1600" dirty="0" err="1">
                <a:solidFill>
                  <a:srgbClr val="000000"/>
                </a:solidFill>
              </a:rPr>
              <a:t>CRSsNP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r>
              <a:rPr lang="cs-CZ" sz="1600" dirty="0">
                <a:solidFill>
                  <a:srgbClr val="000000"/>
                </a:solidFill>
              </a:rPr>
              <a:t>/ </a:t>
            </a:r>
            <a:r>
              <a:rPr lang="en-US" sz="1600" dirty="0">
                <a:solidFill>
                  <a:srgbClr val="000000"/>
                </a:solidFill>
              </a:rPr>
              <a:t>S </a:t>
            </a:r>
            <a:r>
              <a:rPr lang="en-US" sz="1600" dirty="0" err="1">
                <a:solidFill>
                  <a:srgbClr val="000000"/>
                </a:solidFill>
              </a:rPr>
              <a:t>polypózou</a:t>
            </a:r>
            <a:r>
              <a:rPr lang="en-US" sz="1600" dirty="0">
                <a:solidFill>
                  <a:srgbClr val="000000"/>
                </a:solidFill>
              </a:rPr>
              <a:t> (CRS with nasal </a:t>
            </a:r>
            <a:r>
              <a:rPr lang="en-US" sz="1600" dirty="0" err="1">
                <a:solidFill>
                  <a:srgbClr val="000000"/>
                </a:solidFill>
              </a:rPr>
              <a:t>polyposis</a:t>
            </a:r>
            <a:r>
              <a:rPr lang="en-US" sz="1600" dirty="0">
                <a:solidFill>
                  <a:srgbClr val="000000"/>
                </a:solidFill>
              </a:rPr>
              <a:t>- </a:t>
            </a:r>
            <a:r>
              <a:rPr lang="en-US" sz="1600" dirty="0" err="1">
                <a:solidFill>
                  <a:srgbClr val="000000"/>
                </a:solidFill>
              </a:rPr>
              <a:t>CRSwNP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endParaRPr lang="cs-CZ" sz="16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2) Klinické klasifikace</a:t>
            </a: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I</a:t>
            </a:r>
            <a:r>
              <a:rPr lang="en-US" sz="1600" dirty="0">
                <a:solidFill>
                  <a:srgbClr val="000000"/>
                </a:solidFill>
              </a:rPr>
              <a:t> polyp po </a:t>
            </a:r>
            <a:r>
              <a:rPr lang="en-US" sz="1600" dirty="0" err="1">
                <a:solidFill>
                  <a:srgbClr val="000000"/>
                </a:solidFill>
              </a:rPr>
              <a:t>dolní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hranu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střední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skořepy</a:t>
            </a:r>
            <a:endParaRPr lang="en-US" sz="1600" dirty="0">
              <a:solidFill>
                <a:srgbClr val="000000"/>
              </a:solidFill>
            </a:endParaRP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II</a:t>
            </a:r>
            <a:r>
              <a:rPr lang="en-US" sz="1600" dirty="0">
                <a:solidFill>
                  <a:srgbClr val="000000"/>
                </a:solidFill>
              </a:rPr>
              <a:t> polyp pod </a:t>
            </a:r>
            <a:r>
              <a:rPr lang="en-US" sz="1600" dirty="0" err="1">
                <a:solidFill>
                  <a:srgbClr val="000000"/>
                </a:solidFill>
              </a:rPr>
              <a:t>dolní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hranu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střední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skořepy</a:t>
            </a:r>
            <a:endParaRPr lang="en-US" sz="1600" dirty="0">
              <a:solidFill>
                <a:srgbClr val="000000"/>
              </a:solidFill>
            </a:endParaRP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III</a:t>
            </a:r>
            <a:r>
              <a:rPr lang="en-US" sz="1600" dirty="0">
                <a:solidFill>
                  <a:srgbClr val="000000"/>
                </a:solidFill>
              </a:rPr>
              <a:t> polyp po </a:t>
            </a:r>
            <a:r>
              <a:rPr lang="en-US" sz="1600" dirty="0" err="1">
                <a:solidFill>
                  <a:srgbClr val="000000"/>
                </a:solidFill>
              </a:rPr>
              <a:t>dolní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hranu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dolní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skořepy</a:t>
            </a:r>
            <a:r>
              <a:rPr lang="en-US" sz="1600" dirty="0">
                <a:solidFill>
                  <a:srgbClr val="000000"/>
                </a:solidFill>
              </a:rPr>
              <a:t> / </a:t>
            </a:r>
            <a:r>
              <a:rPr lang="en-US" sz="1600" dirty="0" err="1">
                <a:solidFill>
                  <a:srgbClr val="000000"/>
                </a:solidFill>
              </a:rPr>
              <a:t>mediálně</a:t>
            </a:r>
            <a:r>
              <a:rPr lang="en-US" sz="1600" dirty="0">
                <a:solidFill>
                  <a:srgbClr val="000000"/>
                </a:solidFill>
              </a:rPr>
              <a:t> od </a:t>
            </a:r>
            <a:r>
              <a:rPr lang="en-US" sz="1600" dirty="0" err="1">
                <a:solidFill>
                  <a:srgbClr val="000000"/>
                </a:solidFill>
              </a:rPr>
              <a:t>střední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skořepy</a:t>
            </a:r>
            <a:r>
              <a:rPr lang="en-US" sz="1600" dirty="0">
                <a:solidFill>
                  <a:srgbClr val="000000"/>
                </a:solidFill>
              </a:rPr>
              <a:t> a pod </a:t>
            </a:r>
            <a:r>
              <a:rPr lang="en-US" sz="1600" dirty="0" err="1">
                <a:solidFill>
                  <a:srgbClr val="000000"/>
                </a:solidFill>
              </a:rPr>
              <a:t>její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dolní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hranu</a:t>
            </a:r>
            <a:endParaRPr lang="en-US" sz="1600" dirty="0">
              <a:solidFill>
                <a:srgbClr val="000000"/>
              </a:solidFill>
            </a:endParaRP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IV</a:t>
            </a:r>
            <a:r>
              <a:rPr lang="en-US" sz="1600" dirty="0">
                <a:solidFill>
                  <a:srgbClr val="000000"/>
                </a:solidFill>
              </a:rPr>
              <a:t> polyp po </a:t>
            </a:r>
            <a:r>
              <a:rPr lang="en-US" sz="1600" dirty="0" err="1">
                <a:solidFill>
                  <a:srgbClr val="000000"/>
                </a:solidFill>
              </a:rPr>
              <a:t>spodinu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dutiny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nosní</a:t>
            </a:r>
            <a:endParaRPr lang="en-US" sz="16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ClrTx/>
              <a:buFontTx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	3</a:t>
            </a:r>
            <a:r>
              <a:rPr lang="en-US" sz="1600" dirty="0">
                <a:solidFill>
                  <a:srgbClr val="000000"/>
                </a:solidFill>
              </a:rPr>
              <a:t>) </a:t>
            </a:r>
            <a:r>
              <a:rPr lang="en-US" sz="1600" dirty="0" err="1">
                <a:solidFill>
                  <a:srgbClr val="000000"/>
                </a:solidFill>
              </a:rPr>
              <a:t>dle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lokalizace</a:t>
            </a:r>
            <a:r>
              <a:rPr lang="en-US" sz="1600" dirty="0">
                <a:solidFill>
                  <a:srgbClr val="000000"/>
                </a:solidFill>
              </a:rPr>
              <a:t> – </a:t>
            </a:r>
            <a:r>
              <a:rPr lang="en-US" sz="1600" dirty="0" err="1">
                <a:solidFill>
                  <a:srgbClr val="000000"/>
                </a:solidFill>
              </a:rPr>
              <a:t>maxilární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frontální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etmoidální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sfenoidální</a:t>
            </a:r>
            <a:r>
              <a:rPr lang="en-US" sz="1600" dirty="0">
                <a:solidFill>
                  <a:srgbClr val="000000"/>
                </a:solidFill>
              </a:rPr>
              <a:t>; </a:t>
            </a:r>
            <a:r>
              <a:rPr lang="en-US" sz="1600" dirty="0" err="1">
                <a:solidFill>
                  <a:srgbClr val="000000"/>
                </a:solidFill>
              </a:rPr>
              <a:t>pansinusitida</a:t>
            </a:r>
            <a:endParaRPr lang="en-US" sz="16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ClrTx/>
              <a:buFontTx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12801600" cy="91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04258" y="754063"/>
            <a:ext cx="16459200" cy="6400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06363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5400" dirty="0" err="1">
                <a:solidFill>
                  <a:srgbClr val="000000"/>
                </a:solidFill>
              </a:rPr>
              <a:t>Epidemiologie</a:t>
            </a:r>
            <a:r>
              <a:rPr lang="en-US" sz="5400" dirty="0">
                <a:solidFill>
                  <a:srgbClr val="000000"/>
                </a:solidFill>
              </a:rPr>
              <a:t>, </a:t>
            </a:r>
            <a:r>
              <a:rPr lang="en-US" sz="5400" dirty="0" err="1">
                <a:solidFill>
                  <a:srgbClr val="000000"/>
                </a:solidFill>
              </a:rPr>
              <a:t>predispozice</a:t>
            </a:r>
            <a:r>
              <a:rPr lang="en-US" sz="5400" dirty="0">
                <a:solidFill>
                  <a:srgbClr val="000000"/>
                </a:solidFill>
              </a:rPr>
              <a:t> pro </a:t>
            </a:r>
            <a:r>
              <a:rPr lang="en-US" sz="5400" dirty="0" err="1">
                <a:solidFill>
                  <a:srgbClr val="000000"/>
                </a:solidFill>
              </a:rPr>
              <a:t>vznik</a:t>
            </a:r>
            <a:r>
              <a:rPr lang="en-US" sz="5400" dirty="0">
                <a:solidFill>
                  <a:srgbClr val="000000"/>
                </a:solidFill>
              </a:rPr>
              <a:t> CRS</a:t>
            </a:r>
            <a:endParaRPr lang="cs-CZ" sz="5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Prevalence 2-4%, </a:t>
            </a:r>
            <a:r>
              <a:rPr lang="en-US" sz="2400" dirty="0" err="1">
                <a:solidFill>
                  <a:srgbClr val="000000"/>
                </a:solidFill>
              </a:rPr>
              <a:t>CRSwNP</a:t>
            </a:r>
            <a:r>
              <a:rPr lang="en-US" sz="2400" dirty="0">
                <a:solidFill>
                  <a:srgbClr val="000000"/>
                </a:solidFill>
              </a:rPr>
              <a:t> 1-4%</a:t>
            </a: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Predisponující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faktory</a:t>
            </a:r>
            <a:endParaRPr lang="en-US" sz="2400" dirty="0">
              <a:solidFill>
                <a:srgbClr val="000000"/>
              </a:solidFill>
            </a:endParaRP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Porucha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ciliární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funkce</a:t>
            </a:r>
            <a:r>
              <a:rPr lang="en-US" sz="2400" dirty="0">
                <a:solidFill>
                  <a:srgbClr val="000000"/>
                </a:solidFill>
              </a:rPr>
              <a:t> (PCD, CF, </a:t>
            </a:r>
            <a:r>
              <a:rPr lang="en-US" sz="2400" dirty="0" err="1">
                <a:solidFill>
                  <a:srgbClr val="000000"/>
                </a:solidFill>
              </a:rPr>
              <a:t>Kartagenerův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syndrom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Alergie</a:t>
            </a:r>
            <a:endParaRPr lang="en-US" sz="2400" dirty="0">
              <a:solidFill>
                <a:srgbClr val="000000"/>
              </a:solidFill>
            </a:endParaRP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Asthma </a:t>
            </a:r>
            <a:r>
              <a:rPr lang="en-US" sz="2400" dirty="0" err="1">
                <a:solidFill>
                  <a:srgbClr val="000000"/>
                </a:solidFill>
              </a:rPr>
              <a:t>bronchiale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imunosuprese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přecitlivělost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aspirin</a:t>
            </a: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Genetické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faktory</a:t>
            </a:r>
            <a:r>
              <a:rPr lang="en-US" sz="2400" dirty="0">
                <a:solidFill>
                  <a:srgbClr val="000000"/>
                </a:solidFill>
              </a:rPr>
              <a:t> (PCD, CF)</a:t>
            </a: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Anatomické</a:t>
            </a:r>
            <a:r>
              <a:rPr lang="en-US" sz="2400" dirty="0">
                <a:solidFill>
                  <a:srgbClr val="000000"/>
                </a:solidFill>
              </a:rPr>
              <a:t> variety (</a:t>
            </a:r>
            <a:r>
              <a:rPr lang="en-US" sz="2400" dirty="0" err="1">
                <a:solidFill>
                  <a:srgbClr val="000000"/>
                </a:solidFill>
              </a:rPr>
              <a:t>Hallerské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sklepy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bulózní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střední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skořepa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vybočení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nosn</a:t>
            </a:r>
            <a:r>
              <a:rPr lang="cs-CZ" sz="2400" dirty="0">
                <a:solidFill>
                  <a:srgbClr val="000000"/>
                </a:solidFill>
              </a:rPr>
              <a:t>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přepážky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  <a:r>
              <a:rPr lang="en-US" sz="2400" dirty="0" err="1">
                <a:solidFill>
                  <a:srgbClr val="000000"/>
                </a:solidFill>
              </a:rPr>
              <a:t>nejsou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považovány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za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predisponující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faktor</a:t>
            </a:r>
            <a:r>
              <a:rPr lang="en-US" sz="2400" dirty="0">
                <a:solidFill>
                  <a:srgbClr val="000000"/>
                </a:solidFill>
              </a:rPr>
              <a:t> pro CRS!</a:t>
            </a: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ClrTx/>
              <a:buFontTx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12801600" cy="91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28437" y="754063"/>
            <a:ext cx="16459200" cy="6400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06363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5400" dirty="0" err="1">
                <a:solidFill>
                  <a:srgbClr val="000000"/>
                </a:solidFill>
              </a:rPr>
              <a:t>Diagnostika</a:t>
            </a:r>
            <a:endParaRPr lang="cs-CZ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Klinické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vyšetření</a:t>
            </a:r>
            <a:endParaRPr lang="en-US" sz="2400" dirty="0">
              <a:solidFill>
                <a:srgbClr val="000000"/>
              </a:solidFill>
            </a:endParaRP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Anamnéza</a:t>
            </a:r>
            <a:r>
              <a:rPr lang="en-US" sz="2400" dirty="0">
                <a:solidFill>
                  <a:srgbClr val="000000"/>
                </a:solidFill>
              </a:rPr>
              <a:t>, ORL </a:t>
            </a:r>
            <a:r>
              <a:rPr lang="en-US" sz="2400" dirty="0" err="1">
                <a:solidFill>
                  <a:srgbClr val="000000"/>
                </a:solidFill>
              </a:rPr>
              <a:t>vyšetření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včetně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endoskopie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alergologické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vyšetření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Samterova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trias</a:t>
            </a:r>
            <a:r>
              <a:rPr lang="en-US" sz="2400" dirty="0">
                <a:solidFill>
                  <a:srgbClr val="000000"/>
                </a:solidFill>
              </a:rPr>
              <a:t>, ASA </a:t>
            </a:r>
            <a:r>
              <a:rPr lang="en-US" sz="2400" dirty="0" err="1">
                <a:solidFill>
                  <a:srgbClr val="000000"/>
                </a:solidFill>
              </a:rPr>
              <a:t>syndrom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Radiologické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vyšetření</a:t>
            </a:r>
            <a:endParaRPr lang="cs-CZ" sz="2400" dirty="0">
              <a:solidFill>
                <a:srgbClr val="000000"/>
              </a:solidFill>
            </a:endParaRPr>
          </a:p>
          <a:p>
            <a:pPr marL="1173163" lvl="1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Standardně</a:t>
            </a:r>
            <a:r>
              <a:rPr lang="en-US" sz="2400" dirty="0">
                <a:solidFill>
                  <a:srgbClr val="000000"/>
                </a:solidFill>
              </a:rPr>
              <a:t> CT</a:t>
            </a:r>
            <a:r>
              <a:rPr lang="cs-CZ" sz="2400" dirty="0">
                <a:solidFill>
                  <a:srgbClr val="000000"/>
                </a:solidFill>
              </a:rPr>
              <a:t> (</a:t>
            </a:r>
            <a:r>
              <a:rPr lang="cs-CZ" sz="1600" dirty="0">
                <a:solidFill>
                  <a:srgbClr val="000000"/>
                </a:solidFill>
              </a:rPr>
              <a:t>Radiologická klasifikace Lund- </a:t>
            </a:r>
            <a:r>
              <a:rPr lang="cs-CZ" sz="1600" dirty="0" err="1">
                <a:solidFill>
                  <a:srgbClr val="000000"/>
                </a:solidFill>
              </a:rPr>
              <a:t>Mackay</a:t>
            </a:r>
            <a:r>
              <a:rPr lang="cs-CZ" sz="1600" dirty="0">
                <a:solidFill>
                  <a:srgbClr val="000000"/>
                </a:solidFill>
              </a:rPr>
              <a:t> 6 oblastí ;frontální, přední/ zadní etmoidální sklípky, maxilární, sfenoidální, </a:t>
            </a:r>
            <a:r>
              <a:rPr lang="cs-CZ" sz="1600" dirty="0" err="1">
                <a:solidFill>
                  <a:srgbClr val="000000"/>
                </a:solidFill>
              </a:rPr>
              <a:t>ostiomeatální</a:t>
            </a:r>
            <a:r>
              <a:rPr lang="cs-CZ" sz="1600" dirty="0">
                <a:solidFill>
                  <a:srgbClr val="000000"/>
                </a:solidFill>
              </a:rPr>
              <a:t> jednotka; skóre 0-24)</a:t>
            </a:r>
            <a:endParaRPr lang="cs-CZ" sz="2400" dirty="0">
              <a:solidFill>
                <a:srgbClr val="000000"/>
              </a:solidFill>
            </a:endParaRPr>
          </a:p>
          <a:p>
            <a:pPr marL="1173163" lvl="1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MR </a:t>
            </a:r>
            <a:r>
              <a:rPr lang="en-US" sz="2400" dirty="0" err="1">
                <a:solidFill>
                  <a:srgbClr val="000000"/>
                </a:solidFill>
              </a:rPr>
              <a:t>při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posuzování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komplikací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Histologie</a:t>
            </a: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vyloučení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tumoru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vaskulitid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stanovení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eozinofilů</a:t>
            </a:r>
            <a:r>
              <a:rPr lang="en-US" sz="2400" dirty="0">
                <a:solidFill>
                  <a:srgbClr val="000000"/>
                </a:solidFill>
              </a:rPr>
              <a:t> v </a:t>
            </a:r>
            <a:r>
              <a:rPr lang="en-US" sz="2400" dirty="0" err="1">
                <a:solidFill>
                  <a:srgbClr val="000000"/>
                </a:solidFill>
              </a:rPr>
              <a:t>zorném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poli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Další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vyšetření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zaměřená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mukociliární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funkci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měření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nosní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průchodnosti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funkci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čichu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ClrTx/>
              <a:buFontTx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12801600" cy="91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14400" y="754063"/>
            <a:ext cx="16459200" cy="6400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06363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5400" dirty="0" err="1">
                <a:solidFill>
                  <a:srgbClr val="000000"/>
                </a:solidFill>
              </a:rPr>
              <a:t>Terapie</a:t>
            </a:r>
            <a:endParaRPr lang="cs-CZ" sz="5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1) </a:t>
            </a:r>
            <a:r>
              <a:rPr lang="en-US" sz="2400" dirty="0" err="1">
                <a:solidFill>
                  <a:srgbClr val="000000"/>
                </a:solidFill>
              </a:rPr>
              <a:t>Konzervativní</a:t>
            </a: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topické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  <a:r>
              <a:rPr lang="en-US" sz="2400" dirty="0" err="1">
                <a:solidFill>
                  <a:srgbClr val="000000"/>
                </a:solidFill>
              </a:rPr>
              <a:t>pero</a:t>
            </a:r>
            <a:r>
              <a:rPr lang="cs-CZ" sz="2400" dirty="0">
                <a:solidFill>
                  <a:srgbClr val="000000"/>
                </a:solidFill>
              </a:rPr>
              <a:t>r</a:t>
            </a:r>
            <a:r>
              <a:rPr lang="en-US" sz="2400" dirty="0" err="1">
                <a:solidFill>
                  <a:srgbClr val="000000"/>
                </a:solidFill>
              </a:rPr>
              <a:t>ální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kortikosteroidy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výplachy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solnými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roztoky</a:t>
            </a:r>
            <a:r>
              <a:rPr lang="en-US" sz="2400" dirty="0">
                <a:solidFill>
                  <a:srgbClr val="000000"/>
                </a:solidFill>
              </a:rPr>
              <a:t>, ATB </a:t>
            </a:r>
            <a:r>
              <a:rPr lang="en-US" sz="2400" dirty="0" err="1">
                <a:solidFill>
                  <a:srgbClr val="000000"/>
                </a:solidFill>
              </a:rPr>
              <a:t>léčba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exacerbací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antileukotrieny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2) </a:t>
            </a:r>
            <a:r>
              <a:rPr lang="en-US" sz="2400" dirty="0" err="1">
                <a:solidFill>
                  <a:srgbClr val="000000"/>
                </a:solidFill>
              </a:rPr>
              <a:t>Chirurgická</a:t>
            </a:r>
            <a:r>
              <a:rPr lang="en-US" sz="2400" dirty="0">
                <a:solidFill>
                  <a:srgbClr val="000000"/>
                </a:solidFill>
              </a:rPr>
              <a:t>- FESS (</a:t>
            </a:r>
            <a:r>
              <a:rPr lang="en-US" sz="2400" dirty="0" err="1">
                <a:solidFill>
                  <a:srgbClr val="000000"/>
                </a:solidFill>
              </a:rPr>
              <a:t>neúspěšná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konzervativní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léčba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nedostatečná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odezva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konzervativní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terapii</a:t>
            </a:r>
            <a:r>
              <a:rPr lang="en-US" sz="2400" dirty="0">
                <a:solidFill>
                  <a:srgbClr val="000000"/>
                </a:solidFill>
              </a:rPr>
              <a:t>), </a:t>
            </a:r>
            <a:r>
              <a:rPr lang="en-US" sz="2400" dirty="0" err="1">
                <a:solidFill>
                  <a:srgbClr val="000000"/>
                </a:solidFill>
              </a:rPr>
              <a:t>zcela</a:t>
            </a:r>
            <a:r>
              <a:rPr lang="en-US" sz="2400" dirty="0">
                <a:solidFill>
                  <a:srgbClr val="000000"/>
                </a:solidFill>
              </a:rPr>
              <a:t> v</a:t>
            </a:r>
            <a:r>
              <a:rPr lang="cs-CZ" sz="2400" dirty="0">
                <a:solidFill>
                  <a:srgbClr val="000000"/>
                </a:solidFill>
              </a:rPr>
              <a:t>ý</a:t>
            </a:r>
            <a:r>
              <a:rPr lang="en-US" sz="2400" dirty="0">
                <a:solidFill>
                  <a:srgbClr val="000000"/>
                </a:solidFill>
              </a:rPr>
              <a:t>j</a:t>
            </a:r>
            <a:r>
              <a:rPr lang="cs-CZ" sz="2400" dirty="0">
                <a:solidFill>
                  <a:srgbClr val="000000"/>
                </a:solidFill>
              </a:rPr>
              <a:t>i</a:t>
            </a:r>
            <a:r>
              <a:rPr lang="en-US" sz="2400" dirty="0" err="1">
                <a:solidFill>
                  <a:srgbClr val="000000"/>
                </a:solidFill>
              </a:rPr>
              <a:t>mečně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kombinované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přístupy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3) </a:t>
            </a:r>
            <a:r>
              <a:rPr lang="en-US" sz="2400" b="1" dirty="0" err="1">
                <a:solidFill>
                  <a:srgbClr val="000000"/>
                </a:solidFill>
              </a:rPr>
              <a:t>Biologická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léčba</a:t>
            </a:r>
            <a:endParaRPr lang="en-US" sz="2400" b="1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ClrTx/>
              <a:buFontTx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12801600" cy="91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91072" y="754063"/>
            <a:ext cx="16459200" cy="6400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06363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5400" dirty="0" err="1">
                <a:solidFill>
                  <a:srgbClr val="000000"/>
                </a:solidFill>
              </a:rPr>
              <a:t>Biologická</a:t>
            </a:r>
            <a:r>
              <a:rPr lang="en-US" sz="5400" dirty="0">
                <a:solidFill>
                  <a:srgbClr val="000000"/>
                </a:solidFill>
              </a:rPr>
              <a:t> </a:t>
            </a:r>
            <a:r>
              <a:rPr lang="en-US" sz="5400" dirty="0" err="1">
                <a:solidFill>
                  <a:srgbClr val="000000"/>
                </a:solidFill>
              </a:rPr>
              <a:t>léčba</a:t>
            </a:r>
            <a:endParaRPr lang="cs-CZ" sz="5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Založena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aplikaci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monoklonální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protilátky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blokuje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signalizaci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zánětlivých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cytokinů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Typ</a:t>
            </a:r>
            <a:r>
              <a:rPr lang="en-US" sz="2400" dirty="0">
                <a:solidFill>
                  <a:srgbClr val="000000"/>
                </a:solidFill>
              </a:rPr>
              <a:t> 2 </a:t>
            </a:r>
            <a:r>
              <a:rPr lang="en-US" sz="2400" dirty="0" err="1">
                <a:solidFill>
                  <a:srgbClr val="000000"/>
                </a:solidFill>
              </a:rPr>
              <a:t>zánětu</a:t>
            </a: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zprostředkován</a:t>
            </a:r>
            <a:r>
              <a:rPr lang="en-US" sz="2400" dirty="0">
                <a:solidFill>
                  <a:srgbClr val="000000"/>
                </a:solidFill>
              </a:rPr>
              <a:t> Th2 </a:t>
            </a:r>
            <a:r>
              <a:rPr lang="en-US" sz="2400" dirty="0" err="1">
                <a:solidFill>
                  <a:srgbClr val="000000"/>
                </a:solidFill>
              </a:rPr>
              <a:t>lymfocyty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vrozenými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lymfoidními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buňkami</a:t>
            </a:r>
            <a:r>
              <a:rPr lang="en-US" sz="2400" dirty="0">
                <a:solidFill>
                  <a:srgbClr val="000000"/>
                </a:solidFill>
              </a:rPr>
              <a:t> (ILC2), </a:t>
            </a:r>
            <a:r>
              <a:rPr lang="en-US" sz="2400" dirty="0" err="1">
                <a:solidFill>
                  <a:srgbClr val="000000"/>
                </a:solidFill>
              </a:rPr>
              <a:t>cytokiny</a:t>
            </a:r>
            <a:r>
              <a:rPr lang="en-US" sz="2400" dirty="0">
                <a:solidFill>
                  <a:srgbClr val="000000"/>
                </a:solidFill>
              </a:rPr>
              <a:t> IL- 4,5,13</a:t>
            </a:r>
          </a:p>
          <a:p>
            <a:pPr marL="862013" lvl="1" indent="-322263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Patogeneze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primární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chronické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rinosinusitidy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atopické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dermatitidy</a:t>
            </a:r>
            <a:r>
              <a:rPr lang="en-US" sz="2400" dirty="0">
                <a:solidFill>
                  <a:srgbClr val="000000"/>
                </a:solidFill>
              </a:rPr>
              <a:t>, asthma </a:t>
            </a:r>
            <a:r>
              <a:rPr lang="en-US" sz="2400" dirty="0" err="1">
                <a:solidFill>
                  <a:srgbClr val="000000"/>
                </a:solidFill>
              </a:rPr>
              <a:t>bronchiale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či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eozinofilní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ezofagitidy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Typicky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rezistence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standardním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terapeutickým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modalitám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vysoká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míra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rekurence</a:t>
            </a:r>
            <a:endParaRPr lang="en-US" sz="2400" dirty="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Char char="-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Indikační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kritéria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dle</a:t>
            </a:r>
            <a:r>
              <a:rPr lang="en-US" sz="2400" dirty="0">
                <a:solidFill>
                  <a:srgbClr val="000000"/>
                </a:solidFill>
              </a:rPr>
              <a:t> EPOS 2020 </a:t>
            </a: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ClrTx/>
              <a:buFontTx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12801600" cy="91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n-US" sz="5400">
                <a:solidFill>
                  <a:srgbClr val="000000"/>
                </a:solidFill>
              </a:rPr>
              <a:t>Indikační kritéria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14400" y="2217738"/>
            <a:ext cx="16459200" cy="6400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30213" indent="-323850" algn="just" hangingPunct="1">
              <a:lnSpc>
                <a:spcPct val="110000"/>
              </a:lnSpc>
              <a:spcBef>
                <a:spcPts val="1500"/>
              </a:spcBef>
              <a:spcAft>
                <a:spcPts val="1425"/>
              </a:spcAft>
              <a:buClrTx/>
              <a:buFontTx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3" y="1668463"/>
            <a:ext cx="12758737" cy="762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34574</TotalTime>
  <Words>626</Words>
  <Application>Microsoft Office PowerPoint</Application>
  <PresentationFormat>Vlastní</PresentationFormat>
  <Paragraphs>89</Paragraphs>
  <Slides>13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Microsoft YaHei</vt:lpstr>
      <vt:lpstr>Arial</vt:lpstr>
      <vt:lpstr>Calibri</vt:lpstr>
      <vt:lpstr>Roboto Condensed</vt:lpstr>
      <vt:lpstr>Symbol</vt:lpstr>
      <vt:lpstr>Times New Roman</vt:lpstr>
      <vt:lpstr>Motiv sady Office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Vitoul Kryštof, MUDr.</dc:creator>
  <cp:lastModifiedBy>D130471, user</cp:lastModifiedBy>
  <cp:revision>36</cp:revision>
  <cp:lastPrinted>1601-01-01T00:00:00Z</cp:lastPrinted>
  <dcterms:created xsi:type="dcterms:W3CDTF">1601-01-01T00:00:00Z</dcterms:created>
  <dcterms:modified xsi:type="dcterms:W3CDTF">2023-10-04T08:59:30Z</dcterms:modified>
</cp:coreProperties>
</file>