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78" r:id="rId27"/>
    <p:sldId id="279" r:id="rId28"/>
  </p:sldIdLst>
  <p:sldSz cx="9144000" cy="6858000" type="screen4x3"/>
  <p:notesSz cx="7559675" cy="10691813"/>
  <p:embeddedFontLs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14qkGeWJlCAIjXXQEIXGQXwrH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065389ce0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9065389c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734185694_7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1734185694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065389ce0_0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9065389ce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734185694_9_0:notes"/>
          <p:cNvSpPr txBox="1">
            <a:spLocks noGrp="1"/>
          </p:cNvSpPr>
          <p:nvPr>
            <p:ph type="body" idx="1"/>
          </p:nvPr>
        </p:nvSpPr>
        <p:spPr>
          <a:xfrm>
            <a:off x="833350" y="5938158"/>
            <a:ext cx="6666600" cy="5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173418569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949325"/>
            <a:ext cx="6249988" cy="4687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FBFA89C0-9CDE-295F-98B8-25466005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734185694_7_0:notes">
            <a:extLst>
              <a:ext uri="{FF2B5EF4-FFF2-40B4-BE49-F238E27FC236}">
                <a16:creationId xmlns:a16="http://schemas.microsoft.com/office/drawing/2014/main" id="{A187EB49-72CF-1B74-9719-51D4B1CFB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1734185694_7_0:notes">
            <a:extLst>
              <a:ext uri="{FF2B5EF4-FFF2-40B4-BE49-F238E27FC236}">
                <a16:creationId xmlns:a16="http://schemas.microsoft.com/office/drawing/2014/main" id="{3BBD578A-9EDF-B16A-423E-86A1999BE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911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F50BE1C0-56C4-1943-CD17-F7992C0C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734185694_7_0:notes">
            <a:extLst>
              <a:ext uri="{FF2B5EF4-FFF2-40B4-BE49-F238E27FC236}">
                <a16:creationId xmlns:a16="http://schemas.microsoft.com/office/drawing/2014/main" id="{717BA789-2323-80DD-56CE-38E478796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1734185694_7_0:notes">
            <a:extLst>
              <a:ext uri="{FF2B5EF4-FFF2-40B4-BE49-F238E27FC236}">
                <a16:creationId xmlns:a16="http://schemas.microsoft.com/office/drawing/2014/main" id="{3E9EB8C2-FCEB-46EB-DA29-C4FFCAD4A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835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734185694_11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1734185694_1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2063a3129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92063a312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8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0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2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3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4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/>
          <p:nvPr/>
        </p:nvSpPr>
        <p:spPr>
          <a:xfrm>
            <a:off x="539650" y="888400"/>
            <a:ext cx="57834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Fokusy – </a:t>
            </a:r>
            <a:r>
              <a:rPr lang="cs-CZ" sz="3200" b="1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proč každý jinak?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900000" y="4140000"/>
            <a:ext cx="7264800" cy="1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4"/>
              <a:buFont typeface="Calibri"/>
              <a:buNone/>
            </a:pPr>
            <a:r>
              <a:rPr lang="cs-CZ" sz="274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MUDr. Katarína Zogatová</a:t>
            </a:r>
            <a:endParaRPr sz="2744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4"/>
              <a:buFont typeface="Calibri"/>
              <a:buNone/>
            </a:pPr>
            <a:r>
              <a:rPr lang="cs-CZ" sz="2744">
                <a:latin typeface="Calibri"/>
                <a:ea typeface="Calibri"/>
                <a:cs typeface="Calibri"/>
                <a:sym typeface="Calibri"/>
              </a:rPr>
              <a:t>5.12.2024</a:t>
            </a:r>
            <a:endParaRPr sz="2744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0"/>
              <a:buFont typeface="Calibri"/>
              <a:buNone/>
            </a:pPr>
            <a:r>
              <a:rPr lang="cs-CZ" sz="1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Oddělení ORLCHHK NNJ</a:t>
            </a:r>
            <a:endParaRPr sz="196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Font typeface="Arial"/>
              <a:buNone/>
            </a:pPr>
            <a:endParaRPr sz="196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100" y="1707300"/>
            <a:ext cx="4086025" cy="31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604880"/>
            <a:ext cx="7737480" cy="41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0" y="1392840"/>
            <a:ext cx="7799760" cy="436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0000"/>
            <a:ext cx="7820280" cy="44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dotazníků kardiochirurgie/ortopedie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800000"/>
            <a:ext cx="7672320" cy="393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dotazníků kardiochirurgie/ortopedie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764000"/>
            <a:ext cx="7737480" cy="36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dotazníků kardiochirurgie/ortopedie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20" y="1800000"/>
            <a:ext cx="7976160" cy="387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dotazníků kardiochirurgie/ortopedie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00000"/>
            <a:ext cx="7868880" cy="389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457200" y="273600"/>
            <a:ext cx="8223120" cy="1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Diskuze</a:t>
            </a: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 - proč fo</a:t>
            </a: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kusy vylučovat?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360000" y="1440000"/>
            <a:ext cx="7516800" cy="392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Infekční kompliakce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infekce protetického kloubu po totální kloubní endoprotéze u 1-2% pacientů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infekční endokarditida po náhradě aortální chlopně u 0,3-3,4% pacientů na rok - mortalita cca 30%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nejčastější patogen v obou případech Staphylococcus aureus (22-44%)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Ekonomická zátěž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065389ce0_0_5"/>
          <p:cNvSpPr/>
          <p:nvPr/>
        </p:nvSpPr>
        <p:spPr>
          <a:xfrm>
            <a:off x="457200" y="273600"/>
            <a:ext cx="8223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Diskuze</a:t>
            </a: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 - dle EBM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9065389ce0_0_5"/>
          <p:cNvSpPr/>
          <p:nvPr/>
        </p:nvSpPr>
        <p:spPr>
          <a:xfrm>
            <a:off x="360000" y="1440000"/>
            <a:ext cx="7516800" cy="3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až 25% populace má sliznici nosu kolonizovanou zlatým stafylokokem  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a dekolonizace S. aureus snižuje výskyt infekcí po ortopedických a kardiochirurgických výkonech o 65 – 80%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zahraničí spočívá screening v stěrech z nosu a někdy i z krku - není jasné, kdo ho provádí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91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dirty="0"/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Dekolonizační terapie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4294967295"/>
          </p:nvPr>
        </p:nvSpPr>
        <p:spPr>
          <a:xfrm>
            <a:off x="457200" y="1604525"/>
            <a:ext cx="8226600" cy="4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4318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Nosní eradikace: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topická aplikace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mupirocinu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Bactroban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ung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.) spolu s nebo bez 	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chlorhexidínov</a:t>
            </a:r>
            <a:r>
              <a:rPr lang="cs-CZ" sz="2200" dirty="0" err="1">
                <a:latin typeface="Calibri"/>
                <a:ea typeface="Calibri"/>
                <a:cs typeface="Calibri"/>
                <a:sym typeface="Calibri"/>
              </a:rPr>
              <a:t>ým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proplach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2 x denně, 5 dnů před plánovaným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výkonem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Krční eradikace: 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kloktadlo s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mupirocinem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 x denně 14 dní před výkonem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výroba kloktadla: 22g 2%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mupirocinové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masti rozpuštěné v 1 litru 	izotonického sterilního roztoku při teplotě 37°C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doporučuje 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jen 10,7% ortopedických pracovišť ČR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360000" y="360000"/>
            <a:ext cx="7764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Fokusy v ORL oblasti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60000" y="1917000"/>
            <a:ext cx="7516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60000" y="1548600"/>
            <a:ext cx="75168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když je manžel ortopéd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od odpolední kávy k atestační práci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7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75" y="23574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734185694_7_0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6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iagnostika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1734185694_7_0"/>
          <p:cNvSpPr txBox="1">
            <a:spLocks noGrp="1"/>
          </p:cNvSpPr>
          <p:nvPr>
            <p:ph type="body" idx="4294967295"/>
          </p:nvPr>
        </p:nvSpPr>
        <p:spPr>
          <a:xfrm>
            <a:off x="457200" y="1604525"/>
            <a:ext cx="8226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anamnéza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stěr z nosu i krku izolovaně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klinické vyšetření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chronická tonzilitída - nejsou doporučené postupy terapie - individuální přístup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RTG PND?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065389ce0_0_10"/>
          <p:cNvSpPr/>
          <p:nvPr/>
        </p:nvSpPr>
        <p:spPr>
          <a:xfrm>
            <a:off x="457200" y="273600"/>
            <a:ext cx="8223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RTG PND</a:t>
            </a: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9065389ce0_0_10"/>
          <p:cNvSpPr/>
          <p:nvPr/>
        </p:nvSpPr>
        <p:spPr>
          <a:xfrm>
            <a:off x="360000" y="1440000"/>
            <a:ext cx="7516800" cy="351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kontroverzní vyšetření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málo senzitivní, falešně pozitivní i negativní </a:t>
            </a:r>
            <a:r>
              <a:rPr lang="cs-CZ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versus</a:t>
            </a: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dobrá dostupnost a minimální radiační zátěž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 transplantací orgánů u asymptomatických pacientů </a:t>
            </a:r>
            <a:r>
              <a:rPr lang="cs-CZ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RTG PND nedoporučuje</a:t>
            </a: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cs-CZ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sporná výtěžnost před kardiochirurgickými a ortopedickými výkony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E24F39-216C-E77D-F2D8-1AD960241146}"/>
              </a:ext>
            </a:extLst>
          </p:cNvPr>
          <p:cNvSpPr txBox="1"/>
          <p:nvPr/>
        </p:nvSpPr>
        <p:spPr>
          <a:xfrm>
            <a:off x="4320173" y="5418000"/>
            <a:ext cx="4688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*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Ryu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G,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Seo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MY, Lee KE, et al.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Clinical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course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of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rhinosinusitis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and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efficacy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of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sinonasal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evaluation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in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kidney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transplant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recipients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: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review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of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1589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patients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Eur Arch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Otorhinolaryngol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2018 May; 275(5):1183-1188. </a:t>
            </a:r>
            <a:r>
              <a:rPr lang="cs-CZ" sz="1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doi</a:t>
            </a:r>
            <a:r>
              <a:rPr lang="cs-CZ" sz="1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: 10.1007/s00405-018-4941-4</a:t>
            </a:r>
            <a:endParaRPr lang="cs-CZ" sz="10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31734185694_9_0"/>
          <p:cNvPicPr preferRelativeResize="0"/>
          <p:nvPr/>
        </p:nvPicPr>
        <p:blipFill rotWithShape="1">
          <a:blip r:embed="rId3">
            <a:alphaModFix/>
          </a:blip>
          <a:srcRect t="-960" r="3353" b="960"/>
          <a:stretch/>
        </p:blipFill>
        <p:spPr>
          <a:xfrm>
            <a:off x="0" y="175"/>
            <a:ext cx="2989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1734185694_9_0"/>
          <p:cNvSpPr/>
          <p:nvPr/>
        </p:nvSpPr>
        <p:spPr>
          <a:xfrm>
            <a:off x="1766340" y="954720"/>
            <a:ext cx="2914200" cy="71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60" dist="482642" dir="2700000" algn="tl" rotWithShape="0">
              <a:srgbClr val="BFBFBF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Open Sans"/>
              <a:buAutoNum type="arabicPeriod"/>
            </a:pPr>
            <a:endParaRPr sz="16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g31734185694_9_0"/>
          <p:cNvSpPr/>
          <p:nvPr/>
        </p:nvSpPr>
        <p:spPr>
          <a:xfrm>
            <a:off x="1961550" y="794880"/>
            <a:ext cx="456900" cy="609000"/>
          </a:xfrm>
          <a:prstGeom prst="rect">
            <a:avLst/>
          </a:prstGeom>
          <a:solidFill>
            <a:srgbClr val="3BC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1734185694_9_0"/>
          <p:cNvSpPr/>
          <p:nvPr/>
        </p:nvSpPr>
        <p:spPr>
          <a:xfrm>
            <a:off x="2672044" y="1030775"/>
            <a:ext cx="1829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Stěr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1734185694_9_0"/>
          <p:cNvSpPr/>
          <p:nvPr/>
        </p:nvSpPr>
        <p:spPr>
          <a:xfrm>
            <a:off x="1915973" y="945728"/>
            <a:ext cx="456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cs-CZ" sz="16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1734185694_9_0"/>
          <p:cNvSpPr/>
          <p:nvPr/>
        </p:nvSpPr>
        <p:spPr>
          <a:xfrm>
            <a:off x="1766340" y="2081160"/>
            <a:ext cx="2914200" cy="71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60" dist="482642" dir="2700000" algn="tl" rotWithShape="0">
              <a:srgbClr val="BFBFBF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1734185694_9_0"/>
          <p:cNvSpPr/>
          <p:nvPr/>
        </p:nvSpPr>
        <p:spPr>
          <a:xfrm>
            <a:off x="1961550" y="1921320"/>
            <a:ext cx="456900" cy="609000"/>
          </a:xfrm>
          <a:prstGeom prst="rect">
            <a:avLst/>
          </a:prstGeom>
          <a:solidFill>
            <a:srgbClr val="3BC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1734185694_9_0"/>
          <p:cNvSpPr/>
          <p:nvPr/>
        </p:nvSpPr>
        <p:spPr>
          <a:xfrm>
            <a:off x="2610519" y="1989428"/>
            <a:ext cx="1829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Open Sans"/>
              <a:buNone/>
            </a:pPr>
            <a:r>
              <a:rPr lang="cs-CZ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Komplexní ORL vyšetření při pozitivitě stěru</a:t>
            </a:r>
            <a:endParaRPr sz="17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1734185694_9_0"/>
          <p:cNvSpPr/>
          <p:nvPr/>
        </p:nvSpPr>
        <p:spPr>
          <a:xfrm>
            <a:off x="1915974" y="2072143"/>
            <a:ext cx="4569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cs-CZ" sz="16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1734185694_9_0"/>
          <p:cNvSpPr/>
          <p:nvPr/>
        </p:nvSpPr>
        <p:spPr>
          <a:xfrm>
            <a:off x="1766340" y="3207600"/>
            <a:ext cx="2914200" cy="71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60" dist="482642" dir="2700000" algn="tl" rotWithShape="0">
              <a:srgbClr val="BFBFBF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1734185694_9_0"/>
          <p:cNvSpPr/>
          <p:nvPr/>
        </p:nvSpPr>
        <p:spPr>
          <a:xfrm>
            <a:off x="1961550" y="3047760"/>
            <a:ext cx="456900" cy="609000"/>
          </a:xfrm>
          <a:prstGeom prst="rect">
            <a:avLst/>
          </a:prstGeom>
          <a:solidFill>
            <a:srgbClr val="3BC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1734185694_9_0"/>
          <p:cNvSpPr/>
          <p:nvPr/>
        </p:nvSpPr>
        <p:spPr>
          <a:xfrm>
            <a:off x="2610525" y="3207868"/>
            <a:ext cx="1829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Open Sans"/>
              <a:buNone/>
            </a:pPr>
            <a:r>
              <a:rPr lang="cs-CZ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Dekolonizační terapie</a:t>
            </a:r>
            <a:endParaRPr sz="17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1734185694_9_0"/>
          <p:cNvSpPr/>
          <p:nvPr/>
        </p:nvSpPr>
        <p:spPr>
          <a:xfrm>
            <a:off x="1915974" y="3198600"/>
            <a:ext cx="456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cs-CZ" sz="16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1734185694_9_0"/>
          <p:cNvSpPr/>
          <p:nvPr/>
        </p:nvSpPr>
        <p:spPr>
          <a:xfrm>
            <a:off x="1766340" y="4334040"/>
            <a:ext cx="2914200" cy="71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60" dist="482642" dir="2700000" algn="tl" rotWithShape="0">
              <a:srgbClr val="BFBFBF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31734185694_9_0"/>
          <p:cNvSpPr/>
          <p:nvPr/>
        </p:nvSpPr>
        <p:spPr>
          <a:xfrm>
            <a:off x="1961550" y="4174200"/>
            <a:ext cx="456900" cy="609000"/>
          </a:xfrm>
          <a:prstGeom prst="rect">
            <a:avLst/>
          </a:prstGeom>
          <a:solidFill>
            <a:srgbClr val="3BC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1734185694_9_0"/>
          <p:cNvSpPr/>
          <p:nvPr/>
        </p:nvSpPr>
        <p:spPr>
          <a:xfrm>
            <a:off x="2672050" y="4334183"/>
            <a:ext cx="1829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Open Sans"/>
              <a:buNone/>
            </a:pPr>
            <a:r>
              <a:rPr lang="cs-CZ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ATB dle citlivosti k výkonu</a:t>
            </a:r>
            <a:endParaRPr sz="17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1734185694_9_0"/>
          <p:cNvSpPr/>
          <p:nvPr/>
        </p:nvSpPr>
        <p:spPr>
          <a:xfrm>
            <a:off x="1915974" y="4325053"/>
            <a:ext cx="456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cs-CZ" sz="16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1734185694_9_0"/>
          <p:cNvSpPr/>
          <p:nvPr/>
        </p:nvSpPr>
        <p:spPr>
          <a:xfrm>
            <a:off x="1766340" y="5460480"/>
            <a:ext cx="2914200" cy="71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60" dist="482642" dir="2700000" algn="tl" rotWithShape="0">
              <a:srgbClr val="BFBFBF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1734185694_9_0"/>
          <p:cNvSpPr/>
          <p:nvPr/>
        </p:nvSpPr>
        <p:spPr>
          <a:xfrm>
            <a:off x="1961550" y="5300640"/>
            <a:ext cx="456900" cy="609000"/>
          </a:xfrm>
          <a:prstGeom prst="rect">
            <a:avLst/>
          </a:prstGeom>
          <a:solidFill>
            <a:srgbClr val="3BC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1734185694_9_0"/>
          <p:cNvSpPr/>
          <p:nvPr/>
        </p:nvSpPr>
        <p:spPr>
          <a:xfrm>
            <a:off x="2672044" y="5460510"/>
            <a:ext cx="1829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Open Sans"/>
              <a:buNone/>
            </a:pPr>
            <a:r>
              <a:rPr lang="cs-CZ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RTG PND - není nutné</a:t>
            </a:r>
            <a:endParaRPr sz="17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1734185694_9_0"/>
          <p:cNvSpPr/>
          <p:nvPr/>
        </p:nvSpPr>
        <p:spPr>
          <a:xfrm>
            <a:off x="1915974" y="5451474"/>
            <a:ext cx="456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cs-CZ" sz="16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1734185694_9_0"/>
          <p:cNvSpPr/>
          <p:nvPr/>
        </p:nvSpPr>
        <p:spPr>
          <a:xfrm>
            <a:off x="4800625" y="1473625"/>
            <a:ext cx="4343400" cy="4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provedení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stěrů z nosu i krku u všech pacientů</a:t>
            </a: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před plánovaným výkonem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při pozitivitě stěrů u pacientů s pozitivní anamnézou i klinickými příznaky v ORL oblasti doplnit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komplexní ORL vyšetření</a:t>
            </a: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 pacientů s pozitivním stěrem nasadit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dekolonizační terapii</a:t>
            </a: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při pozitivním kultivačním nálezu v ORL oblasti doporučit k plánovanému výkonu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antibiotickou terapii</a:t>
            </a: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dle citlivosti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 bezpříznakových pacientů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není nutné </a:t>
            </a:r>
            <a:r>
              <a:rPr lang="cs-CZ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při vyšetření fokusů rutinně </a:t>
            </a:r>
            <a:r>
              <a:rPr lang="cs-CZ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provádět RTG PND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g31734185694_9_0"/>
          <p:cNvSpPr txBox="1"/>
          <p:nvPr/>
        </p:nvSpPr>
        <p:spPr>
          <a:xfrm>
            <a:off x="4755050" y="226775"/>
            <a:ext cx="4151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Souhrn doporučení dle literatury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91A316C0-2EC0-553F-23C3-CE0BA163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734185694_7_0">
            <a:extLst>
              <a:ext uri="{FF2B5EF4-FFF2-40B4-BE49-F238E27FC236}">
                <a16:creationId xmlns:a16="http://schemas.microsoft.com/office/drawing/2014/main" id="{2ED61863-8CDD-659D-8FB9-8FDAF52B11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6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Kazuistika 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1734185694_7_0">
            <a:extLst>
              <a:ext uri="{FF2B5EF4-FFF2-40B4-BE49-F238E27FC236}">
                <a16:creationId xmlns:a16="http://schemas.microsoft.com/office/drawing/2014/main" id="{7AB487B1-083A-1DFE-164E-4BDC523CC1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5"/>
            <a:ext cx="8226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muž – TL – 1971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vyloučení fokusů před TEP kyčle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anamnesticky bez zánětů, TE v mládí, chronicky vodnatá rýma, záněty dutin nemívá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klinicky nález t.č. klidný, sliznice nosu klidná, průduchy volné</a:t>
            </a:r>
          </a:p>
          <a:p>
            <a:pPr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dlouhodobě tumor septa  - benigní – stacionární nález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provedeny stěry – krk – negativní</a:t>
            </a:r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 		        – nos – </a:t>
            </a:r>
            <a:r>
              <a:rPr lang="cs-CZ" sz="2200" dirty="0" err="1">
                <a:latin typeface="Calibri"/>
                <a:ea typeface="Calibri"/>
                <a:cs typeface="Calibri"/>
                <a:sym typeface="Calibri"/>
              </a:rPr>
              <a:t>Staph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2200" dirty="0" err="1">
                <a:latin typeface="Calibri"/>
                <a:ea typeface="Calibri"/>
                <a:cs typeface="Calibri"/>
                <a:sym typeface="Calibri"/>
              </a:rPr>
              <a:t>epidermidis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 = běžná </a:t>
            </a:r>
            <a:r>
              <a:rPr lang="cs-CZ" sz="2200" dirty="0" err="1">
                <a:latin typeface="Calibri"/>
                <a:ea typeface="Calibri"/>
                <a:cs typeface="Calibri"/>
                <a:sym typeface="Calibri"/>
              </a:rPr>
              <a:t>bakt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. flóra</a:t>
            </a:r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180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640A3EC2-671B-E8CE-8655-211D7AE9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734185694_7_0">
            <a:extLst>
              <a:ext uri="{FF2B5EF4-FFF2-40B4-BE49-F238E27FC236}">
                <a16:creationId xmlns:a16="http://schemas.microsoft.com/office/drawing/2014/main" id="{C3DC374E-14EF-CF1C-2F1A-2EA55D155E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6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 dirty="0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Kazuistika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1734185694_7_0">
            <a:extLst>
              <a:ext uri="{FF2B5EF4-FFF2-40B4-BE49-F238E27FC236}">
                <a16:creationId xmlns:a16="http://schemas.microsoft.com/office/drawing/2014/main" id="{1AC5A58B-4112-BA40-B845-C32DC62E91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5"/>
            <a:ext cx="8226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doporučení: </a:t>
            </a:r>
          </a:p>
          <a:p>
            <a:pPr marL="88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cs-CZ" sz="2400" dirty="0">
                <a:latin typeface="Calibri"/>
                <a:cs typeface="Calibri"/>
              </a:rPr>
              <a:t>- </a:t>
            </a:r>
            <a:r>
              <a:rPr lang="cs-CZ" sz="2200" dirty="0">
                <a:latin typeface="Calibri"/>
                <a:cs typeface="Calibri"/>
              </a:rPr>
              <a:t>10 dnů před výkonem proplachy nosu slanými roztoky</a:t>
            </a:r>
            <a:br>
              <a:rPr lang="cs-CZ" sz="2200" dirty="0">
                <a:latin typeface="Calibri"/>
                <a:cs typeface="Calibri"/>
              </a:rPr>
            </a:br>
            <a:r>
              <a:rPr lang="cs-CZ" sz="2200" dirty="0">
                <a:latin typeface="Calibri"/>
                <a:cs typeface="Calibri"/>
              </a:rPr>
              <a:t>- od 1.12.2024 promazávat nos </a:t>
            </a:r>
            <a:r>
              <a:rPr lang="cs-CZ" sz="2200" dirty="0" err="1">
                <a:latin typeface="Calibri"/>
                <a:cs typeface="Calibri"/>
              </a:rPr>
              <a:t>Bactroban</a:t>
            </a:r>
            <a:r>
              <a:rPr lang="cs-CZ" sz="2200" dirty="0">
                <a:latin typeface="Calibri"/>
                <a:cs typeface="Calibri"/>
              </a:rPr>
              <a:t> mastí 1-0-1</a:t>
            </a:r>
            <a:br>
              <a:rPr lang="cs-CZ" sz="2200" dirty="0">
                <a:latin typeface="Calibri"/>
                <a:cs typeface="Calibri"/>
              </a:rPr>
            </a:br>
            <a:r>
              <a:rPr lang="cs-CZ" sz="2200" dirty="0">
                <a:latin typeface="Calibri"/>
                <a:cs typeface="Calibri"/>
              </a:rPr>
              <a:t>- stran ORL schopen TEP - k výkonu event. ATB v léčebných dávkách dle zvyků odd.</a:t>
            </a:r>
            <a:br>
              <a:rPr lang="cs-CZ" sz="2200" dirty="0">
                <a:latin typeface="Calibri"/>
                <a:cs typeface="Calibri"/>
              </a:rPr>
            </a:br>
            <a:endParaRPr sz="2200" dirty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16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Závěr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nejednotný postup ORL lékařů při vyšetřování fokusů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nejednotné požadavky ortopedických i kardiochirurgických pracovišť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jednocení doporučení a postupů na základě evidence based medicine, by bylo přínosné jak pro pacienta, tak i pro vyšetřující lékaře a požadující pracoviště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711" y="3769650"/>
            <a:ext cx="3709214" cy="2086425"/>
          </a:xfrm>
          <a:prstGeom prst="rect">
            <a:avLst/>
          </a:prstGeom>
          <a:noFill/>
          <a:ln w="9525" cap="flat" cmpd="sng">
            <a:solidFill>
              <a:srgbClr val="1F497D"/>
            </a:solidFill>
            <a:prstDash val="dot"/>
            <a:bevel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>
            <a:off x="1187076" y="2083450"/>
            <a:ext cx="7953464" cy="2992670"/>
          </a:xfrm>
          <a:custGeom>
            <a:avLst/>
            <a:gdLst/>
            <a:ahLst/>
            <a:cxnLst/>
            <a:rect l="l" t="t" r="r" b="b"/>
            <a:pathLst>
              <a:path w="15221941" h="6541356" extrusionOk="0">
                <a:moveTo>
                  <a:pt x="1635340" y="0"/>
                </a:moveTo>
                <a:lnTo>
                  <a:pt x="15221941" y="0"/>
                </a:lnTo>
                <a:lnTo>
                  <a:pt x="15221941" y="6541356"/>
                </a:lnTo>
                <a:lnTo>
                  <a:pt x="0" y="6541356"/>
                </a:lnTo>
                <a:close/>
              </a:path>
            </a:pathLst>
          </a:custGeom>
          <a:solidFill>
            <a:srgbClr val="3BC3F2"/>
          </a:solidFill>
          <a:ln>
            <a:noFill/>
          </a:ln>
        </p:spPr>
      </p:sp>
      <p:sp>
        <p:nvSpPr>
          <p:cNvPr id="280" name="Google Shape;280;p19"/>
          <p:cNvSpPr/>
          <p:nvPr/>
        </p:nvSpPr>
        <p:spPr>
          <a:xfrm>
            <a:off x="1187078" y="3175200"/>
            <a:ext cx="83088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734185694_11_2"/>
          <p:cNvSpPr/>
          <p:nvPr/>
        </p:nvSpPr>
        <p:spPr>
          <a:xfrm>
            <a:off x="360000" y="360000"/>
            <a:ext cx="7764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Fokusy v ORL oblasti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1734185694_11_2"/>
          <p:cNvSpPr/>
          <p:nvPr/>
        </p:nvSpPr>
        <p:spPr>
          <a:xfrm>
            <a:off x="360000" y="1917000"/>
            <a:ext cx="7516800" cy="3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1734185694_11_2"/>
          <p:cNvSpPr/>
          <p:nvPr/>
        </p:nvSpPr>
        <p:spPr>
          <a:xfrm>
            <a:off x="360000" y="1620000"/>
            <a:ext cx="7516800" cy="3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b="1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okus = fokální infekce -  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lokalizovaná infekce nevelkého rozsahu, která je potenciálním zdrojem onemocnění celého organismu při jeho oslabení (operační výkon, CHT,…)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b="1" dirty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yloučení vyžadováno před : 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423620" marR="0" lvl="5" indent="-3429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990"/>
              <a:buFont typeface="Wingdings" panose="05000000000000000000" pitchFamily="2" charset="2"/>
              <a:buChar char="Ø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ortopedickými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endoprotetickými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výkony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423620" marR="0" lvl="5" indent="-3429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990"/>
              <a:buFont typeface="Wingdings" panose="05000000000000000000" pitchFamily="2" charset="2"/>
              <a:buChar char="Ø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kardiochirurgickými výkony 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423620" marR="0" lvl="5" indent="-3429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990"/>
              <a:buFont typeface="Wingdings" panose="05000000000000000000" pitchFamily="2" charset="2"/>
              <a:buChar char="Ø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transplantacemi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7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1734185694_1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760" y="3575160"/>
            <a:ext cx="1155960" cy="116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1734185694_11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040" y="3575160"/>
            <a:ext cx="1155600" cy="116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1734185694_11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760" y="4739760"/>
            <a:ext cx="2315881" cy="115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360000" y="36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Cíl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360000" y="1917000"/>
            <a:ext cx="7516800" cy="31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dotazníkovou metodou zjistit a poukázat na výrazné rozdíly mezi managementem diagnostiky a sanace fokusů v ČR, jak mezi ORL specialisty tak i rozdílů požadavků odesílajících ortopedických a kardiochirurgických pracovišť před plánovanými výkony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47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2063a3129_0_3"/>
          <p:cNvSpPr/>
          <p:nvPr/>
        </p:nvSpPr>
        <p:spPr>
          <a:xfrm>
            <a:off x="360000" y="360000"/>
            <a:ext cx="7764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Metodika a popis souboru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92063a3129_0_3"/>
          <p:cNvSpPr/>
          <p:nvPr/>
        </p:nvSpPr>
        <p:spPr>
          <a:xfrm>
            <a:off x="360000" y="1917000"/>
            <a:ext cx="7516800" cy="3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6800" rIns="90000" bIns="45000" anchor="t" anchorCtr="0">
            <a:noAutofit/>
          </a:bodyPr>
          <a:lstStyle/>
          <a:p>
            <a:pPr marL="363599" marR="0" lvl="0" indent="-3625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druhy dotazníků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ORL dotazník vyšetřování fokusů – 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18% odpovědí lékařů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b="1" dirty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cs-CZ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rtopedický a kardiochirurgický dotazník požadavků k vyšetření fokusů – 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40% odpovědí 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dotázaných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63599" marR="0" lvl="0" indent="-36252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íce možných odpovědí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79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800" y="1751400"/>
            <a:ext cx="7942680" cy="35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61680"/>
            <a:ext cx="7820280" cy="38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20" y="1611360"/>
            <a:ext cx="7798320" cy="379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57200" y="180000"/>
            <a:ext cx="7764840" cy="14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B7E4"/>
              </a:buClr>
              <a:buSzPts val="4000"/>
              <a:buFont typeface="Calibri"/>
              <a:buNone/>
            </a:pPr>
            <a:r>
              <a:rPr lang="cs-CZ" sz="4000" b="1" i="0" u="none" strike="noStrike" cap="none">
                <a:solidFill>
                  <a:srgbClr val="3DB7E4"/>
                </a:solidFill>
                <a:latin typeface="Calibri"/>
                <a:ea typeface="Calibri"/>
                <a:cs typeface="Calibri"/>
                <a:sym typeface="Calibri"/>
              </a:rPr>
              <a:t>Výsledky ORL dotazníku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17400"/>
            <a:ext cx="7820280" cy="42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704</Words>
  <Application>Microsoft Office PowerPoint</Application>
  <PresentationFormat>Předvádění na obrazovce (4:3)</PresentationFormat>
  <Paragraphs>95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Calibri</vt:lpstr>
      <vt:lpstr>Arial</vt:lpstr>
      <vt:lpstr>Open Sans</vt:lpstr>
      <vt:lpstr>Wingdings</vt:lpstr>
      <vt:lpstr>Times New Roman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Dekolonizační terapie</vt:lpstr>
      <vt:lpstr>Diagnostika</vt:lpstr>
      <vt:lpstr>Prezentace aplikace PowerPoint</vt:lpstr>
      <vt:lpstr>Prezentace aplikace PowerPoint</vt:lpstr>
      <vt:lpstr>Kazuistika </vt:lpstr>
      <vt:lpstr>Kazuistika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Michal E</dc:creator>
  <cp:lastModifiedBy>Zogatová Katarína</cp:lastModifiedBy>
  <cp:revision>2</cp:revision>
  <dcterms:created xsi:type="dcterms:W3CDTF">2020-08-01T15:06:43Z</dcterms:created>
  <dcterms:modified xsi:type="dcterms:W3CDTF">2024-11-22T18:33:23Z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19</vt:i4>
  </property>
</Properties>
</file>