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265" r:id="rId2"/>
    <p:sldId id="285" r:id="rId3"/>
    <p:sldId id="288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boto Black" panose="020B0604020202020204" charset="0"/>
      <p:bold r:id="rId10"/>
      <p:boldItalic r:id="rId11"/>
    </p:embeddedFont>
    <p:embeddedFont>
      <p:font typeface="Roboto Condensed" panose="020B0604020202020204" charset="0"/>
      <p:regular r:id="rId12"/>
      <p:bold r:id="rId13"/>
      <p:italic r:id="rId14"/>
      <p:boldItalic r:id="rId15"/>
    </p:embeddedFont>
    <p:embeddedFont>
      <p:font typeface="Roboto Medium" panose="020B0604020202020204" charset="0"/>
      <p:regular r:id="rId16"/>
      <p:italic r:id="rId17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8"/>
    <a:srgbClr val="76D2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69" d="100"/>
          <a:sy n="69" d="100"/>
        </p:scale>
        <p:origin x="84" y="69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3996985-942D-4F69-AC05-F62753D97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952" y="-68523"/>
            <a:ext cx="11989415" cy="10287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0800000">
            <a:off x="-5193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76D2F7">
                  <a:alpha val="50000"/>
                </a:srgbClr>
              </a:gs>
              <a:gs pos="60000">
                <a:srgbClr val="76D2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AF4A575-55C7-41FF-9360-A2BE643C82AA}"/>
              </a:ext>
            </a:extLst>
          </p:cNvPr>
          <p:cNvGrpSpPr/>
          <p:nvPr/>
        </p:nvGrpSpPr>
        <p:grpSpPr>
          <a:xfrm>
            <a:off x="5193" y="2159465"/>
            <a:ext cx="11435168" cy="1828780"/>
            <a:chOff x="7406659" y="2148929"/>
            <a:chExt cx="11435168" cy="1828780"/>
          </a:xfrm>
        </p:grpSpPr>
        <p:sp>
          <p:nvSpPr>
            <p:cNvPr id="3" name="Obdélník 2"/>
            <p:cNvSpPr/>
            <p:nvPr/>
          </p:nvSpPr>
          <p:spPr>
            <a:xfrm>
              <a:off x="7406659" y="2148929"/>
              <a:ext cx="11435168" cy="182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22DD46AA-6F5B-4CFF-BAFE-F357E94D4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32748" y="2522888"/>
              <a:ext cx="1546167" cy="1080862"/>
            </a:xfrm>
            <a:prstGeom prst="rect">
              <a:avLst/>
            </a:prstGeom>
          </p:spPr>
        </p:pic>
        <p:pic>
          <p:nvPicPr>
            <p:cNvPr id="19" name="Picture 3" descr="D:\Dropbox\FNOL\FNOL_Design manual\PPT\FNOL_logo.png">
              <a:extLst>
                <a:ext uri="{FF2B5EF4-FFF2-40B4-BE49-F238E27FC236}">
                  <a16:creationId xmlns:a16="http://schemas.microsoft.com/office/drawing/2014/main" id="{827518A2-1F56-4EAD-A2DF-E5E9011B1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9721" y="2672553"/>
              <a:ext cx="2986151" cy="78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0209256B-47CD-45A9-B42E-16D3233F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3402" y="2207356"/>
              <a:ext cx="3432634" cy="171192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71685" y="5020719"/>
            <a:ext cx="15336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OLOMOUCKÉ OTORINOLARYNGOLOGICKÉ ODPOLEDNE 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2230004" y="8599165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8.2.2024</a:t>
            </a: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79432" y="754418"/>
            <a:ext cx="8751164" cy="914400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AMBULATNÍ ENDOSKOPIE</a:t>
            </a:r>
            <a:endParaRPr lang="en-US" sz="4000" b="1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79431" y="1667244"/>
            <a:ext cx="8585517" cy="1003544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900"/>
              </a:spcBef>
            </a:pPr>
            <a:r>
              <a:rPr lang="cs-CZ" sz="2800" b="1">
                <a:latin typeface="Arial" panose="020B0604020202020204" pitchFamily="34" charset="0"/>
                <a:cs typeface="Arial" panose="020B0604020202020204" pitchFamily="34" charset="0"/>
              </a:rPr>
              <a:t>3xO 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OLOMOUCKÉ OTORINOLARYNGOLOGICKÉ ODPOLEDNE</a:t>
            </a:r>
            <a:endParaRPr 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356CD5B3-B501-4A27-A81B-5B2BFEF160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3"/>
          <a:stretch/>
        </p:blipFill>
        <p:spPr>
          <a:xfrm>
            <a:off x="-1068" y="0"/>
            <a:ext cx="8229610" cy="10287000"/>
          </a:xfrm>
        </p:spPr>
      </p:pic>
      <p:grpSp>
        <p:nvGrpSpPr>
          <p:cNvPr id="56" name="Skupina 55">
            <a:extLst>
              <a:ext uri="{FF2B5EF4-FFF2-40B4-BE49-F238E27FC236}">
                <a16:creationId xmlns:a16="http://schemas.microsoft.com/office/drawing/2014/main" id="{0B6DA05D-8D2D-4285-8BFD-EA4056D22EF7}"/>
              </a:ext>
            </a:extLst>
          </p:cNvPr>
          <p:cNvGrpSpPr/>
          <p:nvPr/>
        </p:nvGrpSpPr>
        <p:grpSpPr>
          <a:xfrm>
            <a:off x="392835" y="9265123"/>
            <a:ext cx="822960" cy="822960"/>
            <a:chOff x="51" y="10805089"/>
            <a:chExt cx="822960" cy="822960"/>
          </a:xfrm>
        </p:grpSpPr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9EF87179-9589-4C04-A686-F0A35C62B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rgbClr val="76D2F7"/>
                </a:solidFill>
              </a:endParaRPr>
            </a:p>
          </p:txBody>
        </p:sp>
        <p:pic>
          <p:nvPicPr>
            <p:cNvPr id="55" name="Grafický objekt 54">
              <a:extLst>
                <a:ext uri="{FF2B5EF4-FFF2-40B4-BE49-F238E27FC236}">
                  <a16:creationId xmlns:a16="http://schemas.microsoft.com/office/drawing/2014/main" id="{41D260BB-9384-493E-A486-9F1CB00A1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3306" y="10922600"/>
              <a:ext cx="476451" cy="612580"/>
            </a:xfrm>
            <a:prstGeom prst="rect">
              <a:avLst/>
            </a:prstGeom>
          </p:spPr>
        </p:pic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B7DA8C44-C500-4338-8A82-10169112BA55}"/>
              </a:ext>
            </a:extLst>
          </p:cNvPr>
          <p:cNvGrpSpPr/>
          <p:nvPr/>
        </p:nvGrpSpPr>
        <p:grpSpPr>
          <a:xfrm>
            <a:off x="1333960" y="9265123"/>
            <a:ext cx="822960" cy="822960"/>
            <a:chOff x="1416062" y="10805089"/>
            <a:chExt cx="822960" cy="822960"/>
          </a:xfrm>
        </p:grpSpPr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20FB582A-3CFB-4C8B-A40C-01BA5B757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62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7" name="Grafický objekt 56">
              <a:extLst>
                <a:ext uri="{FF2B5EF4-FFF2-40B4-BE49-F238E27FC236}">
                  <a16:creationId xmlns:a16="http://schemas.microsoft.com/office/drawing/2014/main" id="{1885C008-52B3-4A76-BAC3-9442E37D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2708" y="10922600"/>
              <a:ext cx="526735" cy="572692"/>
            </a:xfrm>
            <a:prstGeom prst="rect">
              <a:avLst/>
            </a:prstGeom>
          </p:spPr>
        </p:pic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D723ACD1-50E1-4B8F-8C44-D10ECD20E4D7}"/>
              </a:ext>
            </a:extLst>
          </p:cNvPr>
          <p:cNvGrpSpPr/>
          <p:nvPr/>
        </p:nvGrpSpPr>
        <p:grpSpPr>
          <a:xfrm>
            <a:off x="2275708" y="9265123"/>
            <a:ext cx="822960" cy="822960"/>
            <a:chOff x="2832074" y="10805089"/>
            <a:chExt cx="822960" cy="822960"/>
          </a:xfrm>
        </p:grpSpPr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5A09D22D-50EE-43A6-82C2-19F047E8D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074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9" name="Grafický objekt 58">
              <a:extLst>
                <a:ext uri="{FF2B5EF4-FFF2-40B4-BE49-F238E27FC236}">
                  <a16:creationId xmlns:a16="http://schemas.microsoft.com/office/drawing/2014/main" id="{0C356BDB-82B5-4277-A289-AD39ECAE1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34943" y="10922600"/>
              <a:ext cx="617222" cy="543743"/>
            </a:xfrm>
            <a:prstGeom prst="rect">
              <a:avLst/>
            </a:prstGeom>
          </p:spPr>
        </p:pic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66384F02-5035-44DA-B33A-4D5597C52A08}"/>
              </a:ext>
            </a:extLst>
          </p:cNvPr>
          <p:cNvGrpSpPr/>
          <p:nvPr/>
        </p:nvGrpSpPr>
        <p:grpSpPr>
          <a:xfrm>
            <a:off x="3217456" y="9265123"/>
            <a:ext cx="822960" cy="822960"/>
            <a:chOff x="4114806" y="10812718"/>
            <a:chExt cx="822960" cy="822960"/>
          </a:xfrm>
        </p:grpSpPr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57049AEC-3784-451C-8A7A-FDFCCE5D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6" y="10812718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1" name="Grafický objekt 60">
              <a:extLst>
                <a:ext uri="{FF2B5EF4-FFF2-40B4-BE49-F238E27FC236}">
                  <a16:creationId xmlns:a16="http://schemas.microsoft.com/office/drawing/2014/main" id="{D29DAFD1-029A-4177-A0C3-F6A05614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74825" y="10955206"/>
              <a:ext cx="502922" cy="558802"/>
            </a:xfrm>
            <a:prstGeom prst="rect">
              <a:avLst/>
            </a:prstGeom>
          </p:spPr>
        </p:pic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F4021522-441A-43B5-B999-1CED29F40A7E}"/>
              </a:ext>
            </a:extLst>
          </p:cNvPr>
          <p:cNvGrpSpPr/>
          <p:nvPr/>
        </p:nvGrpSpPr>
        <p:grpSpPr>
          <a:xfrm>
            <a:off x="4162746" y="9265123"/>
            <a:ext cx="822960" cy="822960"/>
            <a:chOff x="5511851" y="10805089"/>
            <a:chExt cx="822960" cy="822960"/>
          </a:xfrm>
        </p:grpSpPr>
        <p:sp>
          <p:nvSpPr>
            <p:cNvPr id="47" name="Freeform 86">
              <a:extLst>
                <a:ext uri="{FF2B5EF4-FFF2-40B4-BE49-F238E27FC236}">
                  <a16:creationId xmlns:a16="http://schemas.microsoft.com/office/drawing/2014/main" id="{5E3C2C99-5700-487C-8A41-D17D726B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51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rgbClr val="76D2F7"/>
                </a:solidFill>
              </a:endParaRPr>
            </a:p>
          </p:txBody>
        </p:sp>
        <p:pic>
          <p:nvPicPr>
            <p:cNvPr id="64" name="Grafický objekt 63">
              <a:extLst>
                <a:ext uri="{FF2B5EF4-FFF2-40B4-BE49-F238E27FC236}">
                  <a16:creationId xmlns:a16="http://schemas.microsoft.com/office/drawing/2014/main" id="{DDA44D8A-9E3F-4170-B8C2-DB077CD24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25483" y="10909573"/>
              <a:ext cx="595696" cy="569796"/>
            </a:xfrm>
            <a:prstGeom prst="rect">
              <a:avLst/>
            </a:prstGeom>
          </p:spPr>
        </p:pic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B40A5CCD-8BE8-45B7-8261-F831F163FFC6}"/>
              </a:ext>
            </a:extLst>
          </p:cNvPr>
          <p:cNvGrpSpPr/>
          <p:nvPr/>
        </p:nvGrpSpPr>
        <p:grpSpPr>
          <a:xfrm>
            <a:off x="6987360" y="9275532"/>
            <a:ext cx="822960" cy="822960"/>
            <a:chOff x="6927862" y="10805089"/>
            <a:chExt cx="822960" cy="822960"/>
          </a:xfrm>
        </p:grpSpPr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369BC4F0-69CD-49CC-8FB0-6ABC71FD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862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6" name="Grafický objekt 65">
              <a:extLst>
                <a:ext uri="{FF2B5EF4-FFF2-40B4-BE49-F238E27FC236}">
                  <a16:creationId xmlns:a16="http://schemas.microsoft.com/office/drawing/2014/main" id="{91EFB6B5-B2CC-456B-93D5-5BD0BA10F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097456" y="10922600"/>
              <a:ext cx="483771" cy="525698"/>
            </a:xfrm>
            <a:prstGeom prst="rect">
              <a:avLst/>
            </a:prstGeom>
          </p:spPr>
        </p:pic>
      </p:grp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74126C1-3765-4909-92D1-4D22DEBA88F9}"/>
              </a:ext>
            </a:extLst>
          </p:cNvPr>
          <p:cNvGrpSpPr/>
          <p:nvPr/>
        </p:nvGrpSpPr>
        <p:grpSpPr>
          <a:xfrm>
            <a:off x="8886661" y="3341644"/>
            <a:ext cx="8097860" cy="873316"/>
            <a:chOff x="8909894" y="3701880"/>
            <a:chExt cx="8097860" cy="873316"/>
          </a:xfrm>
        </p:grpSpPr>
        <p:sp>
          <p:nvSpPr>
            <p:cNvPr id="16" name="TextBox 15"/>
            <p:cNvSpPr txBox="1"/>
            <p:nvPr/>
          </p:nvSpPr>
          <p:spPr>
            <a:xfrm>
              <a:off x="9966874" y="3701880"/>
              <a:ext cx="7040880" cy="873316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Optické systémy v moderní ORL ambulanci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E. Šplíchalová</a:t>
              </a:r>
            </a:p>
          </p:txBody>
        </p: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C85C4D07-FA68-4E84-82AE-5584568669AA}"/>
                </a:ext>
              </a:extLst>
            </p:cNvPr>
            <p:cNvGrpSpPr/>
            <p:nvPr/>
          </p:nvGrpSpPr>
          <p:grpSpPr>
            <a:xfrm>
              <a:off x="8909894" y="3734658"/>
              <a:ext cx="822960" cy="822960"/>
              <a:chOff x="8343874" y="10837867"/>
              <a:chExt cx="822960" cy="822960"/>
            </a:xfrm>
          </p:grpSpPr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88FE7F6-6E35-4E2C-8A44-9D9E5C1B1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3874" y="10837867"/>
                <a:ext cx="822960" cy="822960"/>
              </a:xfrm>
              <a:custGeom>
                <a:avLst/>
                <a:gdLst>
                  <a:gd name="T0" fmla="*/ 50 w 440"/>
                  <a:gd name="T1" fmla="*/ 440 h 440"/>
                  <a:gd name="T2" fmla="*/ 0 w 440"/>
                  <a:gd name="T3" fmla="*/ 390 h 440"/>
                  <a:gd name="T4" fmla="*/ 0 w 440"/>
                  <a:gd name="T5" fmla="*/ 50 h 440"/>
                  <a:gd name="T6" fmla="*/ 50 w 440"/>
                  <a:gd name="T7" fmla="*/ 0 h 440"/>
                  <a:gd name="T8" fmla="*/ 390 w 440"/>
                  <a:gd name="T9" fmla="*/ 0 h 440"/>
                  <a:gd name="T10" fmla="*/ 440 w 440"/>
                  <a:gd name="T11" fmla="*/ 50 h 440"/>
                  <a:gd name="T12" fmla="*/ 440 w 440"/>
                  <a:gd name="T13" fmla="*/ 390 h 440"/>
                  <a:gd name="T14" fmla="*/ 390 w 440"/>
                  <a:gd name="T15" fmla="*/ 440 h 440"/>
                  <a:gd name="T16" fmla="*/ 50 w 440"/>
                  <a:gd name="T17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50" y="440"/>
                    </a:moveTo>
                    <a:cubicBezTo>
                      <a:pt x="22" y="440"/>
                      <a:pt x="0" y="418"/>
                      <a:pt x="0" y="39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18" y="0"/>
                      <a:pt x="440" y="22"/>
                      <a:pt x="440" y="50"/>
                    </a:cubicBezTo>
                    <a:cubicBezTo>
                      <a:pt x="440" y="390"/>
                      <a:pt x="440" y="390"/>
                      <a:pt x="440" y="390"/>
                    </a:cubicBezTo>
                    <a:cubicBezTo>
                      <a:pt x="440" y="418"/>
                      <a:pt x="418" y="440"/>
                      <a:pt x="390" y="440"/>
                    </a:cubicBezTo>
                    <a:lnTo>
                      <a:pt x="50" y="440"/>
                    </a:lnTo>
                    <a:close/>
                  </a:path>
                </a:pathLst>
              </a:custGeom>
              <a:solidFill>
                <a:srgbClr val="76D2F7"/>
              </a:solidFill>
              <a:ln>
                <a:noFill/>
              </a:ln>
              <a:extLst/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pic>
            <p:nvPicPr>
              <p:cNvPr id="68" name="Grafický objekt 67">
                <a:extLst>
                  <a:ext uri="{FF2B5EF4-FFF2-40B4-BE49-F238E27FC236}">
                    <a16:creationId xmlns:a16="http://schemas.microsoft.com/office/drawing/2014/main" id="{45E10462-30CB-4B31-B542-43E75C7BB3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484843" y="10907943"/>
                <a:ext cx="541022" cy="573056"/>
              </a:xfrm>
              <a:prstGeom prst="rect">
                <a:avLst/>
              </a:prstGeom>
            </p:spPr>
          </p:pic>
        </p:grp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389C3EAB-1292-440F-A62B-9938452CC57E}"/>
              </a:ext>
            </a:extLst>
          </p:cNvPr>
          <p:cNvGrpSpPr/>
          <p:nvPr/>
        </p:nvGrpSpPr>
        <p:grpSpPr>
          <a:xfrm>
            <a:off x="6047698" y="9265123"/>
            <a:ext cx="822960" cy="822960"/>
            <a:chOff x="9626606" y="10812718"/>
            <a:chExt cx="822960" cy="822960"/>
          </a:xfrm>
        </p:grpSpPr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73B53E49-3358-4EEE-9AB1-FD35B0EBB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6" y="10812718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70" name="Grafický objekt 69">
              <a:extLst>
                <a:ext uri="{FF2B5EF4-FFF2-40B4-BE49-F238E27FC236}">
                  <a16:creationId xmlns:a16="http://schemas.microsoft.com/office/drawing/2014/main" id="{77575FA2-DA67-4F17-AB32-F2FAE07F7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762654" y="10931200"/>
              <a:ext cx="550864" cy="583480"/>
            </a:xfrm>
            <a:prstGeom prst="rect">
              <a:avLst/>
            </a:prstGeom>
          </p:spPr>
        </p:pic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875592C-34AC-41F7-901F-BE9F73D48135}"/>
              </a:ext>
            </a:extLst>
          </p:cNvPr>
          <p:cNvGrpSpPr/>
          <p:nvPr/>
        </p:nvGrpSpPr>
        <p:grpSpPr>
          <a:xfrm>
            <a:off x="0" y="0"/>
            <a:ext cx="8229610" cy="2217452"/>
            <a:chOff x="0" y="0"/>
            <a:chExt cx="8229610" cy="2217452"/>
          </a:xfrm>
        </p:grpSpPr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8F191858-064C-48B5-99B4-EFD080DB66E2}"/>
                </a:ext>
              </a:extLst>
            </p:cNvPr>
            <p:cNvSpPr/>
            <p:nvPr/>
          </p:nvSpPr>
          <p:spPr>
            <a:xfrm>
              <a:off x="0" y="0"/>
              <a:ext cx="8229610" cy="2217452"/>
            </a:xfrm>
            <a:prstGeom prst="rect">
              <a:avLst/>
            </a:prstGeom>
            <a:gradFill flip="none" rotWithShape="1">
              <a:gsLst>
                <a:gs pos="0">
                  <a:srgbClr val="0092C8">
                    <a:alpha val="0"/>
                  </a:srgbClr>
                </a:gs>
                <a:gs pos="60000">
                  <a:srgbClr val="0092C8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5" name="Grafický objekt 74">
              <a:extLst>
                <a:ext uri="{FF2B5EF4-FFF2-40B4-BE49-F238E27FC236}">
                  <a16:creationId xmlns:a16="http://schemas.microsoft.com/office/drawing/2014/main" id="{B1B18C82-F62D-4827-9136-4F12EF99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7404" y="736949"/>
              <a:ext cx="1063649" cy="743554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38428416-5F04-4D94-B0CA-E9C538F9C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 bwMode="auto">
            <a:xfrm>
              <a:off x="2661227" y="838620"/>
              <a:ext cx="2025784" cy="54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id="{FFAC2EFC-14C1-4B23-83E4-387C4F22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8082" y="466751"/>
              <a:ext cx="2574481" cy="1283948"/>
            </a:xfrm>
            <a:prstGeom prst="rect">
              <a:avLst/>
            </a:prstGeom>
          </p:spPr>
        </p:pic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B0D74DF-920D-4274-B0A2-966401EC59F5}"/>
              </a:ext>
            </a:extLst>
          </p:cNvPr>
          <p:cNvGrpSpPr/>
          <p:nvPr/>
        </p:nvGrpSpPr>
        <p:grpSpPr>
          <a:xfrm>
            <a:off x="8886661" y="6678551"/>
            <a:ext cx="9084763" cy="1209595"/>
            <a:chOff x="9043662" y="6550721"/>
            <a:chExt cx="8519736" cy="949810"/>
          </a:xfrm>
        </p:grpSpPr>
        <p:sp>
          <p:nvSpPr>
            <p:cNvPr id="18" name="TextBox 17"/>
            <p:cNvSpPr txBox="1"/>
            <p:nvPr/>
          </p:nvSpPr>
          <p:spPr>
            <a:xfrm>
              <a:off x="10112655" y="6627215"/>
              <a:ext cx="7450743" cy="873316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Využití záznamu v ORL ambulanci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J. Jakeš</a:t>
              </a:r>
              <a:endParaRPr lang="cs-CZ" sz="1800" i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52" name="Grafický objekt 51">
              <a:extLst>
                <a:ext uri="{FF2B5EF4-FFF2-40B4-BE49-F238E27FC236}">
                  <a16:creationId xmlns:a16="http://schemas.microsoft.com/office/drawing/2014/main" id="{2FEB4068-D612-4B7B-8DB3-DE9E44F56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43662" y="6550721"/>
              <a:ext cx="526736" cy="572692"/>
            </a:xfrm>
            <a:prstGeom prst="rect">
              <a:avLst/>
            </a:prstGeom>
          </p:spPr>
        </p:pic>
      </p:grp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0D83A19-C2FE-49FF-9973-4040FFDA8189}"/>
              </a:ext>
            </a:extLst>
          </p:cNvPr>
          <p:cNvGrpSpPr/>
          <p:nvPr/>
        </p:nvGrpSpPr>
        <p:grpSpPr>
          <a:xfrm>
            <a:off x="5108036" y="9265123"/>
            <a:ext cx="822960" cy="822960"/>
            <a:chOff x="9281157" y="7935011"/>
            <a:chExt cx="822960" cy="822960"/>
          </a:xfrm>
        </p:grpSpPr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CF5E702B-A61F-4FDA-A975-CDDAA773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157" y="7935011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72" name="Grafický objekt 71">
              <a:extLst>
                <a:ext uri="{FF2B5EF4-FFF2-40B4-BE49-F238E27FC236}">
                  <a16:creationId xmlns:a16="http://schemas.microsoft.com/office/drawing/2014/main" id="{AFFD55CC-6711-472C-8AD9-3FE64BD4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9460225" y="8044015"/>
              <a:ext cx="464822" cy="604952"/>
            </a:xfrm>
            <a:prstGeom prst="rect">
              <a:avLst/>
            </a:prstGeom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8A98814-EC84-42BE-B2FE-188D15B7B265}"/>
              </a:ext>
            </a:extLst>
          </p:cNvPr>
          <p:cNvGrpSpPr/>
          <p:nvPr/>
        </p:nvGrpSpPr>
        <p:grpSpPr>
          <a:xfrm>
            <a:off x="8886661" y="5085653"/>
            <a:ext cx="8578287" cy="1279581"/>
            <a:chOff x="8887903" y="4895875"/>
            <a:chExt cx="8119851" cy="1279581"/>
          </a:xfrm>
        </p:grpSpPr>
        <p:sp>
          <p:nvSpPr>
            <p:cNvPr id="17" name="TextBox 16"/>
            <p:cNvSpPr txBox="1"/>
            <p:nvPr/>
          </p:nvSpPr>
          <p:spPr>
            <a:xfrm>
              <a:off x="9966874" y="4895875"/>
              <a:ext cx="7040880" cy="1279581"/>
            </a:xfrm>
            <a:prstGeom prst="rect">
              <a:avLst/>
            </a:prstGeom>
            <a:noFill/>
          </p:spPr>
          <p:txBody>
            <a:bodyPr wrap="square" tIns="45720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900"/>
                </a:spcBef>
              </a:pPr>
              <a:r>
                <a:rPr lang="cs-CZ" sz="2400" b="1" dirty="0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Vybavení pro ORL ambulanci od firmy </a:t>
              </a:r>
              <a:r>
                <a:rPr lang="cs-CZ" sz="2400" b="1" dirty="0" err="1">
                  <a:solidFill>
                    <a:srgbClr val="0092C8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Olympus</a:t>
              </a:r>
              <a:b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</a:br>
              <a:r>
                <a:rPr lang="cs-CZ" sz="2400" b="1" dirty="0"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</a:rPr>
                <a:t>J. Kronika</a:t>
              </a:r>
            </a:p>
          </p:txBody>
        </p:sp>
        <p:grpSp>
          <p:nvGrpSpPr>
            <p:cNvPr id="73" name="Skupina 72">
              <a:extLst>
                <a:ext uri="{FF2B5EF4-FFF2-40B4-BE49-F238E27FC236}">
                  <a16:creationId xmlns:a16="http://schemas.microsoft.com/office/drawing/2014/main" id="{1AB42BA9-6BA1-4EB2-9025-62F4C5B8B711}"/>
                </a:ext>
              </a:extLst>
            </p:cNvPr>
            <p:cNvGrpSpPr/>
            <p:nvPr/>
          </p:nvGrpSpPr>
          <p:grpSpPr>
            <a:xfrm>
              <a:off x="8887903" y="4897817"/>
              <a:ext cx="822960" cy="822960"/>
              <a:chOff x="9604615" y="10811852"/>
              <a:chExt cx="822960" cy="822960"/>
            </a:xfrm>
          </p:grpSpPr>
          <p:sp>
            <p:nvSpPr>
              <p:cNvPr id="74" name="Freeform 45">
                <a:extLst>
                  <a:ext uri="{FF2B5EF4-FFF2-40B4-BE49-F238E27FC236}">
                    <a16:creationId xmlns:a16="http://schemas.microsoft.com/office/drawing/2014/main" id="{503966BD-ED00-43C7-B49B-717691AC0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4615" y="10811852"/>
                <a:ext cx="822960" cy="822960"/>
              </a:xfrm>
              <a:custGeom>
                <a:avLst/>
                <a:gdLst>
                  <a:gd name="T0" fmla="*/ 50 w 440"/>
                  <a:gd name="T1" fmla="*/ 440 h 440"/>
                  <a:gd name="T2" fmla="*/ 0 w 440"/>
                  <a:gd name="T3" fmla="*/ 390 h 440"/>
                  <a:gd name="T4" fmla="*/ 0 w 440"/>
                  <a:gd name="T5" fmla="*/ 50 h 440"/>
                  <a:gd name="T6" fmla="*/ 50 w 440"/>
                  <a:gd name="T7" fmla="*/ 0 h 440"/>
                  <a:gd name="T8" fmla="*/ 390 w 440"/>
                  <a:gd name="T9" fmla="*/ 0 h 440"/>
                  <a:gd name="T10" fmla="*/ 440 w 440"/>
                  <a:gd name="T11" fmla="*/ 50 h 440"/>
                  <a:gd name="T12" fmla="*/ 440 w 440"/>
                  <a:gd name="T13" fmla="*/ 390 h 440"/>
                  <a:gd name="T14" fmla="*/ 390 w 440"/>
                  <a:gd name="T15" fmla="*/ 440 h 440"/>
                  <a:gd name="T16" fmla="*/ 50 w 440"/>
                  <a:gd name="T17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0" h="440">
                    <a:moveTo>
                      <a:pt x="50" y="440"/>
                    </a:moveTo>
                    <a:cubicBezTo>
                      <a:pt x="22" y="440"/>
                      <a:pt x="0" y="418"/>
                      <a:pt x="0" y="39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418" y="0"/>
                      <a:pt x="440" y="22"/>
                      <a:pt x="440" y="50"/>
                    </a:cubicBezTo>
                    <a:cubicBezTo>
                      <a:pt x="440" y="390"/>
                      <a:pt x="440" y="390"/>
                      <a:pt x="440" y="390"/>
                    </a:cubicBezTo>
                    <a:cubicBezTo>
                      <a:pt x="440" y="418"/>
                      <a:pt x="418" y="440"/>
                      <a:pt x="390" y="440"/>
                    </a:cubicBezTo>
                    <a:lnTo>
                      <a:pt x="50" y="440"/>
                    </a:ln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/>
            </p:spPr>
            <p:txBody>
              <a:bodyPr vert="horz" wrap="square" lIns="137160" tIns="68580" rIns="137160" bIns="6858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050"/>
              </a:p>
            </p:txBody>
          </p:sp>
          <p:pic>
            <p:nvPicPr>
              <p:cNvPr id="77" name="Grafický objekt 76">
                <a:extLst>
                  <a:ext uri="{FF2B5EF4-FFF2-40B4-BE49-F238E27FC236}">
                    <a16:creationId xmlns:a16="http://schemas.microsoft.com/office/drawing/2014/main" id="{3034E9D3-1FE7-44FF-A456-19F86B4EB9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762654" y="10931200"/>
                <a:ext cx="550864" cy="583480"/>
              </a:xfrm>
              <a:prstGeom prst="rect">
                <a:avLst/>
              </a:prstGeom>
            </p:spPr>
          </p:pic>
        </p:grp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DE62567-2B4B-49B1-BA16-F280317E461D}"/>
              </a:ext>
            </a:extLst>
          </p:cNvPr>
          <p:cNvGrpSpPr/>
          <p:nvPr/>
        </p:nvGrpSpPr>
        <p:grpSpPr>
          <a:xfrm>
            <a:off x="8909894" y="8466998"/>
            <a:ext cx="822960" cy="822960"/>
            <a:chOff x="9281157" y="5969074"/>
            <a:chExt cx="822960" cy="822960"/>
          </a:xfrm>
        </p:grpSpPr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9281157" y="5969074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90D38C1A-4BCF-46EA-B19F-90F49DA95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441439" y="6077367"/>
              <a:ext cx="502395" cy="593409"/>
            </a:xfrm>
            <a:prstGeom prst="rect">
              <a:avLst/>
            </a:prstGeom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54506D8-13F7-4AB5-98E4-33AA31FAD2AA}"/>
              </a:ext>
            </a:extLst>
          </p:cNvPr>
          <p:cNvGrpSpPr/>
          <p:nvPr/>
        </p:nvGrpSpPr>
        <p:grpSpPr>
          <a:xfrm>
            <a:off x="8871249" y="6775968"/>
            <a:ext cx="860072" cy="822960"/>
            <a:chOff x="9062294" y="6947996"/>
            <a:chExt cx="860072" cy="822960"/>
          </a:xfrm>
        </p:grpSpPr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02802077-040C-4C96-BB42-47899F21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294" y="6947996"/>
              <a:ext cx="860072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81" name="Grafický objekt 80">
              <a:extLst>
                <a:ext uri="{FF2B5EF4-FFF2-40B4-BE49-F238E27FC236}">
                  <a16:creationId xmlns:a16="http://schemas.microsoft.com/office/drawing/2014/main" id="{0BB1DB81-D66F-48FF-9911-178F0FFD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53" y="7065507"/>
              <a:ext cx="550489" cy="572692"/>
            </a:xfrm>
            <a:prstGeom prst="rect">
              <a:avLst/>
            </a:prstGeom>
          </p:spPr>
        </p:pic>
      </p:grpSp>
      <p:sp>
        <p:nvSpPr>
          <p:cNvPr id="79" name="TextBox 17">
            <a:extLst>
              <a:ext uri="{FF2B5EF4-FFF2-40B4-BE49-F238E27FC236}">
                <a16:creationId xmlns:a16="http://schemas.microsoft.com/office/drawing/2014/main" id="{E727E0DB-9276-48B2-95C5-672565700525}"/>
              </a:ext>
            </a:extLst>
          </p:cNvPr>
          <p:cNvSpPr txBox="1"/>
          <p:nvPr/>
        </p:nvSpPr>
        <p:spPr>
          <a:xfrm>
            <a:off x="9966874" y="8466520"/>
            <a:ext cx="7786736" cy="873316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l-PL" sz="24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Jak na změnu u sebe a druhých o něco chytřeji</a:t>
            </a:r>
            <a:b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A. </a:t>
            </a:r>
            <a:r>
              <a:rPr lang="cs-CZ" sz="2400" b="1" dirty="0" err="1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Neusar</a:t>
            </a:r>
            <a:endParaRPr lang="cs-CZ" sz="1800" i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D096272-B170-47FD-8C98-971BEC08E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46" y="7530370"/>
            <a:ext cx="3048130" cy="14242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0246" y="937306"/>
            <a:ext cx="57166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PŘÍŠTÍ 3xO</a:t>
            </a:r>
            <a:endParaRPr lang="en-US" sz="8000" b="1" dirty="0">
              <a:solidFill>
                <a:srgbClr val="0092C8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0246" y="6671786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 laskavou podporu semináře děkujeme firmám</a:t>
            </a:r>
            <a:endParaRPr lang="en-US" sz="2400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20" y="2260745"/>
            <a:ext cx="9455567" cy="6311527"/>
          </a:xfrm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483038E6-3F54-4491-939C-4AF639DD15F8}"/>
              </a:ext>
            </a:extLst>
          </p:cNvPr>
          <p:cNvSpPr txBox="1"/>
          <p:nvPr/>
        </p:nvSpPr>
        <p:spPr>
          <a:xfrm>
            <a:off x="1280246" y="2948964"/>
            <a:ext cx="810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11.4.2024</a:t>
            </a:r>
          </a:p>
          <a:p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Zduření na krku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5CC0C0-1B49-4D7C-8A81-C62606513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46" y="7409660"/>
            <a:ext cx="2493701" cy="16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3249</TotalTime>
  <Words>66</Words>
  <Application>Microsoft Office PowerPoint</Application>
  <PresentationFormat>Vlastní</PresentationFormat>
  <Paragraphs>12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Calibri</vt:lpstr>
      <vt:lpstr>Roboto Condensed</vt:lpstr>
      <vt:lpstr>Arial</vt:lpstr>
      <vt:lpstr>Roboto Medium</vt:lpstr>
      <vt:lpstr>Roboto Black</vt:lpstr>
      <vt:lpstr>Medical</vt:lpstr>
      <vt:lpstr>Prezentace aplikace PowerPoint</vt:lpstr>
      <vt:lpstr>AMBULATNÍ ENDOSKOPIE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Hudečková Zuzana, Ing.</cp:lastModifiedBy>
  <cp:revision>1055</cp:revision>
  <dcterms:created xsi:type="dcterms:W3CDTF">2015-11-01T18:08:10Z</dcterms:created>
  <dcterms:modified xsi:type="dcterms:W3CDTF">2024-01-18T13:25:36Z</dcterms:modified>
</cp:coreProperties>
</file>