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6" r:id="rId3"/>
    <p:sldId id="257" r:id="rId4"/>
    <p:sldId id="277" r:id="rId5"/>
    <p:sldId id="258" r:id="rId6"/>
    <p:sldId id="264" r:id="rId7"/>
    <p:sldId id="259" r:id="rId8"/>
    <p:sldId id="260" r:id="rId9"/>
    <p:sldId id="261" r:id="rId10"/>
    <p:sldId id="265" r:id="rId11"/>
    <p:sldId id="262" r:id="rId12"/>
    <p:sldId id="263" r:id="rId13"/>
    <p:sldId id="267" r:id="rId14"/>
    <p:sldId id="268" r:id="rId15"/>
    <p:sldId id="269" r:id="rId16"/>
    <p:sldId id="270" r:id="rId17"/>
    <p:sldId id="271" r:id="rId18"/>
    <p:sldId id="278" r:id="rId19"/>
    <p:sldId id="272" r:id="rId20"/>
    <p:sldId id="282" r:id="rId21"/>
    <p:sldId id="281" r:id="rId22"/>
    <p:sldId id="280" r:id="rId23"/>
    <p:sldId id="273" r:id="rId24"/>
    <p:sldId id="274" r:id="rId25"/>
    <p:sldId id="275" r:id="rId26"/>
    <p:sldId id="279" r:id="rId27"/>
    <p:sldId id="276" r:id="rId28"/>
    <p:sldId id="285" r:id="rId29"/>
    <p:sldId id="284" r:id="rId30"/>
    <p:sldId id="283" r:id="rId31"/>
    <p:sldId id="286" r:id="rId32"/>
    <p:sldId id="29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7E517CA-291B-4190-98C4-7BD061A18385}" v="1" dt="2024-05-12T17:34:46.464"/>
    <p1510:client id="{7D26228F-259A-4B24-B051-431381A7F2FE}" v="659" dt="2024-05-13T00:30:21.88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b="1"/>
              <a:t>I</a:t>
            </a:r>
            <a:r>
              <a:rPr lang="en-US" b="1"/>
              <a:t>ncidence – počet nově diagnostikovaných onemocnění v daném roce</a:t>
            </a:r>
            <a:r>
              <a:rPr lang="cs-CZ" b="1"/>
              <a:t> </a:t>
            </a:r>
            <a:r>
              <a:rPr lang="en-US" b="1"/>
              <a:t>- absolutní počet: celkem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vystup_ZN!$A$11</c:f>
              <c:strCache>
                <c:ptCount val="1"/>
                <c:pt idx="0">
                  <c:v>- absolutní počet: celkem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trendline>
            <c:spPr>
              <a:ln w="34925" cap="rnd">
                <a:solidFill>
                  <a:srgbClr val="FF0000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numRef>
              <c:f>vystup_ZN!$B$7:$M$7</c:f>
              <c:numCache>
                <c:formatCode>General</c:formatCode>
                <c:ptCount val="12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</c:numCache>
            </c:numRef>
          </c:cat>
          <c:val>
            <c:numRef>
              <c:f>vystup_ZN!$B$11:$M$11</c:f>
              <c:numCache>
                <c:formatCode>General</c:formatCode>
                <c:ptCount val="12"/>
                <c:pt idx="0">
                  <c:v>100</c:v>
                </c:pt>
                <c:pt idx="1">
                  <c:v>120</c:v>
                </c:pt>
                <c:pt idx="2">
                  <c:v>113</c:v>
                </c:pt>
                <c:pt idx="3">
                  <c:v>123</c:v>
                </c:pt>
                <c:pt idx="4">
                  <c:v>127</c:v>
                </c:pt>
                <c:pt idx="5">
                  <c:v>112</c:v>
                </c:pt>
                <c:pt idx="6">
                  <c:v>132</c:v>
                </c:pt>
                <c:pt idx="7">
                  <c:v>134</c:v>
                </c:pt>
                <c:pt idx="8">
                  <c:v>112</c:v>
                </c:pt>
                <c:pt idx="9">
                  <c:v>146</c:v>
                </c:pt>
                <c:pt idx="10">
                  <c:v>142</c:v>
                </c:pt>
                <c:pt idx="11">
                  <c:v>144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453-4CA6-AB2D-8B6259D6A7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95360816"/>
        <c:axId val="895349296"/>
      </c:lineChart>
      <c:catAx>
        <c:axId val="895360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895349296"/>
        <c:crosses val="autoZero"/>
        <c:auto val="1"/>
        <c:lblAlgn val="ctr"/>
        <c:lblOffset val="100"/>
        <c:noMultiLvlLbl val="0"/>
      </c:catAx>
      <c:valAx>
        <c:axId val="895349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8953608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b="1"/>
              <a:t>I</a:t>
            </a:r>
            <a:r>
              <a:rPr lang="en-US" b="1"/>
              <a:t>ncidence – počet nově diagnostikovaných onemocnění v daném roce</a:t>
            </a:r>
            <a:r>
              <a:rPr lang="cs-CZ" b="1"/>
              <a:t> </a:t>
            </a:r>
            <a:r>
              <a:rPr lang="en-US" b="1"/>
              <a:t>- přepočet na 100 000 osob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vystup_ZN!$A$14</c:f>
              <c:strCache>
                <c:ptCount val="1"/>
                <c:pt idx="0">
                  <c:v>- přepočet na 100 000 osob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trendline>
            <c:spPr>
              <a:ln w="34925" cap="rnd">
                <a:solidFill>
                  <a:srgbClr val="FF0000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numRef>
              <c:f>vystup_ZN!$B$7:$M$7</c:f>
              <c:numCache>
                <c:formatCode>General</c:formatCode>
                <c:ptCount val="12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</c:numCache>
            </c:numRef>
          </c:cat>
          <c:val>
            <c:numRef>
              <c:f>vystup_ZN!$B$14:$M$14</c:f>
              <c:numCache>
                <c:formatCode>0.00</c:formatCode>
                <c:ptCount val="12"/>
                <c:pt idx="0">
                  <c:v>0.95081916398844668</c:v>
                </c:pt>
                <c:pt idx="1">
                  <c:v>1.1432194889961313</c:v>
                </c:pt>
                <c:pt idx="2">
                  <c:v>1.0752395548089566</c:v>
                </c:pt>
                <c:pt idx="3">
                  <c:v>1.1702339297625595</c:v>
                </c:pt>
                <c:pt idx="4">
                  <c:v>1.2066757100835239</c:v>
                </c:pt>
                <c:pt idx="5">
                  <c:v>1.062322072909061</c:v>
                </c:pt>
                <c:pt idx="6">
                  <c:v>1.2493748393322885</c:v>
                </c:pt>
                <c:pt idx="7">
                  <c:v>1.2654013031367033</c:v>
                </c:pt>
                <c:pt idx="8">
                  <c:v>1.0539757943166237</c:v>
                </c:pt>
                <c:pt idx="9">
                  <c:v>1.3684090950841872</c:v>
                </c:pt>
                <c:pt idx="10">
                  <c:v>1.3270835796303886</c:v>
                </c:pt>
                <c:pt idx="11">
                  <c:v>1.3713175600070471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FCE-4969-B8C4-E97DBE91A3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95360816"/>
        <c:axId val="895349296"/>
      </c:lineChart>
      <c:catAx>
        <c:axId val="895360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895349296"/>
        <c:crosses val="autoZero"/>
        <c:auto val="1"/>
        <c:lblAlgn val="ctr"/>
        <c:lblOffset val="100"/>
        <c:noMultiLvlLbl val="0"/>
      </c:catAx>
      <c:valAx>
        <c:axId val="895349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8953608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b="1"/>
              <a:t>Počet nově diagnostikovaných onemocnění na 100 000 mužů/žen/osob ve věkové skupině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vystup_ZN!$A$79</c:f>
              <c:strCache>
                <c:ptCount val="1"/>
                <c:pt idx="0">
                  <c:v>- přepočet na 100 000 mužů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vystup_ZN!$B$78:$S$78</c:f>
              <c:strCache>
                <c:ptCount val="18"/>
                <c:pt idx="0">
                  <c:v>0–4</c:v>
                </c:pt>
                <c:pt idx="1">
                  <c:v>5–9</c:v>
                </c:pt>
                <c:pt idx="2">
                  <c:v>10–14</c:v>
                </c:pt>
                <c:pt idx="3">
                  <c:v>15–19</c:v>
                </c:pt>
                <c:pt idx="4">
                  <c:v>20–24</c:v>
                </c:pt>
                <c:pt idx="5">
                  <c:v>25–29</c:v>
                </c:pt>
                <c:pt idx="6">
                  <c:v>30–34</c:v>
                </c:pt>
                <c:pt idx="7">
                  <c:v>35–39</c:v>
                </c:pt>
                <c:pt idx="8">
                  <c:v>40–44</c:v>
                </c:pt>
                <c:pt idx="9">
                  <c:v>45–49</c:v>
                </c:pt>
                <c:pt idx="10">
                  <c:v>50–54</c:v>
                </c:pt>
                <c:pt idx="11">
                  <c:v>55–59</c:v>
                </c:pt>
                <c:pt idx="12">
                  <c:v>60–64</c:v>
                </c:pt>
                <c:pt idx="13">
                  <c:v>65–69</c:v>
                </c:pt>
                <c:pt idx="14">
                  <c:v>70–74</c:v>
                </c:pt>
                <c:pt idx="15">
                  <c:v>75–79</c:v>
                </c:pt>
                <c:pt idx="16">
                  <c:v>80–84</c:v>
                </c:pt>
                <c:pt idx="17">
                  <c:v>85 +</c:v>
                </c:pt>
              </c:strCache>
            </c:strRef>
          </c:cat>
          <c:val>
            <c:numRef>
              <c:f>vystup_ZN!$B$79:$S$79</c:f>
              <c:numCache>
                <c:formatCode>0.00</c:formatCode>
                <c:ptCount val="18"/>
                <c:pt idx="0">
                  <c:v>0</c:v>
                </c:pt>
                <c:pt idx="1">
                  <c:v>5.9122428063524676E-2</c:v>
                </c:pt>
                <c:pt idx="2">
                  <c:v>0</c:v>
                </c:pt>
                <c:pt idx="3">
                  <c:v>0.13105889360737311</c:v>
                </c:pt>
                <c:pt idx="4">
                  <c:v>0.16738979056189404</c:v>
                </c:pt>
                <c:pt idx="5">
                  <c:v>9.4655647487223854E-2</c:v>
                </c:pt>
                <c:pt idx="6">
                  <c:v>0.23159649994525902</c:v>
                </c:pt>
                <c:pt idx="7">
                  <c:v>0.36159833314587314</c:v>
                </c:pt>
                <c:pt idx="8">
                  <c:v>0.54311235578669737</c:v>
                </c:pt>
                <c:pt idx="9">
                  <c:v>0.98296499814547267</c:v>
                </c:pt>
                <c:pt idx="10">
                  <c:v>1.2911439462279961</c:v>
                </c:pt>
                <c:pt idx="11">
                  <c:v>2.0715232872509826</c:v>
                </c:pt>
                <c:pt idx="12">
                  <c:v>2.0767677187225804</c:v>
                </c:pt>
                <c:pt idx="13">
                  <c:v>3.4480371075528975</c:v>
                </c:pt>
                <c:pt idx="14">
                  <c:v>4.7098665246616589</c:v>
                </c:pt>
                <c:pt idx="15">
                  <c:v>6.3656934762451538</c:v>
                </c:pt>
                <c:pt idx="16">
                  <c:v>7.8273077925307675</c:v>
                </c:pt>
                <c:pt idx="17">
                  <c:v>11.302059142282086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E2A-4981-A694-FF592DB6C803}"/>
            </c:ext>
          </c:extLst>
        </c:ser>
        <c:ser>
          <c:idx val="1"/>
          <c:order val="1"/>
          <c:tx>
            <c:strRef>
              <c:f>vystup_ZN!$A$80</c:f>
              <c:strCache>
                <c:ptCount val="1"/>
                <c:pt idx="0">
                  <c:v>- přepočet na 100 000 žen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vystup_ZN!$B$78:$S$78</c:f>
              <c:strCache>
                <c:ptCount val="18"/>
                <c:pt idx="0">
                  <c:v>0–4</c:v>
                </c:pt>
                <c:pt idx="1">
                  <c:v>5–9</c:v>
                </c:pt>
                <c:pt idx="2">
                  <c:v>10–14</c:v>
                </c:pt>
                <c:pt idx="3">
                  <c:v>15–19</c:v>
                </c:pt>
                <c:pt idx="4">
                  <c:v>20–24</c:v>
                </c:pt>
                <c:pt idx="5">
                  <c:v>25–29</c:v>
                </c:pt>
                <c:pt idx="6">
                  <c:v>30–34</c:v>
                </c:pt>
                <c:pt idx="7">
                  <c:v>35–39</c:v>
                </c:pt>
                <c:pt idx="8">
                  <c:v>40–44</c:v>
                </c:pt>
                <c:pt idx="9">
                  <c:v>45–49</c:v>
                </c:pt>
                <c:pt idx="10">
                  <c:v>50–54</c:v>
                </c:pt>
                <c:pt idx="11">
                  <c:v>55–59</c:v>
                </c:pt>
                <c:pt idx="12">
                  <c:v>60–64</c:v>
                </c:pt>
                <c:pt idx="13">
                  <c:v>65–69</c:v>
                </c:pt>
                <c:pt idx="14">
                  <c:v>70–74</c:v>
                </c:pt>
                <c:pt idx="15">
                  <c:v>75–79</c:v>
                </c:pt>
                <c:pt idx="16">
                  <c:v>80–84</c:v>
                </c:pt>
                <c:pt idx="17">
                  <c:v>85 +</c:v>
                </c:pt>
              </c:strCache>
            </c:strRef>
          </c:cat>
          <c:val>
            <c:numRef>
              <c:f>vystup_ZN!$B$80:$S$80</c:f>
              <c:numCache>
                <c:formatCode>0.00</c:formatCode>
                <c:ptCount val="18"/>
                <c:pt idx="0">
                  <c:v>0</c:v>
                </c:pt>
                <c:pt idx="1">
                  <c:v>0</c:v>
                </c:pt>
                <c:pt idx="2">
                  <c:v>3.4056233653007847E-2</c:v>
                </c:pt>
                <c:pt idx="3">
                  <c:v>0.17273269339325084</c:v>
                </c:pt>
                <c:pt idx="4">
                  <c:v>0.32225111740574958</c:v>
                </c:pt>
                <c:pt idx="5">
                  <c:v>0.17520121859956161</c:v>
                </c:pt>
                <c:pt idx="6">
                  <c:v>0.29078343992783201</c:v>
                </c:pt>
                <c:pt idx="7">
                  <c:v>0.32312494130738373</c:v>
                </c:pt>
                <c:pt idx="8">
                  <c:v>0.61556518117109227</c:v>
                </c:pt>
                <c:pt idx="9">
                  <c:v>0.91644895276232607</c:v>
                </c:pt>
                <c:pt idx="10">
                  <c:v>0.89883645620743946</c:v>
                </c:pt>
                <c:pt idx="11">
                  <c:v>1.0888867971507945</c:v>
                </c:pt>
                <c:pt idx="12">
                  <c:v>1.6664186061800845</c:v>
                </c:pt>
                <c:pt idx="13">
                  <c:v>1.8515186488281548</c:v>
                </c:pt>
                <c:pt idx="14">
                  <c:v>2.7535289842612385</c:v>
                </c:pt>
                <c:pt idx="15">
                  <c:v>2.6994837942332581</c:v>
                </c:pt>
                <c:pt idx="16">
                  <c:v>3.6584554666193654</c:v>
                </c:pt>
                <c:pt idx="17">
                  <c:v>4.9207472122688927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E2A-4981-A694-FF592DB6C803}"/>
            </c:ext>
          </c:extLst>
        </c:ser>
        <c:ser>
          <c:idx val="2"/>
          <c:order val="2"/>
          <c:tx>
            <c:strRef>
              <c:f>vystup_ZN!$A$81</c:f>
              <c:strCache>
                <c:ptCount val="1"/>
                <c:pt idx="0">
                  <c:v>- přepočet na 100 000 osob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vystup_ZN!$B$78:$S$78</c:f>
              <c:strCache>
                <c:ptCount val="18"/>
                <c:pt idx="0">
                  <c:v>0–4</c:v>
                </c:pt>
                <c:pt idx="1">
                  <c:v>5–9</c:v>
                </c:pt>
                <c:pt idx="2">
                  <c:v>10–14</c:v>
                </c:pt>
                <c:pt idx="3">
                  <c:v>15–19</c:v>
                </c:pt>
                <c:pt idx="4">
                  <c:v>20–24</c:v>
                </c:pt>
                <c:pt idx="5">
                  <c:v>25–29</c:v>
                </c:pt>
                <c:pt idx="6">
                  <c:v>30–34</c:v>
                </c:pt>
                <c:pt idx="7">
                  <c:v>35–39</c:v>
                </c:pt>
                <c:pt idx="8">
                  <c:v>40–44</c:v>
                </c:pt>
                <c:pt idx="9">
                  <c:v>45–49</c:v>
                </c:pt>
                <c:pt idx="10">
                  <c:v>50–54</c:v>
                </c:pt>
                <c:pt idx="11">
                  <c:v>55–59</c:v>
                </c:pt>
                <c:pt idx="12">
                  <c:v>60–64</c:v>
                </c:pt>
                <c:pt idx="13">
                  <c:v>65–69</c:v>
                </c:pt>
                <c:pt idx="14">
                  <c:v>70–74</c:v>
                </c:pt>
                <c:pt idx="15">
                  <c:v>75–79</c:v>
                </c:pt>
                <c:pt idx="16">
                  <c:v>80–84</c:v>
                </c:pt>
                <c:pt idx="17">
                  <c:v>85 +</c:v>
                </c:pt>
              </c:strCache>
            </c:strRef>
          </c:cat>
          <c:val>
            <c:numRef>
              <c:f>vystup_ZN!$B$81:$S$81</c:f>
              <c:numCache>
                <c:formatCode>0.00</c:formatCode>
                <c:ptCount val="18"/>
                <c:pt idx="0">
                  <c:v>0</c:v>
                </c:pt>
                <c:pt idx="1">
                  <c:v>3.0309170206146308E-2</c:v>
                </c:pt>
                <c:pt idx="2">
                  <c:v>1.6571213713806193E-2</c:v>
                </c:pt>
                <c:pt idx="3">
                  <c:v>0.1513442140854715</c:v>
                </c:pt>
                <c:pt idx="4">
                  <c:v>0.24292880685516516</c:v>
                </c:pt>
                <c:pt idx="5">
                  <c:v>0.13379960468298616</c:v>
                </c:pt>
                <c:pt idx="6">
                  <c:v>0.26029462531727471</c:v>
                </c:pt>
                <c:pt idx="7">
                  <c:v>0.34293236962152218</c:v>
                </c:pt>
                <c:pt idx="8">
                  <c:v>0.57832049943758324</c:v>
                </c:pt>
                <c:pt idx="9">
                  <c:v>0.95050029303364914</c:v>
                </c:pt>
                <c:pt idx="10">
                  <c:v>1.0974018087401272</c:v>
                </c:pt>
                <c:pt idx="11">
                  <c:v>1.5755440390207298</c:v>
                </c:pt>
                <c:pt idx="12">
                  <c:v>1.8634132341981668</c:v>
                </c:pt>
                <c:pt idx="13">
                  <c:v>2.5867565492001736</c:v>
                </c:pt>
                <c:pt idx="14">
                  <c:v>3.6053486173653435</c:v>
                </c:pt>
                <c:pt idx="15">
                  <c:v>4.1715575969127583</c:v>
                </c:pt>
                <c:pt idx="16">
                  <c:v>5.1540400387157268</c:v>
                </c:pt>
                <c:pt idx="17">
                  <c:v>6.7851719566128974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E2A-4981-A694-FF592DB6C8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16052080"/>
        <c:axId val="816050160"/>
      </c:barChart>
      <c:catAx>
        <c:axId val="816052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816050160"/>
        <c:crosses val="autoZero"/>
        <c:auto val="1"/>
        <c:lblAlgn val="ctr"/>
        <c:lblOffset val="100"/>
        <c:noMultiLvlLbl val="0"/>
      </c:catAx>
      <c:valAx>
        <c:axId val="8160501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8160520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cs-CZ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3DB9D86-AB4B-49EB-E365-12D9AD2C0A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A5A9F59-15E5-DA76-F651-4AF5F52AE0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16271ED-3E3A-530A-F69E-50D4B0780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45F09-816C-4124-9125-B3E94748DE12}" type="datetimeFigureOut">
              <a:rPr lang="cs-CZ" smtClean="0"/>
              <a:t>13.5.2024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C0A82C5-595F-3FBD-BD44-E4E282EFB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DBD85BB-6CFB-0759-BEFD-CDB663ACE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AA674-ED58-4152-B43C-7FD4A2E6DDC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2847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F7CA44-41EA-E048-9FD4-52F9DC033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90D3F222-65AA-3001-33B2-00E269EF97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300FF57-A4DF-30D9-90C8-34A0C3B2C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45F09-816C-4124-9125-B3E94748DE12}" type="datetimeFigureOut">
              <a:rPr lang="cs-CZ" smtClean="0"/>
              <a:t>13.5.2024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2B365C9-61EB-8248-4B33-D31FD8C1E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17A0CDE-767D-DCAA-7DCB-04B12203B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AA674-ED58-4152-B43C-7FD4A2E6DDC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6413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969873DB-FFAC-6CB1-DFC7-793F0F13A6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518B648C-83A7-F3AF-0981-53A5DA882E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3B6B0EF-A99A-C7FE-6000-357C4C8EE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45F09-816C-4124-9125-B3E94748DE12}" type="datetimeFigureOut">
              <a:rPr lang="cs-CZ" smtClean="0"/>
              <a:t>13.5.2024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1BD95DE-61D2-61BE-8DE3-A6AE54604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D1011F3-8BBA-6F0D-8F40-3A98AB9A3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AA674-ED58-4152-B43C-7FD4A2E6DDC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6650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B1AF6B-367D-D830-52EA-95E494357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23FFF7E-28D0-F7CC-34C5-BB1455DBD2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F69F92C-6A33-C6C5-F645-D1E04B6D78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45F09-816C-4124-9125-B3E94748DE12}" type="datetimeFigureOut">
              <a:rPr lang="cs-CZ" smtClean="0"/>
              <a:t>13.5.2024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3DB9166-728F-4FCC-8B86-C7E3EAE77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452D3DB-9604-C1D0-0DAF-4EF6C56E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AA674-ED58-4152-B43C-7FD4A2E6DDC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9218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AAC161-2F88-5009-58AE-FEA05D703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438B7A8-66F1-61CE-E4CB-C4F72A644D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98539ED-9D55-C251-382A-D16E9EDDBD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45F09-816C-4124-9125-B3E94748DE12}" type="datetimeFigureOut">
              <a:rPr lang="cs-CZ" smtClean="0"/>
              <a:t>13.5.2024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FF45267-0465-E08A-27AC-902FBCABE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5AA5A68-87C1-3877-20C1-6A7C36F51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AA674-ED58-4152-B43C-7FD4A2E6DDC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2010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907F23-A761-3CB4-9A71-D4F6A6A3E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DC1E2DB-67B4-61BA-3436-BD4268BF31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F3F7CA5-2867-8894-ED8C-6987C4342D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42B0FC2-B7C2-6A97-4A8E-C0B529605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45F09-816C-4124-9125-B3E94748DE12}" type="datetimeFigureOut">
              <a:rPr lang="cs-CZ" smtClean="0"/>
              <a:t>13.5.2024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63AD791-B687-D38A-F53C-247DB1C327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4D95989-E92A-004D-EC70-CBCD422EB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AA674-ED58-4152-B43C-7FD4A2E6DDC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7934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B960EB-9488-7E40-F7AE-F09D77069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52EBFEA-6955-71AB-20D5-4EAE09AF33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37513B1-EBF8-AAF9-C1B8-290C3E6BF4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ECF59CA8-4FE2-CC8F-1821-67BB4A87EC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151A5E2D-E19C-BA80-EA14-CA3B4D7F9B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20D9614B-805F-91F7-29B6-EA31D1957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45F09-816C-4124-9125-B3E94748DE12}" type="datetimeFigureOut">
              <a:rPr lang="cs-CZ" smtClean="0"/>
              <a:t>13.5.2024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553CF356-43C6-C247-F627-382004FB8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6F837AB1-FE5C-40E6-37CC-8C4527B83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AA674-ED58-4152-B43C-7FD4A2E6DDC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1709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D68513-48F9-A988-8E4B-FBCB61C65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5166833A-24F1-B421-6E27-432C656EB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45F09-816C-4124-9125-B3E94748DE12}" type="datetimeFigureOut">
              <a:rPr lang="cs-CZ" smtClean="0"/>
              <a:t>13.5.2024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C81AAE3F-0CC3-5599-D9F5-C2C554A93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EBD1B9D-3283-6901-AD04-FAA93EB05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AA674-ED58-4152-B43C-7FD4A2E6DDC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4078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31F0F327-2785-3137-E397-7E8F304CC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45F09-816C-4124-9125-B3E94748DE12}" type="datetimeFigureOut">
              <a:rPr lang="cs-CZ" smtClean="0"/>
              <a:t>13.5.2024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27414FF4-4AE1-5AB6-0795-642568C42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95427E4-951D-4D24-01F3-34E8496A2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AA674-ED58-4152-B43C-7FD4A2E6DDC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5298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448BB7-F549-27EC-4463-651E59C27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5829B81-8087-063F-8833-1B26496753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2AAAD94-FBB5-E877-9533-8032C4B251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91E2E13-C197-D8FB-755C-5CE490ACE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45F09-816C-4124-9125-B3E94748DE12}" type="datetimeFigureOut">
              <a:rPr lang="cs-CZ" smtClean="0"/>
              <a:t>13.5.2024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3CC9CC7-0353-B981-AC4A-BE01F7E20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242B62E-AD0F-F4D3-FE15-5C55D74A4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AA674-ED58-4152-B43C-7FD4A2E6DDC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6919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C9A7FB-BA9B-38B2-CDFD-AA5F8A55A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2CE2ACA8-BC9B-5EA5-5A3F-A26999ABA6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5157EF7-F314-AD72-F317-5C5690B2EB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786AB4E-E752-347C-0189-7D23E7BF1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45F09-816C-4124-9125-B3E94748DE12}" type="datetimeFigureOut">
              <a:rPr lang="cs-CZ" smtClean="0"/>
              <a:t>13.5.2024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5D1EB96-9DF2-36A6-568D-AA440CEE4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DD934F5-FDD9-475D-878B-A236E87CD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AA674-ED58-4152-B43C-7FD4A2E6DDC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4260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A3AD5483-CFF5-6674-E2AC-EFE711F99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DA3D0B2-8C50-7DFB-762C-3FCF9E3F88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2B9AEC3-24FA-2A9C-0046-6845FFD391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445F09-816C-4124-9125-B3E94748DE12}" type="datetimeFigureOut">
              <a:rPr lang="cs-CZ" smtClean="0"/>
              <a:t>13.5.2024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3B27DD8-49BE-CD63-B18C-C831C4DF16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80D1753-7A9E-33D1-7EB3-D5736C7DB5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DAA674-ED58-4152-B43C-7FD4A2E6DDC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398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linnezlazy.cz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F6AC17-4731-FA80-0B65-D0CB36890BA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/>
              <a:t>Epidemiologie karcinomů slinných žláz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A5BBFD1-3B0E-F9A7-84DC-B6F62FBFF8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48770" y="3629333"/>
            <a:ext cx="9694460" cy="1655762"/>
          </a:xfrm>
        </p:spPr>
        <p:txBody>
          <a:bodyPr/>
          <a:lstStyle/>
          <a:p>
            <a:r>
              <a:rPr lang="cs-CZ" b="1" dirty="0"/>
              <a:t>David Kalfeřt</a:t>
            </a:r>
          </a:p>
          <a:p>
            <a:r>
              <a:rPr lang="cs-CZ" dirty="0"/>
              <a:t>Klinika otorinolaryngologie a chirurgie hlavy a krku, 1. LF UK a FN v Motole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5902469-E00C-E8C6-D7C6-B5597B4725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6762" y="4385857"/>
            <a:ext cx="1798476" cy="1798476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857DD41F-7075-E6A3-61B9-6DC893CDB91E}"/>
              </a:ext>
            </a:extLst>
          </p:cNvPr>
          <p:cNvSpPr txBox="1"/>
          <p:nvPr/>
        </p:nvSpPr>
        <p:spPr>
          <a:xfrm>
            <a:off x="3049138" y="6184333"/>
            <a:ext cx="609372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2000" b="1" dirty="0"/>
              <a:t>https://slinnezlazy.cz/</a:t>
            </a:r>
          </a:p>
        </p:txBody>
      </p:sp>
    </p:spTree>
    <p:extLst>
      <p:ext uri="{BB962C8B-B14F-4D97-AF65-F5344CB8AC3E}">
        <p14:creationId xmlns:p14="http://schemas.microsoft.com/office/powerpoint/2010/main" val="30555534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 1">
            <a:extLst>
              <a:ext uri="{FF2B5EF4-FFF2-40B4-BE49-F238E27FC236}">
                <a16:creationId xmlns:a16="http://schemas.microsoft.com/office/drawing/2014/main" id="{715D81BB-AD56-5E88-AD7E-A5F9ECE0137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7682116"/>
              </p:ext>
            </p:extLst>
          </p:nvPr>
        </p:nvGraphicFramePr>
        <p:xfrm>
          <a:off x="171790" y="169373"/>
          <a:ext cx="11742706" cy="65180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043367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id="{C4D82EC4-AC44-3BF4-8508-3BA09C8F01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1822694"/>
              </p:ext>
            </p:extLst>
          </p:nvPr>
        </p:nvGraphicFramePr>
        <p:xfrm>
          <a:off x="2752534" y="124557"/>
          <a:ext cx="6686931" cy="2605226"/>
        </p:xfrm>
        <a:graphic>
          <a:graphicData uri="http://schemas.openxmlformats.org/drawingml/2006/table">
            <a:tbl>
              <a:tblPr/>
              <a:tblGrid>
                <a:gridCol w="2126157">
                  <a:extLst>
                    <a:ext uri="{9D8B030D-6E8A-4147-A177-3AD203B41FA5}">
                      <a16:colId xmlns:a16="http://schemas.microsoft.com/office/drawing/2014/main" val="1898024427"/>
                    </a:ext>
                  </a:extLst>
                </a:gridCol>
                <a:gridCol w="1520258">
                  <a:extLst>
                    <a:ext uri="{9D8B030D-6E8A-4147-A177-3AD203B41FA5}">
                      <a16:colId xmlns:a16="http://schemas.microsoft.com/office/drawing/2014/main" val="3541016014"/>
                    </a:ext>
                  </a:extLst>
                </a:gridCol>
                <a:gridCol w="1520258">
                  <a:extLst>
                    <a:ext uri="{9D8B030D-6E8A-4147-A177-3AD203B41FA5}">
                      <a16:colId xmlns:a16="http://schemas.microsoft.com/office/drawing/2014/main" val="68680486"/>
                    </a:ext>
                  </a:extLst>
                </a:gridCol>
                <a:gridCol w="1520258">
                  <a:extLst>
                    <a:ext uri="{9D8B030D-6E8A-4147-A177-3AD203B41FA5}">
                      <a16:colId xmlns:a16="http://schemas.microsoft.com/office/drawing/2014/main" val="3201274503"/>
                    </a:ext>
                  </a:extLst>
                </a:gridCol>
              </a:tblGrid>
              <a:tr h="601206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Věk pacientů se ZN velkých slinných žláz: celkový přehled (roční průměr za období 2010–2021)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6547106"/>
                  </a:ext>
                </a:extLst>
              </a:tr>
              <a:tr h="390256">
                <a:tc>
                  <a:txBody>
                    <a:bodyPr/>
                    <a:lstStyle/>
                    <a:p>
                      <a:pPr algn="l" fontAlgn="b"/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Česká republika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Muži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Ženy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9732762"/>
                  </a:ext>
                </a:extLst>
              </a:tr>
              <a:tr h="390256">
                <a:tc>
                  <a:txBody>
                    <a:bodyPr/>
                    <a:lstStyle/>
                    <a:p>
                      <a:pPr algn="l" fontAlgn="b"/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 ročně = 125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 ročně = 71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 ročně = 55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1500878"/>
                  </a:ext>
                </a:extLst>
              </a:tr>
              <a:tr h="305877"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Průměr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66 let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66 let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65 let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9124205"/>
                  </a:ext>
                </a:extLst>
              </a:tr>
              <a:tr h="305877"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Medián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68 let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68 let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68 let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3329521"/>
                  </a:ext>
                </a:extLst>
              </a:tr>
              <a:tr h="305877"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25–75% kvantil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57–77 let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57–76 let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55–78 let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8363272"/>
                  </a:ext>
                </a:extLst>
              </a:tr>
              <a:tr h="305877"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Podíl osob do 60 let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30,6 %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30,3 %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31,0 %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1362839"/>
                  </a:ext>
                </a:extLst>
              </a:tr>
            </a:tbl>
          </a:graphicData>
        </a:graphic>
      </p:graphicFrame>
      <p:graphicFrame>
        <p:nvGraphicFramePr>
          <p:cNvPr id="3" name="Tabulka 2">
            <a:extLst>
              <a:ext uri="{FF2B5EF4-FFF2-40B4-BE49-F238E27FC236}">
                <a16:creationId xmlns:a16="http://schemas.microsoft.com/office/drawing/2014/main" id="{534744B9-277F-ABAB-CF5A-0E4300DE2F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8982844"/>
              </p:ext>
            </p:extLst>
          </p:nvPr>
        </p:nvGraphicFramePr>
        <p:xfrm>
          <a:off x="268403" y="3241114"/>
          <a:ext cx="11655191" cy="3227168"/>
        </p:xfrm>
        <a:graphic>
          <a:graphicData uri="http://schemas.openxmlformats.org/drawingml/2006/table">
            <a:tbl>
              <a:tblPr/>
              <a:tblGrid>
                <a:gridCol w="1213211">
                  <a:extLst>
                    <a:ext uri="{9D8B030D-6E8A-4147-A177-3AD203B41FA5}">
                      <a16:colId xmlns:a16="http://schemas.microsoft.com/office/drawing/2014/main" val="1799324534"/>
                    </a:ext>
                  </a:extLst>
                </a:gridCol>
                <a:gridCol w="870165">
                  <a:extLst>
                    <a:ext uri="{9D8B030D-6E8A-4147-A177-3AD203B41FA5}">
                      <a16:colId xmlns:a16="http://schemas.microsoft.com/office/drawing/2014/main" val="3391377621"/>
                    </a:ext>
                  </a:extLst>
                </a:gridCol>
                <a:gridCol w="870165">
                  <a:extLst>
                    <a:ext uri="{9D8B030D-6E8A-4147-A177-3AD203B41FA5}">
                      <a16:colId xmlns:a16="http://schemas.microsoft.com/office/drawing/2014/main" val="80183567"/>
                    </a:ext>
                  </a:extLst>
                </a:gridCol>
                <a:gridCol w="870165">
                  <a:extLst>
                    <a:ext uri="{9D8B030D-6E8A-4147-A177-3AD203B41FA5}">
                      <a16:colId xmlns:a16="http://schemas.microsoft.com/office/drawing/2014/main" val="3002974734"/>
                    </a:ext>
                  </a:extLst>
                </a:gridCol>
                <a:gridCol w="870165">
                  <a:extLst>
                    <a:ext uri="{9D8B030D-6E8A-4147-A177-3AD203B41FA5}">
                      <a16:colId xmlns:a16="http://schemas.microsoft.com/office/drawing/2014/main" val="1684701029"/>
                    </a:ext>
                  </a:extLst>
                </a:gridCol>
                <a:gridCol w="870165">
                  <a:extLst>
                    <a:ext uri="{9D8B030D-6E8A-4147-A177-3AD203B41FA5}">
                      <a16:colId xmlns:a16="http://schemas.microsoft.com/office/drawing/2014/main" val="2494264555"/>
                    </a:ext>
                  </a:extLst>
                </a:gridCol>
                <a:gridCol w="870165">
                  <a:extLst>
                    <a:ext uri="{9D8B030D-6E8A-4147-A177-3AD203B41FA5}">
                      <a16:colId xmlns:a16="http://schemas.microsoft.com/office/drawing/2014/main" val="4120516533"/>
                    </a:ext>
                  </a:extLst>
                </a:gridCol>
                <a:gridCol w="870165">
                  <a:extLst>
                    <a:ext uri="{9D8B030D-6E8A-4147-A177-3AD203B41FA5}">
                      <a16:colId xmlns:a16="http://schemas.microsoft.com/office/drawing/2014/main" val="1098501927"/>
                    </a:ext>
                  </a:extLst>
                </a:gridCol>
                <a:gridCol w="870165">
                  <a:extLst>
                    <a:ext uri="{9D8B030D-6E8A-4147-A177-3AD203B41FA5}">
                      <a16:colId xmlns:a16="http://schemas.microsoft.com/office/drawing/2014/main" val="1663968094"/>
                    </a:ext>
                  </a:extLst>
                </a:gridCol>
                <a:gridCol w="870165">
                  <a:extLst>
                    <a:ext uri="{9D8B030D-6E8A-4147-A177-3AD203B41FA5}">
                      <a16:colId xmlns:a16="http://schemas.microsoft.com/office/drawing/2014/main" val="2932492715"/>
                    </a:ext>
                  </a:extLst>
                </a:gridCol>
                <a:gridCol w="870165">
                  <a:extLst>
                    <a:ext uri="{9D8B030D-6E8A-4147-A177-3AD203B41FA5}">
                      <a16:colId xmlns:a16="http://schemas.microsoft.com/office/drawing/2014/main" val="595389225"/>
                    </a:ext>
                  </a:extLst>
                </a:gridCol>
                <a:gridCol w="870165">
                  <a:extLst>
                    <a:ext uri="{9D8B030D-6E8A-4147-A177-3AD203B41FA5}">
                      <a16:colId xmlns:a16="http://schemas.microsoft.com/office/drawing/2014/main" val="3688506803"/>
                    </a:ext>
                  </a:extLst>
                </a:gridCol>
                <a:gridCol w="870165">
                  <a:extLst>
                    <a:ext uri="{9D8B030D-6E8A-4147-A177-3AD203B41FA5}">
                      <a16:colId xmlns:a16="http://schemas.microsoft.com/office/drawing/2014/main" val="1287223429"/>
                    </a:ext>
                  </a:extLst>
                </a:gridCol>
              </a:tblGrid>
              <a:tr h="188418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2010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2011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2012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2013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2014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2015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2016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2017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2018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2019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2020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2021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3164783"/>
                  </a:ext>
                </a:extLst>
              </a:tr>
              <a:tr h="74001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Záchyt ZN dle klinického stadia v letech 2010–2021 (%)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5780966"/>
                  </a:ext>
                </a:extLst>
              </a:tr>
              <a:tr h="188418">
                <a:tc>
                  <a:txBody>
                    <a:bodyPr/>
                    <a:lstStyle/>
                    <a:p>
                      <a:pPr algn="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stadium 1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15,0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10,8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15,9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22,0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13,4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21,4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13,6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13,4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13,4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18,5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14,8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14,6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8956153"/>
                  </a:ext>
                </a:extLst>
              </a:tr>
              <a:tr h="188418">
                <a:tc>
                  <a:txBody>
                    <a:bodyPr/>
                    <a:lstStyle/>
                    <a:p>
                      <a:pPr algn="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stadium 2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19,0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17,5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12,4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18,7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14,2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17,9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15,9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17,2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23,2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17,1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14,8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16,0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4302513"/>
                  </a:ext>
                </a:extLst>
              </a:tr>
              <a:tr h="188418">
                <a:tc>
                  <a:txBody>
                    <a:bodyPr/>
                    <a:lstStyle/>
                    <a:p>
                      <a:pPr algn="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stadium 3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16,0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16,7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23,9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19,5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15,7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16,1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8,3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13,4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12,5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14,4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17,6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11,1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2144021"/>
                  </a:ext>
                </a:extLst>
              </a:tr>
              <a:tr h="188418">
                <a:tc>
                  <a:txBody>
                    <a:bodyPr/>
                    <a:lstStyle/>
                    <a:p>
                      <a:pPr algn="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stadium 4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36,0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29,2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29,2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27,6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40,9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25,9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39,4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34,3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27,7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32,2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34,5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36,1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8635024"/>
                  </a:ext>
                </a:extLst>
              </a:tr>
              <a:tr h="372282"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stadium neznámo - objektivní důvody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4,0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4,2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4,4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0,8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3,9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3,6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3,8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5,2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9,8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4,1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6,3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7,6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2023059"/>
                  </a:ext>
                </a:extLst>
              </a:tr>
              <a:tr h="372282"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stadium neznámo - neúplný záznam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10,0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21,7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14,2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11,4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11,8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15,2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18,9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16,4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13,4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13,7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12,0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14,6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9546614"/>
                  </a:ext>
                </a:extLst>
              </a:tr>
              <a:tr h="188418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29" marR="4529" marT="45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100,0%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100,0%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100,0%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100,0%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100,0%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100,0%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100,0%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100,0%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100,0%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100,0%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100,0%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100,0%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2366647"/>
                  </a:ext>
                </a:extLst>
              </a:tr>
              <a:tr h="372282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cs-CZ" sz="1200" b="0" i="1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Poznámka: do roku 2010 TNM 6. klasifikace, 2011–2018 TNM 7. klasifikace, od 2019 TNM 8.klasifikace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29" marR="4529" marT="45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29" marR="4529" marT="45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29" marR="4529" marT="45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29" marR="4529" marT="45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29" marR="4529" marT="45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29" marR="4529" marT="45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29" marR="4529" marT="45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29" marR="4529" marT="45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29" marR="4529" marT="45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42776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18245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354471ED-92C5-E2F6-A841-328BA33C7CFD}"/>
              </a:ext>
            </a:extLst>
          </p:cNvPr>
          <p:cNvSpPr txBox="1"/>
          <p:nvPr/>
        </p:nvSpPr>
        <p:spPr>
          <a:xfrm>
            <a:off x="402866" y="297037"/>
            <a:ext cx="1138626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2400" b="1" dirty="0"/>
              <a:t>Přežití pacientů se ZN velkých slinných žláz (C07, C080, C081 dle MKN 10) </a:t>
            </a:r>
          </a:p>
          <a:p>
            <a:pPr algn="ctr"/>
            <a:r>
              <a:rPr lang="cs-CZ" sz="2400" b="1" dirty="0"/>
              <a:t>v České republice v období 2010–2021</a:t>
            </a:r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81D626C4-C617-09ED-F1EF-1E3F666AB4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2908354"/>
              </p:ext>
            </p:extLst>
          </p:nvPr>
        </p:nvGraphicFramePr>
        <p:xfrm>
          <a:off x="1059975" y="1023436"/>
          <a:ext cx="10072049" cy="5267343"/>
        </p:xfrm>
        <a:graphic>
          <a:graphicData uri="http://schemas.openxmlformats.org/drawingml/2006/table">
            <a:tbl>
              <a:tblPr/>
              <a:tblGrid>
                <a:gridCol w="2364630">
                  <a:extLst>
                    <a:ext uri="{9D8B030D-6E8A-4147-A177-3AD203B41FA5}">
                      <a16:colId xmlns:a16="http://schemas.microsoft.com/office/drawing/2014/main" val="2230369655"/>
                    </a:ext>
                  </a:extLst>
                </a:gridCol>
                <a:gridCol w="1533815">
                  <a:extLst>
                    <a:ext uri="{9D8B030D-6E8A-4147-A177-3AD203B41FA5}">
                      <a16:colId xmlns:a16="http://schemas.microsoft.com/office/drawing/2014/main" val="1921180405"/>
                    </a:ext>
                  </a:extLst>
                </a:gridCol>
                <a:gridCol w="2971767">
                  <a:extLst>
                    <a:ext uri="{9D8B030D-6E8A-4147-A177-3AD203B41FA5}">
                      <a16:colId xmlns:a16="http://schemas.microsoft.com/office/drawing/2014/main" val="1115671996"/>
                    </a:ext>
                  </a:extLst>
                </a:gridCol>
                <a:gridCol w="3201837">
                  <a:extLst>
                    <a:ext uri="{9D8B030D-6E8A-4147-A177-3AD203B41FA5}">
                      <a16:colId xmlns:a16="http://schemas.microsoft.com/office/drawing/2014/main" val="1871583250"/>
                    </a:ext>
                  </a:extLst>
                </a:gridCol>
              </a:tblGrid>
              <a:tr h="76708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Diagnózy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cs-CZ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Stadia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cs-CZ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5leté relativní přežití (95% interval spolehlivosti)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7540403"/>
                  </a:ext>
                </a:extLst>
              </a:tr>
              <a:tr h="409114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Kohorta 2010–2015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Perioda 2016–2021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6984059"/>
                  </a:ext>
                </a:extLst>
              </a:tr>
              <a:tr h="409114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C07, C080, C081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all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58.29 (53.69–62.59)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59.93 (55.45–64.11)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4195405"/>
                  </a:ext>
                </a:extLst>
              </a:tr>
              <a:tr h="409114">
                <a:tc>
                  <a:txBody>
                    <a:bodyPr/>
                    <a:lstStyle/>
                    <a:p>
                      <a:pPr algn="l" fontAlgn="b"/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86.95 (72.33–94.14)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95.86 (76.75–99.33)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8363335"/>
                  </a:ext>
                </a:extLst>
              </a:tr>
              <a:tr h="409114">
                <a:tc>
                  <a:txBody>
                    <a:bodyPr/>
                    <a:lstStyle/>
                    <a:p>
                      <a:pPr algn="l" fontAlgn="b"/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69.76 (57.98–78.82)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86.3 (73.66–93.14)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8861748"/>
                  </a:ext>
                </a:extLst>
              </a:tr>
              <a:tr h="409114">
                <a:tc>
                  <a:txBody>
                    <a:bodyPr/>
                    <a:lstStyle/>
                    <a:p>
                      <a:pPr algn="l" fontAlgn="b"/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62.38 (50.68–72.05)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60.08 (48.9–69.57)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7765708"/>
                  </a:ext>
                </a:extLst>
              </a:tr>
              <a:tr h="409114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30.66 (23.28–38.34)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30.39 (23.69–37.33)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2410264"/>
                  </a:ext>
                </a:extLst>
              </a:tr>
              <a:tr h="409114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C07, C08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all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57.56 (53.16–61.71)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59.32 (55.06–63.31)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2229614"/>
                  </a:ext>
                </a:extLst>
              </a:tr>
              <a:tr h="409114">
                <a:tc>
                  <a:txBody>
                    <a:bodyPr/>
                    <a:lstStyle/>
                    <a:p>
                      <a:pPr algn="l" fontAlgn="b"/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88.95 (73.96–95.56)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96.97 (72.55–99.7)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1843997"/>
                  </a:ext>
                </a:extLst>
              </a:tr>
              <a:tr h="409114">
                <a:tc>
                  <a:txBody>
                    <a:bodyPr/>
                    <a:lstStyle/>
                    <a:p>
                      <a:pPr algn="l" fontAlgn="b"/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70.8 (59.16–79.67)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85.74 (73.95–92.46)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9397883"/>
                  </a:ext>
                </a:extLst>
              </a:tr>
              <a:tr h="409114">
                <a:tc>
                  <a:txBody>
                    <a:bodyPr/>
                    <a:lstStyle/>
                    <a:p>
                      <a:pPr algn="l" fontAlgn="b"/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62.03 (50.55–71.59)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58.63 (48.14–67.71)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1627052"/>
                  </a:ext>
                </a:extLst>
              </a:tr>
              <a:tr h="409114">
                <a:tc>
                  <a:txBody>
                    <a:bodyPr/>
                    <a:lstStyle/>
                    <a:p>
                      <a:pPr algn="l" fontAlgn="b"/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29.13 (22.04–36.56)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30.6 (23.99–37.45)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57209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43444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2D0A109E-A3ED-A2FC-D705-596738FEC33C}"/>
              </a:ext>
            </a:extLst>
          </p:cNvPr>
          <p:cNvSpPr txBox="1"/>
          <p:nvPr/>
        </p:nvSpPr>
        <p:spPr>
          <a:xfrm>
            <a:off x="0" y="2295923"/>
            <a:ext cx="12192000" cy="31290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cs-CZ" sz="1800" b="1" i="0" u="sng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D. Kalfeřt </a:t>
            </a:r>
            <a:r>
              <a:rPr lang="cs-CZ" sz="1800" b="1" i="0" u="sng" baseline="3000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</a:t>
            </a:r>
            <a:r>
              <a:rPr lang="cs-CZ" sz="1800" b="1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 L. Dostálová</a:t>
            </a:r>
            <a:r>
              <a:rPr lang="cs-CZ" sz="1800" b="1" i="0" u="none" strike="noStrike" baseline="3000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</a:t>
            </a:r>
            <a:r>
              <a:rPr lang="cs-CZ" sz="1800" b="1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 L. Staníková</a:t>
            </a:r>
            <a:r>
              <a:rPr lang="cs-CZ" sz="1800" b="1" i="0" u="none" strike="noStrike" baseline="3000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</a:t>
            </a:r>
            <a:r>
              <a:rPr lang="cs-CZ" sz="1800" b="1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 J. Krčál</a:t>
            </a:r>
            <a:r>
              <a:rPr lang="cs-CZ" sz="1800" b="1" i="0" u="none" strike="noStrike" baseline="3000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3</a:t>
            </a:r>
            <a:r>
              <a:rPr lang="cs-CZ" sz="1800" b="1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 L. Školoudík</a:t>
            </a:r>
            <a:r>
              <a:rPr lang="cs-CZ" sz="1800" b="1" i="0" u="none" strike="noStrike" baseline="3000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4</a:t>
            </a:r>
            <a:r>
              <a:rPr lang="cs-CZ" sz="1800" b="1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 J. Šatánková</a:t>
            </a:r>
            <a:r>
              <a:rPr lang="cs-CZ" sz="1800" b="1" i="0" u="none" strike="noStrike" baseline="3000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4</a:t>
            </a:r>
            <a:r>
              <a:rPr lang="cs-CZ" sz="1800" b="1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  J. Laco</a:t>
            </a:r>
            <a:r>
              <a:rPr lang="cs-CZ" sz="1800" b="1" i="0" u="none" strike="noStrike" baseline="3000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5</a:t>
            </a:r>
            <a:r>
              <a:rPr lang="cs-CZ" sz="1800" b="1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 M. Hudečková</a:t>
            </a:r>
            <a:r>
              <a:rPr lang="cs-CZ" sz="1800" b="1" i="0" u="none" strike="noStrike" baseline="3000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6</a:t>
            </a:r>
            <a:r>
              <a:rPr lang="cs-CZ" sz="1800" b="1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 M. Palenik</a:t>
            </a:r>
            <a:r>
              <a:rPr lang="cs-CZ" sz="1800" b="1" i="0" u="none" strike="noStrike" baseline="3000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6</a:t>
            </a:r>
            <a:r>
              <a:rPr lang="cs-CZ" sz="1800" b="1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 B. Gál</a:t>
            </a:r>
            <a:r>
              <a:rPr lang="cs-CZ" sz="1800" b="1" i="0" u="none" strike="noStrike" baseline="3000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6</a:t>
            </a:r>
            <a:r>
              <a:rPr lang="cs-CZ" sz="1800" b="1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 R. Michálek</a:t>
            </a:r>
            <a:r>
              <a:rPr lang="cs-CZ" sz="1800" b="1" i="0" u="none" strike="noStrike" baseline="3000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7</a:t>
            </a:r>
            <a:r>
              <a:rPr lang="cs-CZ" sz="1800" b="1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 H. Zapletalová</a:t>
            </a:r>
            <a:r>
              <a:rPr lang="cs-CZ" sz="1800" b="1" i="0" u="none" strike="noStrike" baseline="3000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8</a:t>
            </a:r>
            <a:r>
              <a:rPr lang="cs-CZ" sz="1800" b="1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 J. Rotnágl</a:t>
            </a:r>
            <a:r>
              <a:rPr lang="cs-CZ" sz="1800" b="1" i="0" u="none" strike="noStrike" baseline="3000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9</a:t>
            </a:r>
            <a:r>
              <a:rPr lang="cs-CZ" sz="1800" b="1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   J. Hložek</a:t>
            </a:r>
            <a:r>
              <a:rPr lang="cs-CZ" sz="1800" b="1" i="0" u="none" strike="noStrike" baseline="3000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9</a:t>
            </a:r>
            <a:r>
              <a:rPr lang="cs-CZ" sz="1800" b="1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  E. Šplíchalová</a:t>
            </a:r>
            <a:r>
              <a:rPr lang="cs-CZ" sz="1800" b="1" i="0" u="none" strike="noStrike" baseline="3000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9</a:t>
            </a:r>
            <a:r>
              <a:rPr lang="cs-CZ" sz="1800" b="1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  J. Sýba</a:t>
            </a:r>
            <a:r>
              <a:rPr lang="cs-CZ" sz="1800" b="1" i="0" u="none" strike="noStrike" baseline="3000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10</a:t>
            </a:r>
            <a:r>
              <a:rPr lang="cs-CZ" sz="1800" b="1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 Ľ. Verešpejová</a:t>
            </a:r>
            <a:r>
              <a:rPr lang="cs-CZ" sz="1800" b="1" i="0" u="none" strike="noStrike" baseline="3000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10</a:t>
            </a:r>
            <a:r>
              <a:rPr lang="cs-CZ" sz="1800" b="1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 J. Duška</a:t>
            </a:r>
            <a:r>
              <a:rPr lang="cs-CZ" sz="1800" b="1" i="0" u="none" strike="noStrike" baseline="3000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11</a:t>
            </a:r>
            <a:r>
              <a:rPr lang="cs-CZ" sz="1800" b="1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 L. Hauer</a:t>
            </a:r>
            <a:r>
              <a:rPr lang="cs-CZ" sz="1800" b="1" i="0" u="none" strike="noStrike" baseline="3000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12</a:t>
            </a:r>
            <a:r>
              <a:rPr lang="cs-CZ" sz="1800" b="1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 M. Šipoš</a:t>
            </a:r>
            <a:r>
              <a:rPr lang="cs-CZ" sz="1800" b="1" i="0" u="none" strike="noStrike" baseline="3000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13</a:t>
            </a:r>
            <a:r>
              <a:rPr lang="cs-CZ" sz="1800" b="1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 P. Tvrdý</a:t>
            </a:r>
            <a:r>
              <a:rPr lang="cs-CZ" sz="1800" b="1" i="0" u="none" strike="noStrike" baseline="3000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14</a:t>
            </a:r>
            <a:r>
              <a:rPr lang="cs-CZ" sz="1800" b="1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 I. Kalivoda</a:t>
            </a:r>
            <a:r>
              <a:rPr lang="cs-CZ" sz="1800" b="1" i="0" u="none" strike="noStrike" baseline="3000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15</a:t>
            </a:r>
            <a:r>
              <a:rPr lang="cs-CZ" sz="1800" b="1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  O. Stránský</a:t>
            </a:r>
            <a:r>
              <a:rPr lang="cs-CZ" sz="1800" b="1" i="0" u="none" strike="noStrike" baseline="3000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16</a:t>
            </a:r>
            <a:r>
              <a:rPr lang="cs-CZ" sz="1800" b="1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 J. Res</a:t>
            </a:r>
            <a:r>
              <a:rPr lang="cs-CZ" sz="1800" b="1" i="0" u="none" strike="noStrike" baseline="3000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16</a:t>
            </a:r>
            <a:r>
              <a:rPr lang="cs-CZ" sz="1800" b="1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 M. J. Fatyga</a:t>
            </a:r>
            <a:r>
              <a:rPr lang="cs-CZ" sz="1800" b="1" i="0" u="none" strike="noStrike" baseline="3000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16</a:t>
            </a:r>
            <a:r>
              <a:rPr lang="cs-CZ" sz="1800" b="1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 P. Vaverka</a:t>
            </a:r>
            <a:r>
              <a:rPr lang="cs-CZ" sz="1800" b="1" i="0" u="none" strike="noStrike" baseline="3000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17</a:t>
            </a:r>
            <a:r>
              <a:rPr lang="cs-CZ" sz="1800" b="1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 L. Sýkorová</a:t>
            </a:r>
            <a:r>
              <a:rPr lang="cs-CZ" sz="1800" b="1" i="0" u="none" strike="noStrike" baseline="3000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18</a:t>
            </a:r>
            <a:r>
              <a:rPr lang="cs-CZ" sz="1800" b="1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   L. Jetmarová</a:t>
            </a:r>
            <a:r>
              <a:rPr lang="cs-CZ" sz="1800" b="1" i="0" u="none" strike="noStrike" baseline="3000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19</a:t>
            </a:r>
            <a:r>
              <a:rPr lang="cs-CZ" sz="1800" b="1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 R. Lenert</a:t>
            </a:r>
            <a:r>
              <a:rPr lang="cs-CZ" sz="1800" b="1" i="0" u="none" strike="noStrike" baseline="3000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19</a:t>
            </a:r>
            <a:r>
              <a:rPr lang="cs-CZ" sz="1800" b="1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  F. Campsie</a:t>
            </a:r>
            <a:r>
              <a:rPr lang="cs-CZ" sz="1800" b="1" i="0" u="none" strike="noStrike" baseline="3000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20</a:t>
            </a:r>
            <a:r>
              <a:rPr lang="cs-CZ" sz="1800" b="1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 M. Chovanec</a:t>
            </a:r>
            <a:r>
              <a:rPr lang="cs-CZ" sz="1800" b="1" i="0" u="none" strike="noStrike" baseline="3000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10</a:t>
            </a:r>
            <a:r>
              <a:rPr lang="cs-CZ" sz="1800" b="1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  R. Salzman</a:t>
            </a:r>
            <a:r>
              <a:rPr lang="cs-CZ" sz="1800" b="1" i="0" u="none" strike="noStrike" baseline="3000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20</a:t>
            </a:r>
            <a:r>
              <a:rPr lang="cs-CZ" sz="1800" b="1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 I. Stárek</a:t>
            </a:r>
            <a:r>
              <a:rPr lang="cs-CZ" sz="1800" b="1" i="0" u="none" strike="noStrike" baseline="3000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20</a:t>
            </a:r>
            <a:r>
              <a:rPr lang="cs-CZ" sz="1800" b="1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 Z. Horáková</a:t>
            </a:r>
            <a:r>
              <a:rPr lang="cs-CZ" sz="1800" b="1" i="0" u="none" strike="noStrike" baseline="3000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20</a:t>
            </a:r>
            <a:r>
              <a:rPr lang="cs-CZ" sz="1800" b="1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 M. Kuchař</a:t>
            </a:r>
            <a:r>
              <a:rPr lang="cs-CZ" sz="1800" b="1" i="0" u="none" strike="noStrike" baseline="3000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21</a:t>
            </a:r>
            <a:r>
              <a:rPr lang="cs-CZ" sz="1800" b="1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  M. Zábrodský</a:t>
            </a:r>
            <a:r>
              <a:rPr lang="cs-CZ" sz="1800" b="1" i="0" u="none" strike="noStrike" baseline="3000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</a:t>
            </a:r>
            <a:r>
              <a:rPr lang="cs-CZ" sz="1800" b="1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endParaRPr lang="cs-CZ" b="0">
              <a:effectLst/>
            </a:endParaRPr>
          </a:p>
          <a:p>
            <a:pPr algn="ctr" rtl="0">
              <a:spcBef>
                <a:spcPts val="1000"/>
              </a:spcBef>
              <a:spcAft>
                <a:spcPts val="0"/>
              </a:spcAft>
            </a:pPr>
            <a:br>
              <a:rPr lang="cs-CZ" b="0">
                <a:effectLst/>
              </a:rPr>
            </a:br>
            <a:r>
              <a:rPr lang="cs-CZ" sz="9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 Klinika otorinolaryngologie a chirurgie hlavy a krku, 1. LF UK a FN v Motole, Praha; 2 Klinika otorinolaryngologie a chirurgie hlavy a krku, LF OU a FN Ostrava, Ostrava; 3 Otorhinolaryngologická klinika, LF UK v Plzni a FN Plzeň, Plzeň; 4 Klinika otorinolaryngologie a chirurgie hlavy a krku, LF UK v Hradci Králové a FN HK, Hradec Králové; 5 Fingerlandův ústav patologie, LF UK v Hradci Králové a FN HK, Hradec Králové; 6 Klinika otorinolaryngologie a chirurgie hlavy a krku, LF MU a FN u sv. Anny v Brně, Brno; 7 Klinika otorinolaryngologie a chirurgie hlavy a krku, NPK, a.s. – Pardubická nemocnice,  Pardubice; 8 Oddělení otorinolaryngologie a chirurgie hlavy a krku, Nemocnice České Budějovice, a.s., České Budějovice; 9 Klinika otorinolaryngologie a maxilofaciální chirurgie, 3. LF UK a ÚVN Praha, Praha;   10 Otorinolaryngologická klinika 3. LF UK a FN Královské Vinohrady, Praha; 11 Stomatologická klinika, LF UK v Hradci Králové a FN HK, Hradec Králové; 12 Stomatologická klinika, LF UK v Plzni a FN Plzeň, Plzeň; 13 Stomatologická klinika, 1.LF UK a VFN, Praha; 14 Klinika ústní, čelistní a obličejové chirurgie LF UP a FN Olomouc, Olomouc; 15 Oddělení ORL a chirurgie hlavy a krku, Nemocnice AGEL Nový Jičín a.s., Nový Jičín; 16 Kliniky ústní, čelistní a obličejové chirurgie, LF OU a FN Ostrava, Ostrava; 17 ORL odd. FN Brno, Brno; 18 ORL odd. Oblastní nemocnice Jičín a.s., Jičín; 19 ORL odd. Slezské nemocnice v Opavě, Opava; 20 Klinika otorinolaryngologie a chirurgie hlavy a krku, LF UP a FN Olomouc, Olomouc ; 21 Otorinolaryngologické oddělení, FN Bulovka </a:t>
            </a:r>
            <a:endParaRPr lang="cs-CZ" b="0">
              <a:effectLst/>
            </a:endParaRPr>
          </a:p>
          <a:p>
            <a:br>
              <a:rPr lang="cs-CZ"/>
            </a:br>
            <a:endParaRPr lang="cs-CZ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69AC73D0-7E78-A93C-0545-D35F03712FCA}"/>
              </a:ext>
            </a:extLst>
          </p:cNvPr>
          <p:cNvSpPr txBox="1"/>
          <p:nvPr/>
        </p:nvSpPr>
        <p:spPr>
          <a:xfrm>
            <a:off x="127380" y="382012"/>
            <a:ext cx="1206462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cs-CZ" sz="4800" b="0" i="0" u="none" strike="noStrike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Epidemiologie karcinomů v České republice – pilotní studie </a:t>
            </a:r>
            <a:endParaRPr lang="cs-CZ" sz="4800" b="0">
              <a:effectLst/>
            </a:endParaRPr>
          </a:p>
          <a:p>
            <a:br>
              <a:rPr lang="cs-CZ" sz="4800"/>
            </a:br>
            <a:endParaRPr lang="cs-CZ" sz="48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7893215-9238-B481-FDB0-8CDD555B51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2653" y="5430124"/>
            <a:ext cx="2857500" cy="105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6AD42DC7-1853-1EB0-A94E-C3DD283615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5408" y="4909399"/>
            <a:ext cx="1804572" cy="179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1778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6A2F7C2-F4A8-C18C-4E34-89AD6174C6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2815"/>
            <a:ext cx="10752438" cy="6008558"/>
          </a:xfrm>
        </p:spPr>
        <p:txBody>
          <a:bodyPr>
            <a:normAutofit/>
          </a:bodyPr>
          <a:lstStyle/>
          <a:p>
            <a:pPr mar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cs-CZ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Cíl studie</a:t>
            </a:r>
            <a:endParaRPr lang="cs-CZ" sz="4000" b="0" dirty="0">
              <a:effectLst/>
            </a:endParaRPr>
          </a:p>
          <a:p>
            <a:pPr mar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cs-CZ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Cílem pilotní studie bylo zjistit a následně analyzovat epidemiologická data o zhoubných nádorech velkých slinných žláz v ČR. </a:t>
            </a:r>
          </a:p>
          <a:p>
            <a:pPr marL="0" indent="0" rtl="0">
              <a:spcBef>
                <a:spcPts val="1000"/>
              </a:spcBef>
              <a:spcAft>
                <a:spcPts val="0"/>
              </a:spcAft>
              <a:buNone/>
            </a:pPr>
            <a:endParaRPr lang="cs-CZ" sz="1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32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Retrospektivní studie </a:t>
            </a:r>
            <a:endParaRPr lang="cs-CZ" sz="3200" b="1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rtl="0" fontAlgn="base"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22 pracovišť – celá ČR (</a:t>
            </a:r>
            <a:r>
              <a:rPr lang="cs-CZ" sz="2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ORL+Stomatologie</a:t>
            </a:r>
            <a:r>
              <a:rPr lang="cs-CZ" sz="2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)</a:t>
            </a:r>
            <a:endParaRPr lang="cs-CZ" sz="2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rtl="0" fontAlgn="base"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Sběr dat od 1. 9. 2020 do 31. 1. 2022.</a:t>
            </a:r>
            <a:endParaRPr lang="cs-CZ" sz="2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rtl="0" fontAlgn="base"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Vyplnění online formuláře na </a:t>
            </a:r>
            <a:r>
              <a:rPr lang="cs-CZ" sz="2800" b="0" i="0" u="sng" strike="noStrike" dirty="0">
                <a:solidFill>
                  <a:srgbClr val="0563C1"/>
                </a:solidFill>
                <a:effectLst/>
                <a:latin typeface="Calibri" panose="020F0502020204030204" pitchFamily="34" charset="0"/>
                <a:hlinkClick r:id="rId2"/>
              </a:rPr>
              <a:t>www.slinnezlazy.cz</a:t>
            </a:r>
            <a:endParaRPr lang="cs-CZ" sz="2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rtl="0" fontAlgn="base"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Data vyhledána z NIS. </a:t>
            </a:r>
            <a:endParaRPr lang="cs-CZ" sz="2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 lang="cs-CZ" b="0" dirty="0">
              <a:effectLst/>
            </a:endParaRPr>
          </a:p>
          <a:p>
            <a:r>
              <a:rPr lang="cs-CZ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Do studie byli zařazeni pacienti </a:t>
            </a:r>
            <a:r>
              <a:rPr lang="cs-CZ" sz="24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primárně chirurgicky léčení </a:t>
            </a:r>
            <a:r>
              <a:rPr lang="cs-CZ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pro zhoubný nádor příušní žlázy v období </a:t>
            </a:r>
            <a:r>
              <a:rPr lang="cs-CZ" sz="24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od 1. 1. 2009 do 31. 12. 2018</a:t>
            </a:r>
            <a:r>
              <a:rPr lang="cs-CZ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.</a:t>
            </a:r>
            <a:br>
              <a:rPr lang="cs-CZ" sz="3600" dirty="0"/>
            </a:b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8434382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9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5EDB440-3B48-D3E0-D288-CB3148A65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cs-CZ" sz="5400" dirty="0"/>
              <a:t>Celkem v databázi</a:t>
            </a:r>
          </a:p>
        </p:txBody>
      </p:sp>
      <p:sp>
        <p:nvSpPr>
          <p:cNvPr id="15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AF05473-6D15-713A-EE40-87113C5E20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/>
          </a:bodyPr>
          <a:lstStyle/>
          <a:p>
            <a:pPr marL="0" indent="0" rtl="0" fontAlgn="base">
              <a:spcBef>
                <a:spcPts val="0"/>
              </a:spcBef>
              <a:spcAft>
                <a:spcPts val="600"/>
              </a:spcAft>
              <a:buNone/>
            </a:pPr>
            <a:r>
              <a:rPr lang="cs-CZ" sz="4000" b="0" i="0" u="none" strike="noStrike" dirty="0">
                <a:effectLst/>
                <a:latin typeface="Calibri" panose="020F0502020204030204" pitchFamily="34" charset="0"/>
              </a:rPr>
              <a:t>489 pacientů s karcinomy příušní žlázy</a:t>
            </a:r>
          </a:p>
          <a:p>
            <a:pPr rtl="0" fontAlgn="base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sz="2200" b="0" i="0" u="none" strike="noStrike" dirty="0">
              <a:effectLst/>
              <a:latin typeface="Arial" panose="020B0604020202020204" pitchFamily="34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B4690EC-62F5-D98D-55E5-79824720C5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296" y="658882"/>
            <a:ext cx="6903720" cy="5540235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1288CCD6-CAFD-617C-6A50-5B276AA43C36}"/>
              </a:ext>
            </a:extLst>
          </p:cNvPr>
          <p:cNvSpPr txBox="1"/>
          <p:nvPr/>
        </p:nvSpPr>
        <p:spPr>
          <a:xfrm>
            <a:off x="0" y="6481870"/>
            <a:ext cx="2362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Karcinomy příušní žlázy</a:t>
            </a:r>
          </a:p>
        </p:txBody>
      </p:sp>
    </p:spTree>
    <p:extLst>
      <p:ext uri="{BB962C8B-B14F-4D97-AF65-F5344CB8AC3E}">
        <p14:creationId xmlns:p14="http://schemas.microsoft.com/office/powerpoint/2010/main" val="8292334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5EDB440-3B48-D3E0-D288-CB3148A65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cs-CZ" sz="5400" dirty="0"/>
              <a:t>Pohlaví a věk</a:t>
            </a:r>
          </a:p>
        </p:txBody>
      </p:sp>
      <p:sp>
        <p:nvSpPr>
          <p:cNvPr id="32" name="sketch line">
            <a:extLst>
              <a:ext uri="{FF2B5EF4-FFF2-40B4-BE49-F238E27FC236}">
                <a16:creationId xmlns:a16="http://schemas.microsoft.com/office/drawing/2014/main" id="{6357EC4F-235E-4222-A36F-C7878ACE37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AF05473-6D15-713A-EE40-87113C5E20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/>
          </a:bodyPr>
          <a:lstStyle/>
          <a:p>
            <a:pPr rtl="0" fontAlgn="base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400" b="0" i="0" u="none" strike="noStrike" dirty="0">
                <a:effectLst/>
                <a:latin typeface="Calibri" panose="020F0502020204030204" pitchFamily="34" charset="0"/>
              </a:rPr>
              <a:t>252 (51,5 %) mužů</a:t>
            </a:r>
          </a:p>
          <a:p>
            <a:pPr rtl="0" fontAlgn="base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latin typeface="Calibri" panose="020F0502020204030204" pitchFamily="34" charset="0"/>
              </a:rPr>
              <a:t>237 (48,5 %) žen</a:t>
            </a:r>
          </a:p>
          <a:p>
            <a:pPr rtl="0" fontAlgn="base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sz="2400" b="0" i="0" u="none" strike="noStrike" dirty="0">
              <a:effectLst/>
              <a:latin typeface="Calibri" panose="020F0502020204030204" pitchFamily="34" charset="0"/>
            </a:endParaRPr>
          </a:p>
          <a:p>
            <a:pPr rtl="0" fontAlgn="base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latin typeface="Calibri" panose="020F0502020204030204" pitchFamily="34" charset="0"/>
              </a:rPr>
              <a:t>věkový medián: 65 let</a:t>
            </a:r>
            <a:endParaRPr lang="cs-CZ" sz="2400" b="0" i="0" u="none" strike="noStrike" dirty="0">
              <a:effectLst/>
              <a:latin typeface="Calibri" panose="020F0502020204030204" pitchFamily="34" charset="0"/>
            </a:endParaRPr>
          </a:p>
          <a:p>
            <a:pPr rtl="0" fontAlgn="base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sz="2200" b="0" i="0" u="none" strike="noStrike" dirty="0">
              <a:effectLst/>
              <a:latin typeface="Arial" panose="020B0604020202020204" pitchFamily="34" charset="0"/>
            </a:endParaRP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1A7914DA-2775-94F6-47D1-38E997A5F9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296" y="663122"/>
            <a:ext cx="6903720" cy="5531756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E328B344-BC59-301B-1143-250409DC06BA}"/>
              </a:ext>
            </a:extLst>
          </p:cNvPr>
          <p:cNvSpPr txBox="1"/>
          <p:nvPr/>
        </p:nvSpPr>
        <p:spPr>
          <a:xfrm>
            <a:off x="0" y="6481870"/>
            <a:ext cx="2362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Karcinomy příušní žlázy</a:t>
            </a:r>
          </a:p>
        </p:txBody>
      </p:sp>
    </p:spTree>
    <p:extLst>
      <p:ext uri="{BB962C8B-B14F-4D97-AF65-F5344CB8AC3E}">
        <p14:creationId xmlns:p14="http://schemas.microsoft.com/office/powerpoint/2010/main" val="28290023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88263A24-0C1F-4677-B43C-4AE14E276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0ADDB668-2CA4-4D2B-9C34-3487CA33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553" y="304802"/>
            <a:ext cx="11097349" cy="1573149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D1B3364-EF30-B999-ABC1-F4D9E1D9A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405575"/>
            <a:ext cx="5001768" cy="13716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z="3600" dirty="0"/>
              <a:t>Typy karcinomů</a:t>
            </a:r>
            <a:endParaRPr lang="en-US" sz="3600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4784" y="76442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86984" y="1071836"/>
            <a:ext cx="1021458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C6033444-8A5C-5E84-EB25-52E184C618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1552" y="1978724"/>
            <a:ext cx="5241420" cy="420624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FFB0C5DF-45E4-0F24-D518-A6AE580EF6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028" y="1978724"/>
            <a:ext cx="5241420" cy="420624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BA0F357D-08D0-0628-CCA5-D4695E5C70BE}"/>
              </a:ext>
            </a:extLst>
          </p:cNvPr>
          <p:cNvSpPr txBox="1"/>
          <p:nvPr/>
        </p:nvSpPr>
        <p:spPr>
          <a:xfrm>
            <a:off x="0" y="6481870"/>
            <a:ext cx="2362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Karcinomy příušní žlázy</a:t>
            </a:r>
          </a:p>
        </p:txBody>
      </p:sp>
    </p:spTree>
    <p:extLst>
      <p:ext uri="{BB962C8B-B14F-4D97-AF65-F5344CB8AC3E}">
        <p14:creationId xmlns:p14="http://schemas.microsoft.com/office/powerpoint/2010/main" val="30049492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88263A24-0C1F-4677-B43C-4AE14E276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0ADDB668-2CA4-4D2B-9C34-3487CA33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553" y="304802"/>
            <a:ext cx="11097349" cy="1573149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D1B3364-EF30-B999-ABC1-F4D9E1D9A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405575"/>
            <a:ext cx="5001768" cy="13716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z="3600" dirty="0"/>
              <a:t>Typy karcinomů</a:t>
            </a:r>
            <a:endParaRPr lang="en-US" sz="3600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4784" y="76442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86984" y="1071836"/>
            <a:ext cx="1021458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FFB0C5DF-45E4-0F24-D518-A6AE580EF6C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629028" y="1978724"/>
            <a:ext cx="5241420" cy="420624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C6033444-8A5C-5E84-EB25-52E184C6187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63428" y="332425"/>
            <a:ext cx="7626168" cy="6120000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66C392CD-44E6-36E4-BC5B-B93A94FB708B}"/>
              </a:ext>
            </a:extLst>
          </p:cNvPr>
          <p:cNvSpPr txBox="1"/>
          <p:nvPr/>
        </p:nvSpPr>
        <p:spPr>
          <a:xfrm>
            <a:off x="5266897" y="6367000"/>
            <a:ext cx="45826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/>
              <a:t>bez </a:t>
            </a:r>
            <a:r>
              <a:rPr lang="cs-CZ" sz="2400" b="1" dirty="0" err="1"/>
              <a:t>dlaždicobuněčného</a:t>
            </a:r>
            <a:r>
              <a:rPr lang="cs-CZ" sz="2400" b="1" dirty="0"/>
              <a:t> karcinomu</a:t>
            </a:r>
          </a:p>
        </p:txBody>
      </p:sp>
      <p:sp>
        <p:nvSpPr>
          <p:cNvPr id="3" name="Znak násobení 2">
            <a:extLst>
              <a:ext uri="{FF2B5EF4-FFF2-40B4-BE49-F238E27FC236}">
                <a16:creationId xmlns:a16="http://schemas.microsoft.com/office/drawing/2014/main" id="{3BC67501-3461-9377-2105-6CB3ABE8B566}"/>
              </a:ext>
            </a:extLst>
          </p:cNvPr>
          <p:cNvSpPr/>
          <p:nvPr/>
        </p:nvSpPr>
        <p:spPr>
          <a:xfrm>
            <a:off x="1837327" y="3148909"/>
            <a:ext cx="1581665" cy="1890583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AE7BFF99-35F5-7D32-EA82-AC69F382E387}"/>
              </a:ext>
            </a:extLst>
          </p:cNvPr>
          <p:cNvSpPr txBox="1"/>
          <p:nvPr/>
        </p:nvSpPr>
        <p:spPr>
          <a:xfrm>
            <a:off x="0" y="6481870"/>
            <a:ext cx="2362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Karcinomy příušní žlázy</a:t>
            </a:r>
          </a:p>
        </p:txBody>
      </p:sp>
    </p:spTree>
    <p:extLst>
      <p:ext uri="{BB962C8B-B14F-4D97-AF65-F5344CB8AC3E}">
        <p14:creationId xmlns:p14="http://schemas.microsoft.com/office/powerpoint/2010/main" val="30151058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70155189-D96C-4527-B0EC-654B946BE6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7EB06FB-304A-2468-F993-DFFD33903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4678" y="238433"/>
            <a:ext cx="9795637" cy="110485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cs-CZ" sz="5200" dirty="0"/>
              <a:t>TNM</a:t>
            </a:r>
            <a:endParaRPr lang="en-US" sz="5200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164E355A-B520-C4A4-0E30-318799BF54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099" y="3019616"/>
            <a:ext cx="3797536" cy="3047522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EFA14BDC-C3E6-1A0E-9303-6D5F7A02C8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3386" y="3019616"/>
            <a:ext cx="3797536" cy="3047522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0DC4D64F-3700-8923-76CA-F888B21CAC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2673" y="3019616"/>
            <a:ext cx="3797536" cy="3047522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50E91C7A-80ED-AF28-3AD7-14CA5AFFA317}"/>
              </a:ext>
            </a:extLst>
          </p:cNvPr>
          <p:cNvSpPr txBox="1"/>
          <p:nvPr/>
        </p:nvSpPr>
        <p:spPr>
          <a:xfrm>
            <a:off x="0" y="6481870"/>
            <a:ext cx="2362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Karcinomy příušní žlázy</a:t>
            </a:r>
          </a:p>
        </p:txBody>
      </p:sp>
    </p:spTree>
    <p:extLst>
      <p:ext uri="{BB962C8B-B14F-4D97-AF65-F5344CB8AC3E}">
        <p14:creationId xmlns:p14="http://schemas.microsoft.com/office/powerpoint/2010/main" val="24773061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7CB898F9-91DB-B590-CE62-CC0BD3FE21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361635"/>
            <a:ext cx="9144000" cy="1655762"/>
          </a:xfrm>
        </p:spPr>
        <p:txBody>
          <a:bodyPr>
            <a:normAutofit/>
          </a:bodyPr>
          <a:lstStyle/>
          <a:p>
            <a:r>
              <a:rPr lang="cs-CZ" sz="4000" b="1" dirty="0"/>
              <a:t>Zhoubné nádory velkých slinných žláz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D95716F-14E8-4F4A-7032-C65B34896C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558453"/>
            <a:ext cx="7212193" cy="87790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325D5DB6-60CB-E064-4104-9975A6A522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8000" y="97403"/>
            <a:ext cx="1800000" cy="1800000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C7A7BD26-E3F3-B3E9-A680-743E894AE97D}"/>
              </a:ext>
            </a:extLst>
          </p:cNvPr>
          <p:cNvSpPr txBox="1"/>
          <p:nvPr/>
        </p:nvSpPr>
        <p:spPr>
          <a:xfrm>
            <a:off x="3048663" y="2968674"/>
            <a:ext cx="60946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b="1" dirty="0"/>
              <a:t>Období:</a:t>
            </a:r>
            <a:r>
              <a:rPr lang="cs-CZ" dirty="0"/>
              <a:t> 2010–2021</a:t>
            </a:r>
          </a:p>
          <a:p>
            <a:pPr algn="ctr"/>
            <a:r>
              <a:rPr lang="cs-CZ" b="1" dirty="0"/>
              <a:t>Zdroj:</a:t>
            </a:r>
            <a:r>
              <a:rPr lang="cs-CZ" dirty="0"/>
              <a:t> Národní onkologický registr (NOR)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A8E0AF5F-6ED4-BB90-9194-5F0364B9001D}"/>
              </a:ext>
            </a:extLst>
          </p:cNvPr>
          <p:cNvSpPr txBox="1"/>
          <p:nvPr/>
        </p:nvSpPr>
        <p:spPr>
          <a:xfrm>
            <a:off x="310101" y="3881464"/>
            <a:ext cx="116009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/>
              <a:t>RNDr. Denisa Krejčí, Ph.D. – ÚZIS</a:t>
            </a:r>
          </a:p>
          <a:p>
            <a:pPr algn="ctr"/>
            <a:r>
              <a:rPr lang="cs-CZ" sz="2000" dirty="0"/>
              <a:t>Ing. Tomáš Májek - ÚZIS</a:t>
            </a:r>
          </a:p>
          <a:p>
            <a:pPr algn="ctr"/>
            <a:r>
              <a:rPr lang="cs-CZ" sz="2000" dirty="0"/>
              <a:t>prof. RNDr. Ladislav Dušek, Ph.D. – ÚZIS</a:t>
            </a:r>
          </a:p>
          <a:p>
            <a:pPr algn="ctr"/>
            <a:r>
              <a:rPr lang="cs-CZ" sz="2000" dirty="0"/>
              <a:t>MUDr. David </a:t>
            </a:r>
            <a:r>
              <a:rPr lang="cs-CZ" sz="2000" dirty="0" err="1"/>
              <a:t>Kalfeřt</a:t>
            </a:r>
            <a:r>
              <a:rPr lang="cs-CZ" sz="2000" dirty="0"/>
              <a:t>, Ph.D. – Klinika otorinolaryngologie a chirurgie hlavy a krku, 1. LF UK, FN v Motole</a:t>
            </a:r>
          </a:p>
        </p:txBody>
      </p:sp>
    </p:spTree>
    <p:extLst>
      <p:ext uri="{BB962C8B-B14F-4D97-AF65-F5344CB8AC3E}">
        <p14:creationId xmlns:p14="http://schemas.microsoft.com/office/powerpoint/2010/main" val="2211291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70155189-D96C-4527-B0EC-654B946BE6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7EB06FB-304A-2468-F993-DFFD33903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4678" y="238433"/>
            <a:ext cx="9795637" cy="110485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cs-CZ" sz="5200" dirty="0"/>
              <a:t>TNM</a:t>
            </a:r>
            <a:endParaRPr lang="en-US" sz="5200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164E355A-B520-C4A4-0E30-318799BF547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194099" y="3019616"/>
            <a:ext cx="3797536" cy="3047522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EFA14BDC-C3E6-1A0E-9303-6D5F7A02C82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4193386" y="3019616"/>
            <a:ext cx="3797536" cy="3047522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0DC4D64F-3700-8923-76CA-F888B21CAC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643" y="1183899"/>
            <a:ext cx="6504674" cy="5220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50E91C7A-80ED-AF28-3AD7-14CA5AFFA317}"/>
              </a:ext>
            </a:extLst>
          </p:cNvPr>
          <p:cNvSpPr txBox="1"/>
          <p:nvPr/>
        </p:nvSpPr>
        <p:spPr>
          <a:xfrm>
            <a:off x="0" y="6481870"/>
            <a:ext cx="2362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Karcinomy příušní žlázy</a:t>
            </a:r>
          </a:p>
        </p:txBody>
      </p:sp>
    </p:spTree>
    <p:extLst>
      <p:ext uri="{BB962C8B-B14F-4D97-AF65-F5344CB8AC3E}">
        <p14:creationId xmlns:p14="http://schemas.microsoft.com/office/powerpoint/2010/main" val="32547649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70155189-D96C-4527-B0EC-654B946BE6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7EB06FB-304A-2468-F993-DFFD33903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4678" y="238433"/>
            <a:ext cx="9795637" cy="110485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cs-CZ" sz="5200" dirty="0"/>
              <a:t>TNM</a:t>
            </a:r>
            <a:endParaRPr lang="en-US" sz="5200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164E355A-B520-C4A4-0E30-318799BF547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194099" y="3019616"/>
            <a:ext cx="3797536" cy="3047522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0DC4D64F-3700-8923-76CA-F888B21CAC9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8192673" y="3019616"/>
            <a:ext cx="3797536" cy="3047522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EFA14BDC-C3E6-1A0E-9303-6D5F7A02C8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1079" y="1343290"/>
            <a:ext cx="6504674" cy="5220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50E91C7A-80ED-AF28-3AD7-14CA5AFFA317}"/>
              </a:ext>
            </a:extLst>
          </p:cNvPr>
          <p:cNvSpPr txBox="1"/>
          <p:nvPr/>
        </p:nvSpPr>
        <p:spPr>
          <a:xfrm>
            <a:off x="0" y="6481870"/>
            <a:ext cx="2362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Karcinomy příušní žlázy</a:t>
            </a:r>
          </a:p>
        </p:txBody>
      </p:sp>
    </p:spTree>
    <p:extLst>
      <p:ext uri="{BB962C8B-B14F-4D97-AF65-F5344CB8AC3E}">
        <p14:creationId xmlns:p14="http://schemas.microsoft.com/office/powerpoint/2010/main" val="23831736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70155189-D96C-4527-B0EC-654B946BE6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7EB06FB-304A-2468-F993-DFFD33903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4678" y="238433"/>
            <a:ext cx="9795637" cy="110485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cs-CZ" sz="5200" dirty="0"/>
              <a:t>TNM</a:t>
            </a:r>
            <a:endParaRPr lang="en-US" sz="520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EFA14BDC-C3E6-1A0E-9303-6D5F7A02C82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4193386" y="3019616"/>
            <a:ext cx="3797536" cy="3047522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164E355A-B520-C4A4-0E30-318799BF54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5123" y="1490645"/>
            <a:ext cx="6504674" cy="5220000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0DC4D64F-3700-8923-76CA-F888B21CAC95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</a:blip>
          <a:stretch>
            <a:fillRect/>
          </a:stretch>
        </p:blipFill>
        <p:spPr>
          <a:xfrm>
            <a:off x="8192673" y="3019616"/>
            <a:ext cx="3797536" cy="3047522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50E91C7A-80ED-AF28-3AD7-14CA5AFFA317}"/>
              </a:ext>
            </a:extLst>
          </p:cNvPr>
          <p:cNvSpPr txBox="1"/>
          <p:nvPr/>
        </p:nvSpPr>
        <p:spPr>
          <a:xfrm>
            <a:off x="0" y="6481870"/>
            <a:ext cx="2362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Karcinomy příušní žlázy</a:t>
            </a:r>
          </a:p>
        </p:txBody>
      </p:sp>
    </p:spTree>
    <p:extLst>
      <p:ext uri="{BB962C8B-B14F-4D97-AF65-F5344CB8AC3E}">
        <p14:creationId xmlns:p14="http://schemas.microsoft.com/office/powerpoint/2010/main" val="33252605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5EDB440-3B48-D3E0-D288-CB3148A65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cs-CZ" sz="5400" dirty="0"/>
              <a:t>Celkem v databázi</a:t>
            </a:r>
          </a:p>
        </p:txBody>
      </p:sp>
      <p:sp>
        <p:nvSpPr>
          <p:cNvPr id="22" name="sketch line">
            <a:extLst>
              <a:ext uri="{FF2B5EF4-FFF2-40B4-BE49-F238E27FC236}">
                <a16:creationId xmlns:a16="http://schemas.microsoft.com/office/drawing/2014/main" id="{6357EC4F-235E-4222-A36F-C7878ACE37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AF05473-6D15-713A-EE40-87113C5E20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/>
          </a:bodyPr>
          <a:lstStyle/>
          <a:p>
            <a:pPr marL="0" indent="0" rtl="0" fontAlgn="base">
              <a:spcBef>
                <a:spcPts val="0"/>
              </a:spcBef>
              <a:spcAft>
                <a:spcPts val="600"/>
              </a:spcAft>
              <a:buNone/>
            </a:pPr>
            <a:r>
              <a:rPr lang="cs-CZ" sz="3200" b="0" i="0" u="none" strike="noStrike" dirty="0">
                <a:effectLst/>
                <a:latin typeface="Calibri" panose="020F0502020204030204" pitchFamily="34" charset="0"/>
              </a:rPr>
              <a:t>86 pacientů s karcinomy podčelistní žlázy</a:t>
            </a:r>
          </a:p>
          <a:p>
            <a:pPr rtl="0" fontAlgn="base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sz="2200" b="0" i="0" u="none" strike="noStrike" dirty="0">
              <a:effectLst/>
              <a:latin typeface="Arial" panose="020B0604020202020204" pitchFamily="34" charset="0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AC9FA75D-2C01-00DA-61E8-51235A2246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296" y="663122"/>
            <a:ext cx="6903720" cy="5531756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53A192B3-8D85-E8D6-91A7-4039DFAA5F58}"/>
              </a:ext>
            </a:extLst>
          </p:cNvPr>
          <p:cNvSpPr txBox="1"/>
          <p:nvPr/>
        </p:nvSpPr>
        <p:spPr>
          <a:xfrm>
            <a:off x="0" y="6481870"/>
            <a:ext cx="2850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Karcinomy podčelistní žlázy</a:t>
            </a:r>
          </a:p>
        </p:txBody>
      </p:sp>
    </p:spTree>
    <p:extLst>
      <p:ext uri="{BB962C8B-B14F-4D97-AF65-F5344CB8AC3E}">
        <p14:creationId xmlns:p14="http://schemas.microsoft.com/office/powerpoint/2010/main" val="1503632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5EDB440-3B48-D3E0-D288-CB3148A65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cs-CZ" sz="5400" dirty="0"/>
              <a:t>Pohlaví a věk</a:t>
            </a:r>
          </a:p>
        </p:txBody>
      </p:sp>
      <p:sp>
        <p:nvSpPr>
          <p:cNvPr id="32" name="sketch line">
            <a:extLst>
              <a:ext uri="{FF2B5EF4-FFF2-40B4-BE49-F238E27FC236}">
                <a16:creationId xmlns:a16="http://schemas.microsoft.com/office/drawing/2014/main" id="{6357EC4F-235E-4222-A36F-C7878ACE37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AF05473-6D15-713A-EE40-87113C5E20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/>
          </a:bodyPr>
          <a:lstStyle/>
          <a:p>
            <a:pPr rtl="0" fontAlgn="base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400" b="0" i="0" u="none" strike="noStrike" dirty="0">
                <a:effectLst/>
                <a:latin typeface="Calibri" panose="020F0502020204030204" pitchFamily="34" charset="0"/>
              </a:rPr>
              <a:t>55 (64 %) mužů</a:t>
            </a:r>
          </a:p>
          <a:p>
            <a:pPr rtl="0" fontAlgn="base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latin typeface="Calibri" panose="020F0502020204030204" pitchFamily="34" charset="0"/>
              </a:rPr>
              <a:t>31 (36 %) žen</a:t>
            </a:r>
          </a:p>
          <a:p>
            <a:pPr rtl="0" fontAlgn="base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sz="2400" b="0" i="0" u="none" strike="noStrike" dirty="0">
              <a:effectLst/>
              <a:latin typeface="Calibri" panose="020F0502020204030204" pitchFamily="34" charset="0"/>
            </a:endParaRPr>
          </a:p>
          <a:p>
            <a:pPr rtl="0" fontAlgn="base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latin typeface="Calibri" panose="020F0502020204030204" pitchFamily="34" charset="0"/>
              </a:rPr>
              <a:t>věkový medián: 63 let</a:t>
            </a:r>
            <a:endParaRPr lang="cs-CZ" sz="2400" b="0" i="0" u="none" strike="noStrike" dirty="0">
              <a:effectLst/>
              <a:latin typeface="Calibri" panose="020F0502020204030204" pitchFamily="34" charset="0"/>
            </a:endParaRPr>
          </a:p>
          <a:p>
            <a:pPr rtl="0" fontAlgn="base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sz="2200" b="0" i="0" u="none" strike="noStrike" dirty="0">
              <a:effectLst/>
              <a:latin typeface="Arial" panose="020B0604020202020204" pitchFamily="34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9FF9660-B357-D3EE-B9ED-935CA457C4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296" y="663122"/>
            <a:ext cx="6903720" cy="5531756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651940D0-C8BF-49C9-5AD8-5426B8F700CA}"/>
              </a:ext>
            </a:extLst>
          </p:cNvPr>
          <p:cNvSpPr txBox="1"/>
          <p:nvPr/>
        </p:nvSpPr>
        <p:spPr>
          <a:xfrm>
            <a:off x="0" y="6481870"/>
            <a:ext cx="2850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Karcinomy podčelistní žlázy</a:t>
            </a:r>
          </a:p>
        </p:txBody>
      </p:sp>
    </p:spTree>
    <p:extLst>
      <p:ext uri="{BB962C8B-B14F-4D97-AF65-F5344CB8AC3E}">
        <p14:creationId xmlns:p14="http://schemas.microsoft.com/office/powerpoint/2010/main" val="19888059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8" name="Rectangle 67">
            <a:extLst>
              <a:ext uri="{FF2B5EF4-FFF2-40B4-BE49-F238E27FC236}">
                <a16:creationId xmlns:a16="http://schemas.microsoft.com/office/drawing/2014/main" id="{88263A24-0C1F-4677-B43C-4AE14E276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0" name="Rectangle 69">
            <a:extLst>
              <a:ext uri="{FF2B5EF4-FFF2-40B4-BE49-F238E27FC236}">
                <a16:creationId xmlns:a16="http://schemas.microsoft.com/office/drawing/2014/main" id="{0ADDB668-2CA4-4D2B-9C34-3487CA33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553" y="304802"/>
            <a:ext cx="11097349" cy="1573149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D1B3364-EF30-B999-ABC1-F4D9E1D9A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405575"/>
            <a:ext cx="5001768" cy="13716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z="3600" dirty="0"/>
              <a:t>Typy karcinomů</a:t>
            </a:r>
            <a:endParaRPr lang="en-US" sz="3600" dirty="0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4784" y="76442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86984" y="1071836"/>
            <a:ext cx="1021458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950738E6-7666-AFB3-1F81-42CA0FD2AE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3141" y="2086081"/>
            <a:ext cx="5241420" cy="4206240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90A2E6B6-B43C-33E7-4A22-DE870EDD55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553" y="2086081"/>
            <a:ext cx="5241420" cy="4206240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6EC9D3E5-19D3-B4A6-11AE-6DA3966205DE}"/>
              </a:ext>
            </a:extLst>
          </p:cNvPr>
          <p:cNvSpPr txBox="1"/>
          <p:nvPr/>
        </p:nvSpPr>
        <p:spPr>
          <a:xfrm>
            <a:off x="0" y="6481870"/>
            <a:ext cx="2850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Karcinomy podčelistní žlázy</a:t>
            </a:r>
          </a:p>
        </p:txBody>
      </p:sp>
    </p:spTree>
    <p:extLst>
      <p:ext uri="{BB962C8B-B14F-4D97-AF65-F5344CB8AC3E}">
        <p14:creationId xmlns:p14="http://schemas.microsoft.com/office/powerpoint/2010/main" val="39827156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8" name="Rectangle 67">
            <a:extLst>
              <a:ext uri="{FF2B5EF4-FFF2-40B4-BE49-F238E27FC236}">
                <a16:creationId xmlns:a16="http://schemas.microsoft.com/office/drawing/2014/main" id="{88263A24-0C1F-4677-B43C-4AE14E276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0" name="Rectangle 69">
            <a:extLst>
              <a:ext uri="{FF2B5EF4-FFF2-40B4-BE49-F238E27FC236}">
                <a16:creationId xmlns:a16="http://schemas.microsoft.com/office/drawing/2014/main" id="{0ADDB668-2CA4-4D2B-9C34-3487CA33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553" y="304802"/>
            <a:ext cx="11097349" cy="1573149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D1B3364-EF30-B999-ABC1-F4D9E1D9A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405575"/>
            <a:ext cx="5001768" cy="13716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z="3600" dirty="0"/>
              <a:t>Typy karcinomů</a:t>
            </a:r>
            <a:endParaRPr lang="en-US" sz="3600" dirty="0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4784" y="76442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86984" y="1071836"/>
            <a:ext cx="1021458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90A2E6B6-B43C-33E7-4A22-DE870EDD551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551553" y="2086081"/>
            <a:ext cx="5241420" cy="4206240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950738E6-7666-AFB3-1F81-42CA0FD2AE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7054" y="304802"/>
            <a:ext cx="7626167" cy="6120000"/>
          </a:xfrm>
          <a:prstGeom prst="rect">
            <a:avLst/>
          </a:prstGeom>
        </p:spPr>
      </p:pic>
      <p:sp>
        <p:nvSpPr>
          <p:cNvPr id="2" name="Znak násobení 1">
            <a:extLst>
              <a:ext uri="{FF2B5EF4-FFF2-40B4-BE49-F238E27FC236}">
                <a16:creationId xmlns:a16="http://schemas.microsoft.com/office/drawing/2014/main" id="{A2D51CF8-D0B2-A2AF-FD44-1418A51B577F}"/>
              </a:ext>
            </a:extLst>
          </p:cNvPr>
          <p:cNvSpPr/>
          <p:nvPr/>
        </p:nvSpPr>
        <p:spPr>
          <a:xfrm>
            <a:off x="1738471" y="3256266"/>
            <a:ext cx="1581665" cy="1890583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91287834-4E34-5A13-F8A6-E2098226639F}"/>
              </a:ext>
            </a:extLst>
          </p:cNvPr>
          <p:cNvSpPr txBox="1"/>
          <p:nvPr/>
        </p:nvSpPr>
        <p:spPr>
          <a:xfrm>
            <a:off x="5266897" y="6367000"/>
            <a:ext cx="45826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/>
              <a:t>bez </a:t>
            </a:r>
            <a:r>
              <a:rPr lang="cs-CZ" sz="2400" b="1" dirty="0" err="1"/>
              <a:t>dlaždicobuněčného</a:t>
            </a:r>
            <a:r>
              <a:rPr lang="cs-CZ" sz="2400" b="1" dirty="0"/>
              <a:t> karcinomu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A94F26D2-4E56-CABB-5D39-B774F9C2F572}"/>
              </a:ext>
            </a:extLst>
          </p:cNvPr>
          <p:cNvSpPr txBox="1"/>
          <p:nvPr/>
        </p:nvSpPr>
        <p:spPr>
          <a:xfrm>
            <a:off x="0" y="6481870"/>
            <a:ext cx="2850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Karcinomy podčelistní žlázy</a:t>
            </a:r>
          </a:p>
        </p:txBody>
      </p:sp>
    </p:spTree>
    <p:extLst>
      <p:ext uri="{BB962C8B-B14F-4D97-AF65-F5344CB8AC3E}">
        <p14:creationId xmlns:p14="http://schemas.microsoft.com/office/powerpoint/2010/main" val="1164289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70155189-D96C-4527-B0EC-654B946BE6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7EB06FB-304A-2468-F993-DFFD33903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1" y="557189"/>
            <a:ext cx="9795637" cy="110485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 b="1"/>
              <a:t>TNM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C4A73A66-077E-9040-15EC-EEA171515B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1961" y="3014949"/>
            <a:ext cx="3797536" cy="3047522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6C6AEB88-3BD9-8903-2E02-DB275CD317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972" y="3014949"/>
            <a:ext cx="3797536" cy="3047522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FE668AA3-B620-60A2-558D-9CFD4D38BF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436" y="3014949"/>
            <a:ext cx="3797536" cy="3047522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DBFE094A-7B01-8410-D1E0-B539F47172F4}"/>
              </a:ext>
            </a:extLst>
          </p:cNvPr>
          <p:cNvSpPr txBox="1"/>
          <p:nvPr/>
        </p:nvSpPr>
        <p:spPr>
          <a:xfrm>
            <a:off x="0" y="6481870"/>
            <a:ext cx="2850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Karcinomy podčelistní žlázy</a:t>
            </a:r>
          </a:p>
        </p:txBody>
      </p:sp>
    </p:spTree>
    <p:extLst>
      <p:ext uri="{BB962C8B-B14F-4D97-AF65-F5344CB8AC3E}">
        <p14:creationId xmlns:p14="http://schemas.microsoft.com/office/powerpoint/2010/main" val="9278050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70155189-D96C-4527-B0EC-654B946BE6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7EB06FB-304A-2468-F993-DFFD33903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1" y="557189"/>
            <a:ext cx="9795637" cy="110485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 b="1"/>
              <a:t>TNM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C4A73A66-077E-9040-15EC-EEA171515B6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8281961" y="3014949"/>
            <a:ext cx="3797536" cy="3047522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6C6AEB88-3BD9-8903-2E02-DB275CD317C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4374972" y="3014949"/>
            <a:ext cx="3797536" cy="3047522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FE668AA3-B620-60A2-558D-9CFD4D38BF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503" y="1486672"/>
            <a:ext cx="6504674" cy="5220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DBFE094A-7B01-8410-D1E0-B539F47172F4}"/>
              </a:ext>
            </a:extLst>
          </p:cNvPr>
          <p:cNvSpPr txBox="1"/>
          <p:nvPr/>
        </p:nvSpPr>
        <p:spPr>
          <a:xfrm>
            <a:off x="0" y="6481870"/>
            <a:ext cx="2850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Karcinomy podčelistní žlázy</a:t>
            </a:r>
          </a:p>
        </p:txBody>
      </p:sp>
    </p:spTree>
    <p:extLst>
      <p:ext uri="{BB962C8B-B14F-4D97-AF65-F5344CB8AC3E}">
        <p14:creationId xmlns:p14="http://schemas.microsoft.com/office/powerpoint/2010/main" val="29075090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70155189-D96C-4527-B0EC-654B946BE6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7EB06FB-304A-2468-F993-DFFD33903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1" y="557189"/>
            <a:ext cx="9795637" cy="110485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 b="1"/>
              <a:t>TNM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C4A73A66-077E-9040-15EC-EEA171515B6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8281961" y="3014949"/>
            <a:ext cx="3797536" cy="3047522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FE668AA3-B620-60A2-558D-9CFD4D38BF9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577436" y="3014949"/>
            <a:ext cx="3797536" cy="3047522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6C6AEB88-3BD9-8903-2E02-DB275CD317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7769" y="1624975"/>
            <a:ext cx="6504674" cy="5220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DBFE094A-7B01-8410-D1E0-B539F47172F4}"/>
              </a:ext>
            </a:extLst>
          </p:cNvPr>
          <p:cNvSpPr txBox="1"/>
          <p:nvPr/>
        </p:nvSpPr>
        <p:spPr>
          <a:xfrm>
            <a:off x="0" y="6481870"/>
            <a:ext cx="2850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Karcinomy podčelistní žlázy</a:t>
            </a:r>
          </a:p>
        </p:txBody>
      </p:sp>
    </p:spTree>
    <p:extLst>
      <p:ext uri="{BB962C8B-B14F-4D97-AF65-F5344CB8AC3E}">
        <p14:creationId xmlns:p14="http://schemas.microsoft.com/office/powerpoint/2010/main" val="3217446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0360DF51-3377-3DBD-1368-D07447BA8309}"/>
              </a:ext>
            </a:extLst>
          </p:cNvPr>
          <p:cNvSpPr txBox="1"/>
          <p:nvPr/>
        </p:nvSpPr>
        <p:spPr>
          <a:xfrm>
            <a:off x="279621" y="341175"/>
            <a:ext cx="1163275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2400" dirty="0"/>
              <a:t>ZN velkých slinných žláz (</a:t>
            </a:r>
            <a:r>
              <a:rPr lang="cs-CZ" sz="2400" b="1" dirty="0"/>
              <a:t>C07, C08 dle MKN 10</a:t>
            </a:r>
            <a:r>
              <a:rPr lang="cs-CZ" sz="2400" dirty="0"/>
              <a:t>) v České republice v období </a:t>
            </a:r>
            <a:r>
              <a:rPr lang="cs-CZ" sz="2400" b="1" dirty="0"/>
              <a:t>2010–2021</a:t>
            </a:r>
          </a:p>
          <a:p>
            <a:pPr algn="ctr"/>
            <a:r>
              <a:rPr lang="cs-CZ" sz="2400" dirty="0"/>
              <a:t>Zdroj dat: Národní onkologický registr, ÚZIS ČR</a:t>
            </a:r>
          </a:p>
          <a:p>
            <a:pPr algn="ctr"/>
            <a:r>
              <a:rPr lang="cs-CZ" sz="2400" dirty="0"/>
              <a:t>Období: 2010–2021</a:t>
            </a:r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5CB22528-C952-5E0A-ACDC-6C2129EA42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9925707"/>
              </p:ext>
            </p:extLst>
          </p:nvPr>
        </p:nvGraphicFramePr>
        <p:xfrm>
          <a:off x="204537" y="2438229"/>
          <a:ext cx="11833731" cy="2730573"/>
        </p:xfrm>
        <a:graphic>
          <a:graphicData uri="http://schemas.openxmlformats.org/drawingml/2006/table">
            <a:tbl>
              <a:tblPr/>
              <a:tblGrid>
                <a:gridCol w="1071763">
                  <a:extLst>
                    <a:ext uri="{9D8B030D-6E8A-4147-A177-3AD203B41FA5}">
                      <a16:colId xmlns:a16="http://schemas.microsoft.com/office/drawing/2014/main" val="1284188696"/>
                    </a:ext>
                  </a:extLst>
                </a:gridCol>
                <a:gridCol w="768712">
                  <a:extLst>
                    <a:ext uri="{9D8B030D-6E8A-4147-A177-3AD203B41FA5}">
                      <a16:colId xmlns:a16="http://schemas.microsoft.com/office/drawing/2014/main" val="972253499"/>
                    </a:ext>
                  </a:extLst>
                </a:gridCol>
                <a:gridCol w="768712">
                  <a:extLst>
                    <a:ext uri="{9D8B030D-6E8A-4147-A177-3AD203B41FA5}">
                      <a16:colId xmlns:a16="http://schemas.microsoft.com/office/drawing/2014/main" val="1526796856"/>
                    </a:ext>
                  </a:extLst>
                </a:gridCol>
                <a:gridCol w="768712">
                  <a:extLst>
                    <a:ext uri="{9D8B030D-6E8A-4147-A177-3AD203B41FA5}">
                      <a16:colId xmlns:a16="http://schemas.microsoft.com/office/drawing/2014/main" val="3239322373"/>
                    </a:ext>
                  </a:extLst>
                </a:gridCol>
                <a:gridCol w="768712">
                  <a:extLst>
                    <a:ext uri="{9D8B030D-6E8A-4147-A177-3AD203B41FA5}">
                      <a16:colId xmlns:a16="http://schemas.microsoft.com/office/drawing/2014/main" val="511907939"/>
                    </a:ext>
                  </a:extLst>
                </a:gridCol>
                <a:gridCol w="768712">
                  <a:extLst>
                    <a:ext uri="{9D8B030D-6E8A-4147-A177-3AD203B41FA5}">
                      <a16:colId xmlns:a16="http://schemas.microsoft.com/office/drawing/2014/main" val="4115815783"/>
                    </a:ext>
                  </a:extLst>
                </a:gridCol>
                <a:gridCol w="768712">
                  <a:extLst>
                    <a:ext uri="{9D8B030D-6E8A-4147-A177-3AD203B41FA5}">
                      <a16:colId xmlns:a16="http://schemas.microsoft.com/office/drawing/2014/main" val="1921158073"/>
                    </a:ext>
                  </a:extLst>
                </a:gridCol>
                <a:gridCol w="768712">
                  <a:extLst>
                    <a:ext uri="{9D8B030D-6E8A-4147-A177-3AD203B41FA5}">
                      <a16:colId xmlns:a16="http://schemas.microsoft.com/office/drawing/2014/main" val="1166862825"/>
                    </a:ext>
                  </a:extLst>
                </a:gridCol>
                <a:gridCol w="768712">
                  <a:extLst>
                    <a:ext uri="{9D8B030D-6E8A-4147-A177-3AD203B41FA5}">
                      <a16:colId xmlns:a16="http://schemas.microsoft.com/office/drawing/2014/main" val="3225137114"/>
                    </a:ext>
                  </a:extLst>
                </a:gridCol>
                <a:gridCol w="768712">
                  <a:extLst>
                    <a:ext uri="{9D8B030D-6E8A-4147-A177-3AD203B41FA5}">
                      <a16:colId xmlns:a16="http://schemas.microsoft.com/office/drawing/2014/main" val="606083710"/>
                    </a:ext>
                  </a:extLst>
                </a:gridCol>
                <a:gridCol w="768712">
                  <a:extLst>
                    <a:ext uri="{9D8B030D-6E8A-4147-A177-3AD203B41FA5}">
                      <a16:colId xmlns:a16="http://schemas.microsoft.com/office/drawing/2014/main" val="3702634384"/>
                    </a:ext>
                  </a:extLst>
                </a:gridCol>
                <a:gridCol w="768712">
                  <a:extLst>
                    <a:ext uri="{9D8B030D-6E8A-4147-A177-3AD203B41FA5}">
                      <a16:colId xmlns:a16="http://schemas.microsoft.com/office/drawing/2014/main" val="2100248789"/>
                    </a:ext>
                  </a:extLst>
                </a:gridCol>
                <a:gridCol w="768712">
                  <a:extLst>
                    <a:ext uri="{9D8B030D-6E8A-4147-A177-3AD203B41FA5}">
                      <a16:colId xmlns:a16="http://schemas.microsoft.com/office/drawing/2014/main" val="561922294"/>
                    </a:ext>
                  </a:extLst>
                </a:gridCol>
                <a:gridCol w="768712">
                  <a:extLst>
                    <a:ext uri="{9D8B030D-6E8A-4147-A177-3AD203B41FA5}">
                      <a16:colId xmlns:a16="http://schemas.microsoft.com/office/drawing/2014/main" val="2427950862"/>
                    </a:ext>
                  </a:extLst>
                </a:gridCol>
                <a:gridCol w="768712">
                  <a:extLst>
                    <a:ext uri="{9D8B030D-6E8A-4147-A177-3AD203B41FA5}">
                      <a16:colId xmlns:a16="http://schemas.microsoft.com/office/drawing/2014/main" val="1943699430"/>
                    </a:ext>
                  </a:extLst>
                </a:gridCol>
              </a:tblGrid>
              <a:tr h="426343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941" marR="3941" marT="394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2010</a:t>
                      </a:r>
                    </a:p>
                  </a:txBody>
                  <a:tcPr marL="3941" marR="3941" marT="39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2011</a:t>
                      </a:r>
                    </a:p>
                  </a:txBody>
                  <a:tcPr marL="3941" marR="3941" marT="39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2012</a:t>
                      </a:r>
                    </a:p>
                  </a:txBody>
                  <a:tcPr marL="3941" marR="3941" marT="39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2013</a:t>
                      </a:r>
                    </a:p>
                  </a:txBody>
                  <a:tcPr marL="3941" marR="3941" marT="39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2014</a:t>
                      </a:r>
                    </a:p>
                  </a:txBody>
                  <a:tcPr marL="3941" marR="3941" marT="39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2015</a:t>
                      </a:r>
                    </a:p>
                  </a:txBody>
                  <a:tcPr marL="3941" marR="3941" marT="39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2016</a:t>
                      </a:r>
                    </a:p>
                  </a:txBody>
                  <a:tcPr marL="3941" marR="3941" marT="39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2017</a:t>
                      </a:r>
                    </a:p>
                  </a:txBody>
                  <a:tcPr marL="3941" marR="3941" marT="39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2018</a:t>
                      </a:r>
                    </a:p>
                  </a:txBody>
                  <a:tcPr marL="3941" marR="3941" marT="39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2019</a:t>
                      </a:r>
                    </a:p>
                  </a:txBody>
                  <a:tcPr marL="3941" marR="3941" marT="39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2020</a:t>
                      </a:r>
                    </a:p>
                  </a:txBody>
                  <a:tcPr marL="3941" marR="3941" marT="39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2021</a:t>
                      </a:r>
                    </a:p>
                  </a:txBody>
                  <a:tcPr marL="3941" marR="3941" marT="39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2010–2021</a:t>
                      </a:r>
                    </a:p>
                  </a:txBody>
                  <a:tcPr marL="3941" marR="3941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</a:p>
                  </a:txBody>
                  <a:tcPr marL="3941" marR="3941" marT="39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7136173"/>
                  </a:ext>
                </a:extLst>
              </a:tr>
              <a:tr h="426343"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Výběr dg pro analýzu:</a:t>
                      </a:r>
                    </a:p>
                  </a:txBody>
                  <a:tcPr marL="3941" marR="3941" marT="39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41" marR="3941" marT="39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41" marR="3941" marT="39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41" marR="3941" marT="39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41" marR="3941" marT="39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41" marR="3941" marT="39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41" marR="3941" marT="39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41" marR="3941" marT="39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41" marR="3941" marT="39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41" marR="3941" marT="39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41" marR="3941" marT="39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41" marR="3941" marT="39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41" marR="3941" marT="39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941" marR="3941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600" b="1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41" marR="3941" marT="39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1268763"/>
                  </a:ext>
                </a:extLst>
              </a:tr>
              <a:tr h="249925">
                <a:tc>
                  <a:txBody>
                    <a:bodyPr/>
                    <a:lstStyle/>
                    <a:p>
                      <a:pPr algn="r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C07</a:t>
                      </a:r>
                    </a:p>
                  </a:txBody>
                  <a:tcPr marL="3941" marR="3941" marT="39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82</a:t>
                      </a:r>
                    </a:p>
                  </a:txBody>
                  <a:tcPr marL="3941" marR="3941" marT="39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94</a:t>
                      </a:r>
                    </a:p>
                  </a:txBody>
                  <a:tcPr marL="3941" marR="3941" marT="39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93</a:t>
                      </a:r>
                    </a:p>
                  </a:txBody>
                  <a:tcPr marL="3941" marR="3941" marT="39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105</a:t>
                      </a:r>
                    </a:p>
                  </a:txBody>
                  <a:tcPr marL="3941" marR="3941" marT="39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103</a:t>
                      </a:r>
                    </a:p>
                  </a:txBody>
                  <a:tcPr marL="3941" marR="3941" marT="39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</a:t>
                      </a:r>
                    </a:p>
                  </a:txBody>
                  <a:tcPr marL="3941" marR="3941" marT="39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105</a:t>
                      </a:r>
                    </a:p>
                  </a:txBody>
                  <a:tcPr marL="3941" marR="3941" marT="39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104</a:t>
                      </a:r>
                    </a:p>
                  </a:txBody>
                  <a:tcPr marL="3941" marR="3941" marT="39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</a:t>
                      </a:r>
                    </a:p>
                  </a:txBody>
                  <a:tcPr marL="3941" marR="3941" marT="39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122</a:t>
                      </a:r>
                    </a:p>
                  </a:txBody>
                  <a:tcPr marL="3941" marR="3941" marT="39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121</a:t>
                      </a:r>
                    </a:p>
                  </a:txBody>
                  <a:tcPr marL="3941" marR="3941" marT="39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117</a:t>
                      </a:r>
                    </a:p>
                  </a:txBody>
                  <a:tcPr marL="3941" marR="3941" marT="39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1226</a:t>
                      </a:r>
                    </a:p>
                  </a:txBody>
                  <a:tcPr marL="3941" marR="3941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73,8</a:t>
                      </a:r>
                    </a:p>
                  </a:txBody>
                  <a:tcPr marL="3941" marR="3941" marT="39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9013406"/>
                  </a:ext>
                </a:extLst>
              </a:tr>
              <a:tr h="249925">
                <a:tc>
                  <a:txBody>
                    <a:bodyPr/>
                    <a:lstStyle/>
                    <a:p>
                      <a:pPr algn="r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C080</a:t>
                      </a:r>
                    </a:p>
                  </a:txBody>
                  <a:tcPr marL="3941" marR="3941" marT="39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3941" marR="3941" marT="39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L="3941" marR="3941" marT="39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3941" marR="3941" marT="39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3941" marR="3941" marT="39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</a:t>
                      </a:r>
                    </a:p>
                  </a:txBody>
                  <a:tcPr marL="3941" marR="3941" marT="39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3941" marR="3941" marT="39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</a:t>
                      </a:r>
                    </a:p>
                  </a:txBody>
                  <a:tcPr marL="3941" marR="3941" marT="39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3941" marR="3941" marT="39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3941" marR="3941" marT="39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</a:t>
                      </a:r>
                    </a:p>
                  </a:txBody>
                  <a:tcPr marL="3941" marR="3941" marT="39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3941" marR="3941" marT="39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</a:t>
                      </a:r>
                    </a:p>
                  </a:txBody>
                  <a:tcPr marL="3941" marR="3941" marT="39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253</a:t>
                      </a:r>
                    </a:p>
                  </a:txBody>
                  <a:tcPr marL="3941" marR="3941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15,2</a:t>
                      </a:r>
                    </a:p>
                  </a:txBody>
                  <a:tcPr marL="3941" marR="3941" marT="39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161951"/>
                  </a:ext>
                </a:extLst>
              </a:tr>
              <a:tr h="249925">
                <a:tc>
                  <a:txBody>
                    <a:bodyPr/>
                    <a:lstStyle/>
                    <a:p>
                      <a:pPr algn="r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C081</a:t>
                      </a:r>
                    </a:p>
                  </a:txBody>
                  <a:tcPr marL="3941" marR="3941" marT="39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3941" marR="3941" marT="39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3941" marR="3941" marT="39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3941" marR="3941" marT="39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3941" marR="3941" marT="39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3941" marR="3941" marT="39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3941" marR="3941" marT="39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3941" marR="3941" marT="39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3941" marR="3941" marT="39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3941" marR="3941" marT="39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3941" marR="3941" marT="39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3941" marR="3941" marT="39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3941" marR="3941" marT="39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</a:t>
                      </a:r>
                    </a:p>
                  </a:txBody>
                  <a:tcPr marL="3941" marR="3941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1,6</a:t>
                      </a:r>
                    </a:p>
                  </a:txBody>
                  <a:tcPr marL="3941" marR="3941" marT="39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2630829"/>
                  </a:ext>
                </a:extLst>
              </a:tr>
              <a:tr h="249925">
                <a:tc>
                  <a:txBody>
                    <a:bodyPr/>
                    <a:lstStyle/>
                    <a:p>
                      <a:pPr algn="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C088</a:t>
                      </a:r>
                    </a:p>
                  </a:txBody>
                  <a:tcPr marL="3941" marR="3941" marT="39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3941" marR="3941" marT="39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3941" marR="3941" marT="39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3941" marR="3941" marT="39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3941" marR="3941" marT="39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3941" marR="3941" marT="39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3941" marR="3941" marT="39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3941" marR="3941" marT="39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3941" marR="3941" marT="39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3941" marR="3941" marT="39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3941" marR="3941" marT="39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3941" marR="3941" marT="39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3941" marR="3941" marT="39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</a:t>
                      </a:r>
                    </a:p>
                  </a:txBody>
                  <a:tcPr marL="3941" marR="3941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2,2</a:t>
                      </a:r>
                    </a:p>
                  </a:txBody>
                  <a:tcPr marL="3941" marR="3941" marT="39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4810185"/>
                  </a:ext>
                </a:extLst>
              </a:tr>
              <a:tr h="249925">
                <a:tc>
                  <a:txBody>
                    <a:bodyPr/>
                    <a:lstStyle/>
                    <a:p>
                      <a:pPr algn="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C089</a:t>
                      </a:r>
                    </a:p>
                  </a:txBody>
                  <a:tcPr marL="3941" marR="3941" marT="39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3941" marR="3941" marT="39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3941" marR="3941" marT="39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3941" marR="3941" marT="39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3941" marR="3941" marT="39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3941" marR="3941" marT="39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3941" marR="3941" marT="39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3941" marR="3941" marT="39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3941" marR="3941" marT="39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3941" marR="3941" marT="39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3941" marR="3941" marT="39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3941" marR="3941" marT="39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3941" marR="3941" marT="39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120</a:t>
                      </a:r>
                    </a:p>
                  </a:txBody>
                  <a:tcPr marL="3941" marR="3941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7,2</a:t>
                      </a:r>
                    </a:p>
                  </a:txBody>
                  <a:tcPr marL="3941" marR="3941" marT="39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9899263"/>
                  </a:ext>
                </a:extLst>
              </a:tr>
              <a:tr h="249925">
                <a:tc>
                  <a:txBody>
                    <a:bodyPr/>
                    <a:lstStyle/>
                    <a:p>
                      <a:pPr algn="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C07, C08</a:t>
                      </a:r>
                    </a:p>
                  </a:txBody>
                  <a:tcPr marL="3941" marR="3941" marT="39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112</a:t>
                      </a:r>
                    </a:p>
                  </a:txBody>
                  <a:tcPr marL="3941" marR="3941" marT="39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135</a:t>
                      </a:r>
                    </a:p>
                  </a:txBody>
                  <a:tcPr marL="3941" marR="3941" marT="39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131</a:t>
                      </a:r>
                    </a:p>
                  </a:txBody>
                  <a:tcPr marL="3941" marR="3941" marT="39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134</a:t>
                      </a:r>
                    </a:p>
                  </a:txBody>
                  <a:tcPr marL="3941" marR="3941" marT="39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132</a:t>
                      </a:r>
                    </a:p>
                  </a:txBody>
                  <a:tcPr marL="3941" marR="3941" marT="39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122</a:t>
                      </a:r>
                    </a:p>
                  </a:txBody>
                  <a:tcPr marL="3941" marR="3941" marT="39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145</a:t>
                      </a:r>
                    </a:p>
                  </a:txBody>
                  <a:tcPr marL="3941" marR="3941" marT="39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144</a:t>
                      </a:r>
                    </a:p>
                  </a:txBody>
                  <a:tcPr marL="3941" marR="3941" marT="39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126</a:t>
                      </a:r>
                    </a:p>
                  </a:txBody>
                  <a:tcPr marL="3941" marR="3941" marT="39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162</a:t>
                      </a:r>
                    </a:p>
                  </a:txBody>
                  <a:tcPr marL="3941" marR="3941" marT="39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158</a:t>
                      </a:r>
                    </a:p>
                  </a:txBody>
                  <a:tcPr marL="3941" marR="3941" marT="39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161</a:t>
                      </a:r>
                    </a:p>
                  </a:txBody>
                  <a:tcPr marL="3941" marR="3941" marT="39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1662</a:t>
                      </a:r>
                    </a:p>
                  </a:txBody>
                  <a:tcPr marL="3941" marR="3941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3941" marR="3941" marT="39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9495690"/>
                  </a:ext>
                </a:extLst>
              </a:tr>
              <a:tr h="215444">
                <a:tc gridSpan="3">
                  <a:txBody>
                    <a:bodyPr/>
                    <a:lstStyle/>
                    <a:p>
                      <a:pPr algn="l" fontAlgn="ctr"/>
                      <a:endParaRPr lang="cs-CZ" sz="1600" b="0" i="0" u="none" strike="noStrike" dirty="0">
                        <a:solidFill>
                          <a:srgbClr val="FF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41" marR="3941" marT="39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41" marR="3941" marT="39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41" marR="3941" marT="39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41" marR="3941" marT="39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41" marR="3941" marT="39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41" marR="3941" marT="39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41" marR="3941" marT="39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41" marR="3941" marT="39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41" marR="3941" marT="39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41" marR="3941" marT="39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41" marR="3941" marT="39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600" b="1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41" marR="3941" marT="39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6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41" marR="3941" marT="39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6530011"/>
                  </a:ext>
                </a:extLst>
              </a:tr>
            </a:tbl>
          </a:graphicData>
        </a:graphic>
      </p:graphicFrame>
      <p:sp>
        <p:nvSpPr>
          <p:cNvPr id="6" name="TextovéPole 5">
            <a:extLst>
              <a:ext uri="{FF2B5EF4-FFF2-40B4-BE49-F238E27FC236}">
                <a16:creationId xmlns:a16="http://schemas.microsoft.com/office/drawing/2014/main" id="{2382CF85-164E-DE49-C569-D1C26F541DED}"/>
              </a:ext>
            </a:extLst>
          </p:cNvPr>
          <p:cNvSpPr txBox="1"/>
          <p:nvPr/>
        </p:nvSpPr>
        <p:spPr>
          <a:xfrm>
            <a:off x="2533484" y="5547328"/>
            <a:ext cx="73768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Upozornění: Do následujících analýz ZN vstupují pouze dg C07, C080 a C081.</a:t>
            </a:r>
          </a:p>
        </p:txBody>
      </p:sp>
    </p:spTree>
    <p:extLst>
      <p:ext uri="{BB962C8B-B14F-4D97-AF65-F5344CB8AC3E}">
        <p14:creationId xmlns:p14="http://schemas.microsoft.com/office/powerpoint/2010/main" val="7724935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70155189-D96C-4527-B0EC-654B946BE6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7EB06FB-304A-2468-F993-DFFD33903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1" y="557189"/>
            <a:ext cx="9795637" cy="110485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 b="1"/>
              <a:t>TNM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6C6AEB88-3BD9-8903-2E02-DB275CD317C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4374972" y="3014949"/>
            <a:ext cx="3797536" cy="3047522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C4A73A66-077E-9040-15EC-EEA171515B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7326" y="1662046"/>
            <a:ext cx="6504674" cy="522000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FE668AA3-B620-60A2-558D-9CFD4D38BF93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</a:blip>
          <a:stretch>
            <a:fillRect/>
          </a:stretch>
        </p:blipFill>
        <p:spPr>
          <a:xfrm>
            <a:off x="577436" y="3014949"/>
            <a:ext cx="3797536" cy="3047522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DBFE094A-7B01-8410-D1E0-B539F47172F4}"/>
              </a:ext>
            </a:extLst>
          </p:cNvPr>
          <p:cNvSpPr txBox="1"/>
          <p:nvPr/>
        </p:nvSpPr>
        <p:spPr>
          <a:xfrm>
            <a:off x="0" y="6481870"/>
            <a:ext cx="2850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Karcinomy podčelistní žlázy</a:t>
            </a:r>
          </a:p>
        </p:txBody>
      </p:sp>
    </p:spTree>
    <p:extLst>
      <p:ext uri="{BB962C8B-B14F-4D97-AF65-F5344CB8AC3E}">
        <p14:creationId xmlns:p14="http://schemas.microsoft.com/office/powerpoint/2010/main" val="21869542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9B212EB-77BC-AE1C-ABE8-C9DF26FFD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1592327"/>
            <a:ext cx="11353800" cy="1325563"/>
          </a:xfrm>
        </p:spPr>
        <p:txBody>
          <a:bodyPr/>
          <a:lstStyle/>
          <a:p>
            <a:r>
              <a:rPr lang="cs-CZ" b="1" dirty="0"/>
              <a:t>Vize do budoucna – prospektivní sledování/studie</a:t>
            </a:r>
          </a:p>
        </p:txBody>
      </p:sp>
    </p:spTree>
    <p:extLst>
      <p:ext uri="{BB962C8B-B14F-4D97-AF65-F5344CB8AC3E}">
        <p14:creationId xmlns:p14="http://schemas.microsoft.com/office/powerpoint/2010/main" val="41056509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9B212EB-77BC-AE1C-ABE8-C9DF26FFD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1592327"/>
            <a:ext cx="11353800" cy="1325563"/>
          </a:xfrm>
        </p:spPr>
        <p:txBody>
          <a:bodyPr/>
          <a:lstStyle/>
          <a:p>
            <a:r>
              <a:rPr lang="cs-CZ" b="1" dirty="0"/>
              <a:t>Vize do budoucna – prospektivní sledování/studie</a:t>
            </a:r>
          </a:p>
        </p:txBody>
      </p:sp>
      <p:sp>
        <p:nvSpPr>
          <p:cNvPr id="3" name="Šipka: dolů 2">
            <a:extLst>
              <a:ext uri="{FF2B5EF4-FFF2-40B4-BE49-F238E27FC236}">
                <a16:creationId xmlns:a16="http://schemas.microsoft.com/office/drawing/2014/main" id="{6F044265-61A8-CE10-5174-82753C8BD6A4}"/>
              </a:ext>
            </a:extLst>
          </p:cNvPr>
          <p:cNvSpPr/>
          <p:nvPr/>
        </p:nvSpPr>
        <p:spPr>
          <a:xfrm>
            <a:off x="5533767" y="3038915"/>
            <a:ext cx="1124465" cy="1802391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818D8AC4-1BE1-2921-A5C9-E8D4C357D4EE}"/>
              </a:ext>
            </a:extLst>
          </p:cNvPr>
          <p:cNvSpPr txBox="1"/>
          <p:nvPr/>
        </p:nvSpPr>
        <p:spPr>
          <a:xfrm>
            <a:off x="2342311" y="5034840"/>
            <a:ext cx="75073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/>
              <a:t>Počítačový program „CZECH SALIVARY GLAND DATABASE“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96219C78-1D06-D167-B9F8-93B0044474B6}"/>
              </a:ext>
            </a:extLst>
          </p:cNvPr>
          <p:cNvSpPr txBox="1"/>
          <p:nvPr/>
        </p:nvSpPr>
        <p:spPr>
          <a:xfrm>
            <a:off x="2381103" y="6030097"/>
            <a:ext cx="74297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b="1" dirty="0"/>
              <a:t>Ve spolupráci s </a:t>
            </a:r>
            <a:r>
              <a:rPr lang="cs-CZ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Katedrou </a:t>
            </a:r>
            <a:r>
              <a:rPr lang="cs-CZ" sz="18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infromatiky</a:t>
            </a:r>
            <a:r>
              <a:rPr lang="cs-CZ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a výpočetní techniky, FAV, ZČU, Plzeň 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454398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8AE827B1-C27D-9758-1B51-465FD8170E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206" y="457200"/>
            <a:ext cx="10247588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5952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BB15E91A-FC59-78D5-6A90-F38B6C89F2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377" y="457200"/>
            <a:ext cx="9989246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33549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5FA35CE1-7A4D-C350-D583-3D99F769B7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377" y="457200"/>
            <a:ext cx="9989246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35848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B43B6124-8A21-25AC-CA08-60F8D32BE6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051" y="457200"/>
            <a:ext cx="10073897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59727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1E70E3BF-C60A-C060-95F6-117E8BEB6C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377" y="457200"/>
            <a:ext cx="9989246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77715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E69430AA-A164-5A13-692E-5E12BD8C8A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303" y="457200"/>
            <a:ext cx="10031393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50262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0A6789E1-9A90-C06F-0D28-409922AE33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377" y="457200"/>
            <a:ext cx="9989246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6096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0360DF51-3377-3DBD-1368-D07447BA8309}"/>
              </a:ext>
            </a:extLst>
          </p:cNvPr>
          <p:cNvSpPr txBox="1"/>
          <p:nvPr/>
        </p:nvSpPr>
        <p:spPr>
          <a:xfrm>
            <a:off x="279621" y="341175"/>
            <a:ext cx="1163275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2400" dirty="0"/>
              <a:t>ZN velkých slinných žláz (</a:t>
            </a:r>
            <a:r>
              <a:rPr lang="cs-CZ" sz="2400" b="1" dirty="0"/>
              <a:t>C07, C08 dle MKN 10</a:t>
            </a:r>
            <a:r>
              <a:rPr lang="cs-CZ" sz="2400" dirty="0"/>
              <a:t>) v České republice v období </a:t>
            </a:r>
            <a:r>
              <a:rPr lang="cs-CZ" sz="2400" b="1" dirty="0"/>
              <a:t>2010–2021</a:t>
            </a:r>
          </a:p>
          <a:p>
            <a:pPr algn="ctr"/>
            <a:r>
              <a:rPr lang="cs-CZ" sz="2400" dirty="0"/>
              <a:t>Zdroj dat: Národní onkologický registr, ÚZIS ČR</a:t>
            </a:r>
          </a:p>
          <a:p>
            <a:pPr algn="ctr"/>
            <a:r>
              <a:rPr lang="cs-CZ" sz="2400" dirty="0"/>
              <a:t>Období: 2010–2021</a:t>
            </a:r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5CB22528-C952-5E0A-ACDC-6C2129EA42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0395584"/>
              </p:ext>
            </p:extLst>
          </p:nvPr>
        </p:nvGraphicFramePr>
        <p:xfrm>
          <a:off x="204537" y="2438229"/>
          <a:ext cx="11833731" cy="2850349"/>
        </p:xfrm>
        <a:graphic>
          <a:graphicData uri="http://schemas.openxmlformats.org/drawingml/2006/table">
            <a:tbl>
              <a:tblPr/>
              <a:tblGrid>
                <a:gridCol w="1071763">
                  <a:extLst>
                    <a:ext uri="{9D8B030D-6E8A-4147-A177-3AD203B41FA5}">
                      <a16:colId xmlns:a16="http://schemas.microsoft.com/office/drawing/2014/main" val="1284188696"/>
                    </a:ext>
                  </a:extLst>
                </a:gridCol>
                <a:gridCol w="768712">
                  <a:extLst>
                    <a:ext uri="{9D8B030D-6E8A-4147-A177-3AD203B41FA5}">
                      <a16:colId xmlns:a16="http://schemas.microsoft.com/office/drawing/2014/main" val="972253499"/>
                    </a:ext>
                  </a:extLst>
                </a:gridCol>
                <a:gridCol w="768712">
                  <a:extLst>
                    <a:ext uri="{9D8B030D-6E8A-4147-A177-3AD203B41FA5}">
                      <a16:colId xmlns:a16="http://schemas.microsoft.com/office/drawing/2014/main" val="1526796856"/>
                    </a:ext>
                  </a:extLst>
                </a:gridCol>
                <a:gridCol w="768712">
                  <a:extLst>
                    <a:ext uri="{9D8B030D-6E8A-4147-A177-3AD203B41FA5}">
                      <a16:colId xmlns:a16="http://schemas.microsoft.com/office/drawing/2014/main" val="3239322373"/>
                    </a:ext>
                  </a:extLst>
                </a:gridCol>
                <a:gridCol w="768712">
                  <a:extLst>
                    <a:ext uri="{9D8B030D-6E8A-4147-A177-3AD203B41FA5}">
                      <a16:colId xmlns:a16="http://schemas.microsoft.com/office/drawing/2014/main" val="511907939"/>
                    </a:ext>
                  </a:extLst>
                </a:gridCol>
                <a:gridCol w="768712">
                  <a:extLst>
                    <a:ext uri="{9D8B030D-6E8A-4147-A177-3AD203B41FA5}">
                      <a16:colId xmlns:a16="http://schemas.microsoft.com/office/drawing/2014/main" val="4115815783"/>
                    </a:ext>
                  </a:extLst>
                </a:gridCol>
                <a:gridCol w="768712">
                  <a:extLst>
                    <a:ext uri="{9D8B030D-6E8A-4147-A177-3AD203B41FA5}">
                      <a16:colId xmlns:a16="http://schemas.microsoft.com/office/drawing/2014/main" val="1921158073"/>
                    </a:ext>
                  </a:extLst>
                </a:gridCol>
                <a:gridCol w="768712">
                  <a:extLst>
                    <a:ext uri="{9D8B030D-6E8A-4147-A177-3AD203B41FA5}">
                      <a16:colId xmlns:a16="http://schemas.microsoft.com/office/drawing/2014/main" val="1166862825"/>
                    </a:ext>
                  </a:extLst>
                </a:gridCol>
                <a:gridCol w="768712">
                  <a:extLst>
                    <a:ext uri="{9D8B030D-6E8A-4147-A177-3AD203B41FA5}">
                      <a16:colId xmlns:a16="http://schemas.microsoft.com/office/drawing/2014/main" val="3225137114"/>
                    </a:ext>
                  </a:extLst>
                </a:gridCol>
                <a:gridCol w="768712">
                  <a:extLst>
                    <a:ext uri="{9D8B030D-6E8A-4147-A177-3AD203B41FA5}">
                      <a16:colId xmlns:a16="http://schemas.microsoft.com/office/drawing/2014/main" val="606083710"/>
                    </a:ext>
                  </a:extLst>
                </a:gridCol>
                <a:gridCol w="768712">
                  <a:extLst>
                    <a:ext uri="{9D8B030D-6E8A-4147-A177-3AD203B41FA5}">
                      <a16:colId xmlns:a16="http://schemas.microsoft.com/office/drawing/2014/main" val="3702634384"/>
                    </a:ext>
                  </a:extLst>
                </a:gridCol>
                <a:gridCol w="768712">
                  <a:extLst>
                    <a:ext uri="{9D8B030D-6E8A-4147-A177-3AD203B41FA5}">
                      <a16:colId xmlns:a16="http://schemas.microsoft.com/office/drawing/2014/main" val="2100248789"/>
                    </a:ext>
                  </a:extLst>
                </a:gridCol>
                <a:gridCol w="768712">
                  <a:extLst>
                    <a:ext uri="{9D8B030D-6E8A-4147-A177-3AD203B41FA5}">
                      <a16:colId xmlns:a16="http://schemas.microsoft.com/office/drawing/2014/main" val="561922294"/>
                    </a:ext>
                  </a:extLst>
                </a:gridCol>
                <a:gridCol w="768712">
                  <a:extLst>
                    <a:ext uri="{9D8B030D-6E8A-4147-A177-3AD203B41FA5}">
                      <a16:colId xmlns:a16="http://schemas.microsoft.com/office/drawing/2014/main" val="2427950862"/>
                    </a:ext>
                  </a:extLst>
                </a:gridCol>
                <a:gridCol w="768712">
                  <a:extLst>
                    <a:ext uri="{9D8B030D-6E8A-4147-A177-3AD203B41FA5}">
                      <a16:colId xmlns:a16="http://schemas.microsoft.com/office/drawing/2014/main" val="1943699430"/>
                    </a:ext>
                  </a:extLst>
                </a:gridCol>
              </a:tblGrid>
              <a:tr h="426343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941" marR="3941" marT="394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2010</a:t>
                      </a:r>
                    </a:p>
                  </a:txBody>
                  <a:tcPr marL="3941" marR="3941" marT="39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2011</a:t>
                      </a:r>
                    </a:p>
                  </a:txBody>
                  <a:tcPr marL="3941" marR="3941" marT="39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2012</a:t>
                      </a:r>
                    </a:p>
                  </a:txBody>
                  <a:tcPr marL="3941" marR="3941" marT="39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2013</a:t>
                      </a:r>
                    </a:p>
                  </a:txBody>
                  <a:tcPr marL="3941" marR="3941" marT="39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2014</a:t>
                      </a:r>
                    </a:p>
                  </a:txBody>
                  <a:tcPr marL="3941" marR="3941" marT="39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2015</a:t>
                      </a:r>
                    </a:p>
                  </a:txBody>
                  <a:tcPr marL="3941" marR="3941" marT="39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2016</a:t>
                      </a:r>
                    </a:p>
                  </a:txBody>
                  <a:tcPr marL="3941" marR="3941" marT="39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2017</a:t>
                      </a:r>
                    </a:p>
                  </a:txBody>
                  <a:tcPr marL="3941" marR="3941" marT="39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2018</a:t>
                      </a:r>
                    </a:p>
                  </a:txBody>
                  <a:tcPr marL="3941" marR="3941" marT="39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2019</a:t>
                      </a:r>
                    </a:p>
                  </a:txBody>
                  <a:tcPr marL="3941" marR="3941" marT="39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2020</a:t>
                      </a:r>
                    </a:p>
                  </a:txBody>
                  <a:tcPr marL="3941" marR="3941" marT="39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2021</a:t>
                      </a:r>
                    </a:p>
                  </a:txBody>
                  <a:tcPr marL="3941" marR="3941" marT="39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2010–2021</a:t>
                      </a:r>
                    </a:p>
                  </a:txBody>
                  <a:tcPr marL="3941" marR="3941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</a:p>
                  </a:txBody>
                  <a:tcPr marL="3941" marR="3941" marT="39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7136173"/>
                  </a:ext>
                </a:extLst>
              </a:tr>
              <a:tr h="426343"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Výběr dg pro analýzu:</a:t>
                      </a:r>
                    </a:p>
                  </a:txBody>
                  <a:tcPr marL="3941" marR="3941" marT="39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41" marR="3941" marT="39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41" marR="3941" marT="39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41" marR="3941" marT="39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41" marR="3941" marT="39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41" marR="3941" marT="39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41" marR="3941" marT="39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41" marR="3941" marT="39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41" marR="3941" marT="39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41" marR="3941" marT="39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41" marR="3941" marT="39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41" marR="3941" marT="39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41" marR="3941" marT="39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941" marR="3941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600" b="1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41" marR="3941" marT="39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1268763"/>
                  </a:ext>
                </a:extLst>
              </a:tr>
              <a:tr h="249925">
                <a:tc>
                  <a:txBody>
                    <a:bodyPr/>
                    <a:lstStyle/>
                    <a:p>
                      <a:pPr algn="r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C07</a:t>
                      </a:r>
                    </a:p>
                  </a:txBody>
                  <a:tcPr marL="3941" marR="3941" marT="39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82</a:t>
                      </a:r>
                    </a:p>
                  </a:txBody>
                  <a:tcPr marL="3941" marR="3941" marT="39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94</a:t>
                      </a:r>
                    </a:p>
                  </a:txBody>
                  <a:tcPr marL="3941" marR="3941" marT="39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93</a:t>
                      </a:r>
                    </a:p>
                  </a:txBody>
                  <a:tcPr marL="3941" marR="3941" marT="39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105</a:t>
                      </a:r>
                    </a:p>
                  </a:txBody>
                  <a:tcPr marL="3941" marR="3941" marT="39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103</a:t>
                      </a:r>
                    </a:p>
                  </a:txBody>
                  <a:tcPr marL="3941" marR="3941" marT="39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</a:t>
                      </a:r>
                    </a:p>
                  </a:txBody>
                  <a:tcPr marL="3941" marR="3941" marT="39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105</a:t>
                      </a:r>
                    </a:p>
                  </a:txBody>
                  <a:tcPr marL="3941" marR="3941" marT="39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104</a:t>
                      </a:r>
                    </a:p>
                  </a:txBody>
                  <a:tcPr marL="3941" marR="3941" marT="39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</a:t>
                      </a:r>
                    </a:p>
                  </a:txBody>
                  <a:tcPr marL="3941" marR="3941" marT="39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122</a:t>
                      </a:r>
                    </a:p>
                  </a:txBody>
                  <a:tcPr marL="3941" marR="3941" marT="39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121</a:t>
                      </a:r>
                    </a:p>
                  </a:txBody>
                  <a:tcPr marL="3941" marR="3941" marT="39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117</a:t>
                      </a:r>
                    </a:p>
                  </a:txBody>
                  <a:tcPr marL="3941" marR="3941" marT="39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1226</a:t>
                      </a:r>
                    </a:p>
                  </a:txBody>
                  <a:tcPr marL="3941" marR="3941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73,8</a:t>
                      </a:r>
                    </a:p>
                  </a:txBody>
                  <a:tcPr marL="3941" marR="3941" marT="39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9013406"/>
                  </a:ext>
                </a:extLst>
              </a:tr>
              <a:tr h="249925">
                <a:tc>
                  <a:txBody>
                    <a:bodyPr/>
                    <a:lstStyle/>
                    <a:p>
                      <a:pPr algn="r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C080</a:t>
                      </a:r>
                    </a:p>
                  </a:txBody>
                  <a:tcPr marL="3941" marR="3941" marT="39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3941" marR="3941" marT="39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L="3941" marR="3941" marT="39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3941" marR="3941" marT="39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3941" marR="3941" marT="39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</a:t>
                      </a:r>
                    </a:p>
                  </a:txBody>
                  <a:tcPr marL="3941" marR="3941" marT="39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3941" marR="3941" marT="39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</a:t>
                      </a:r>
                    </a:p>
                  </a:txBody>
                  <a:tcPr marL="3941" marR="3941" marT="39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3941" marR="3941" marT="39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3941" marR="3941" marT="39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</a:t>
                      </a:r>
                    </a:p>
                  </a:txBody>
                  <a:tcPr marL="3941" marR="3941" marT="39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3941" marR="3941" marT="39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</a:t>
                      </a:r>
                    </a:p>
                  </a:txBody>
                  <a:tcPr marL="3941" marR="3941" marT="39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253</a:t>
                      </a:r>
                    </a:p>
                  </a:txBody>
                  <a:tcPr marL="3941" marR="3941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15,2</a:t>
                      </a:r>
                    </a:p>
                  </a:txBody>
                  <a:tcPr marL="3941" marR="3941" marT="39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161951"/>
                  </a:ext>
                </a:extLst>
              </a:tr>
              <a:tr h="249925">
                <a:tc>
                  <a:txBody>
                    <a:bodyPr/>
                    <a:lstStyle/>
                    <a:p>
                      <a:pPr algn="r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C081</a:t>
                      </a:r>
                    </a:p>
                  </a:txBody>
                  <a:tcPr marL="3941" marR="3941" marT="39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3941" marR="3941" marT="39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3941" marR="3941" marT="39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3941" marR="3941" marT="39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3941" marR="3941" marT="39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3941" marR="3941" marT="39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3941" marR="3941" marT="39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3941" marR="3941" marT="39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3941" marR="3941" marT="39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3941" marR="3941" marT="39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3941" marR="3941" marT="39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3941" marR="3941" marT="39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3941" marR="3941" marT="39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</a:t>
                      </a:r>
                    </a:p>
                  </a:txBody>
                  <a:tcPr marL="3941" marR="3941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1,6</a:t>
                      </a:r>
                    </a:p>
                  </a:txBody>
                  <a:tcPr marL="3941" marR="3941" marT="39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2630829"/>
                  </a:ext>
                </a:extLst>
              </a:tr>
              <a:tr h="249925">
                <a:tc>
                  <a:txBody>
                    <a:bodyPr/>
                    <a:lstStyle/>
                    <a:p>
                      <a:pPr algn="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C088</a:t>
                      </a:r>
                    </a:p>
                  </a:txBody>
                  <a:tcPr marL="3941" marR="3941" marT="39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3941" marR="3941" marT="39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3941" marR="3941" marT="39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3941" marR="3941" marT="39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3941" marR="3941" marT="39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3941" marR="3941" marT="39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3941" marR="3941" marT="39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3941" marR="3941" marT="39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3941" marR="3941" marT="39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3941" marR="3941" marT="39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3941" marR="3941" marT="39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3941" marR="3941" marT="39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3941" marR="3941" marT="39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</a:t>
                      </a:r>
                    </a:p>
                  </a:txBody>
                  <a:tcPr marL="3941" marR="3941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2,2</a:t>
                      </a:r>
                    </a:p>
                  </a:txBody>
                  <a:tcPr marL="3941" marR="3941" marT="39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4810185"/>
                  </a:ext>
                </a:extLst>
              </a:tr>
              <a:tr h="249925">
                <a:tc>
                  <a:txBody>
                    <a:bodyPr/>
                    <a:lstStyle/>
                    <a:p>
                      <a:pPr algn="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C089</a:t>
                      </a:r>
                    </a:p>
                  </a:txBody>
                  <a:tcPr marL="3941" marR="3941" marT="39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3941" marR="3941" marT="39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3941" marR="3941" marT="39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3941" marR="3941" marT="39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3941" marR="3941" marT="39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3941" marR="3941" marT="39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3941" marR="3941" marT="39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3941" marR="3941" marT="39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3941" marR="3941" marT="39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3941" marR="3941" marT="39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3941" marR="3941" marT="39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3941" marR="3941" marT="39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3941" marR="3941" marT="39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120</a:t>
                      </a:r>
                    </a:p>
                  </a:txBody>
                  <a:tcPr marL="3941" marR="3941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7,2</a:t>
                      </a:r>
                    </a:p>
                  </a:txBody>
                  <a:tcPr marL="3941" marR="3941" marT="39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9899263"/>
                  </a:ext>
                </a:extLst>
              </a:tr>
              <a:tr h="249925">
                <a:tc>
                  <a:txBody>
                    <a:bodyPr/>
                    <a:lstStyle/>
                    <a:p>
                      <a:pPr algn="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C07, C08</a:t>
                      </a:r>
                    </a:p>
                  </a:txBody>
                  <a:tcPr marL="3941" marR="3941" marT="39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112</a:t>
                      </a:r>
                    </a:p>
                  </a:txBody>
                  <a:tcPr marL="3941" marR="3941" marT="39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135</a:t>
                      </a:r>
                    </a:p>
                  </a:txBody>
                  <a:tcPr marL="3941" marR="3941" marT="39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131</a:t>
                      </a:r>
                    </a:p>
                  </a:txBody>
                  <a:tcPr marL="3941" marR="3941" marT="39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134</a:t>
                      </a:r>
                    </a:p>
                  </a:txBody>
                  <a:tcPr marL="3941" marR="3941" marT="39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132</a:t>
                      </a:r>
                    </a:p>
                  </a:txBody>
                  <a:tcPr marL="3941" marR="3941" marT="39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122</a:t>
                      </a:r>
                    </a:p>
                  </a:txBody>
                  <a:tcPr marL="3941" marR="3941" marT="39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145</a:t>
                      </a:r>
                    </a:p>
                  </a:txBody>
                  <a:tcPr marL="3941" marR="3941" marT="39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144</a:t>
                      </a:r>
                    </a:p>
                  </a:txBody>
                  <a:tcPr marL="3941" marR="3941" marT="39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126</a:t>
                      </a:r>
                    </a:p>
                  </a:txBody>
                  <a:tcPr marL="3941" marR="3941" marT="39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162</a:t>
                      </a:r>
                    </a:p>
                  </a:txBody>
                  <a:tcPr marL="3941" marR="3941" marT="39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158</a:t>
                      </a:r>
                    </a:p>
                  </a:txBody>
                  <a:tcPr marL="3941" marR="3941" marT="39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161</a:t>
                      </a:r>
                    </a:p>
                  </a:txBody>
                  <a:tcPr marL="3941" marR="3941" marT="39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1662</a:t>
                      </a:r>
                    </a:p>
                  </a:txBody>
                  <a:tcPr marL="3941" marR="3941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3941" marR="3941" marT="39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9495690"/>
                  </a:ext>
                </a:extLst>
              </a:tr>
              <a:tr h="215444">
                <a:tc gridSpan="3">
                  <a:txBody>
                    <a:bodyPr/>
                    <a:lstStyle/>
                    <a:p>
                      <a:pPr algn="l" fontAlgn="ctr"/>
                      <a:endParaRPr lang="cs-CZ" sz="1600" b="0" i="0" u="none" strike="noStrike" dirty="0">
                        <a:solidFill>
                          <a:srgbClr val="FF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941" marR="3941" marT="39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41" marR="3941" marT="39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41" marR="3941" marT="39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41" marR="3941" marT="39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41" marR="3941" marT="39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41" marR="3941" marT="39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41" marR="3941" marT="39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41" marR="3941" marT="39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41" marR="3941" marT="39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41" marR="3941" marT="39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41" marR="3941" marT="39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600" b="1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41" marR="3941" marT="39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6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41" marR="3941" marT="39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6530011"/>
                  </a:ext>
                </a:extLst>
              </a:tr>
            </a:tbl>
          </a:graphicData>
        </a:graphic>
      </p:graphicFrame>
      <p:sp>
        <p:nvSpPr>
          <p:cNvPr id="6" name="TextovéPole 5">
            <a:extLst>
              <a:ext uri="{FF2B5EF4-FFF2-40B4-BE49-F238E27FC236}">
                <a16:creationId xmlns:a16="http://schemas.microsoft.com/office/drawing/2014/main" id="{2382CF85-164E-DE49-C569-D1C26F541DED}"/>
              </a:ext>
            </a:extLst>
          </p:cNvPr>
          <p:cNvSpPr txBox="1"/>
          <p:nvPr/>
        </p:nvSpPr>
        <p:spPr>
          <a:xfrm>
            <a:off x="2533484" y="5547328"/>
            <a:ext cx="73768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Upozornění: Do následujících analýz ZN vstupují pouze dg C07, C080 a C081.</a:t>
            </a:r>
          </a:p>
        </p:txBody>
      </p:sp>
    </p:spTree>
    <p:extLst>
      <p:ext uri="{BB962C8B-B14F-4D97-AF65-F5344CB8AC3E}">
        <p14:creationId xmlns:p14="http://schemas.microsoft.com/office/powerpoint/2010/main" val="188885517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9A67B164-6798-440F-FE1D-056F789204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303" y="457200"/>
            <a:ext cx="10031393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02986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7">
            <a:extLst>
              <a:ext uri="{FF2B5EF4-FFF2-40B4-BE49-F238E27FC236}">
                <a16:creationId xmlns:a16="http://schemas.microsoft.com/office/drawing/2014/main" id="{8930EBA3-4D2E-42E8-B828-834555328D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Obrázek 2" descr="Obsah obrázku Písmo, Grafika, text, klipart&#10;&#10;Popis byl vytvořen automaticky">
            <a:extLst>
              <a:ext uri="{FF2B5EF4-FFF2-40B4-BE49-F238E27FC236}">
                <a16:creationId xmlns:a16="http://schemas.microsoft.com/office/drawing/2014/main" id="{4C89B002-E8E9-94C6-DE1F-CB9A02C770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3808"/>
            <a:ext cx="5850384" cy="5850384"/>
          </a:xfrm>
          <a:custGeom>
            <a:avLst/>
            <a:gdLst/>
            <a:ahLst/>
            <a:cxnLst/>
            <a:rect l="l" t="t" r="r" b="b"/>
            <a:pathLst>
              <a:path w="6094252" h="6857998">
                <a:moveTo>
                  <a:pt x="0" y="0"/>
                </a:moveTo>
                <a:lnTo>
                  <a:pt x="5898122" y="0"/>
                </a:lnTo>
                <a:cubicBezTo>
                  <a:pt x="6006442" y="0"/>
                  <a:pt x="6094252" y="87810"/>
                  <a:pt x="6094252" y="196130"/>
                </a:cubicBezTo>
                <a:lnTo>
                  <a:pt x="6094252" y="6661869"/>
                </a:lnTo>
                <a:cubicBezTo>
                  <a:pt x="6094252" y="6756649"/>
                  <a:pt x="6027023" y="6835726"/>
                  <a:pt x="5937649" y="6854015"/>
                </a:cubicBezTo>
                <a:lnTo>
                  <a:pt x="5898132" y="6857998"/>
                </a:lnTo>
                <a:lnTo>
                  <a:pt x="0" y="6857998"/>
                </a:lnTo>
                <a:close/>
              </a:path>
            </a:pathLst>
          </a:custGeom>
        </p:spPr>
      </p:pic>
      <p:sp>
        <p:nvSpPr>
          <p:cNvPr id="23" name="Arc 9">
            <a:extLst>
              <a:ext uri="{FF2B5EF4-FFF2-40B4-BE49-F238E27FC236}">
                <a16:creationId xmlns:a16="http://schemas.microsoft.com/office/drawing/2014/main" id="{E58B2195-5055-402F-A3E7-53FF0E498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25836" y="775849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9F3265D-6017-044C-CB72-AB98BBB9F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7732" y="957715"/>
            <a:ext cx="5130798" cy="275041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Děkuji za pozornost</a:t>
            </a:r>
          </a:p>
        </p:txBody>
      </p:sp>
      <p:sp>
        <p:nvSpPr>
          <p:cNvPr id="24" name="Oval 11">
            <a:extLst>
              <a:ext uri="{FF2B5EF4-FFF2-40B4-BE49-F238E27FC236}">
                <a16:creationId xmlns:a16="http://schemas.microsoft.com/office/drawing/2014/main" id="{528AA953-F4F9-4DC5-97C7-491F4AF937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97079" y="5607717"/>
            <a:ext cx="513442" cy="49951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7666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id="{0F45499C-5559-1FA7-6000-C3C7CF0D20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3177048"/>
              </p:ext>
            </p:extLst>
          </p:nvPr>
        </p:nvGraphicFramePr>
        <p:xfrm>
          <a:off x="838201" y="0"/>
          <a:ext cx="10736174" cy="6858002"/>
        </p:xfrm>
        <a:graphic>
          <a:graphicData uri="http://schemas.openxmlformats.org/drawingml/2006/table">
            <a:tbl>
              <a:tblPr/>
              <a:tblGrid>
                <a:gridCol w="1117550">
                  <a:extLst>
                    <a:ext uri="{9D8B030D-6E8A-4147-A177-3AD203B41FA5}">
                      <a16:colId xmlns:a16="http://schemas.microsoft.com/office/drawing/2014/main" val="742815937"/>
                    </a:ext>
                  </a:extLst>
                </a:gridCol>
                <a:gridCol w="801552">
                  <a:extLst>
                    <a:ext uri="{9D8B030D-6E8A-4147-A177-3AD203B41FA5}">
                      <a16:colId xmlns:a16="http://schemas.microsoft.com/office/drawing/2014/main" val="2487765305"/>
                    </a:ext>
                  </a:extLst>
                </a:gridCol>
                <a:gridCol w="801552">
                  <a:extLst>
                    <a:ext uri="{9D8B030D-6E8A-4147-A177-3AD203B41FA5}">
                      <a16:colId xmlns:a16="http://schemas.microsoft.com/office/drawing/2014/main" val="1911939410"/>
                    </a:ext>
                  </a:extLst>
                </a:gridCol>
                <a:gridCol w="801552">
                  <a:extLst>
                    <a:ext uri="{9D8B030D-6E8A-4147-A177-3AD203B41FA5}">
                      <a16:colId xmlns:a16="http://schemas.microsoft.com/office/drawing/2014/main" val="669980852"/>
                    </a:ext>
                  </a:extLst>
                </a:gridCol>
                <a:gridCol w="801552">
                  <a:extLst>
                    <a:ext uri="{9D8B030D-6E8A-4147-A177-3AD203B41FA5}">
                      <a16:colId xmlns:a16="http://schemas.microsoft.com/office/drawing/2014/main" val="2247864472"/>
                    </a:ext>
                  </a:extLst>
                </a:gridCol>
                <a:gridCol w="801552">
                  <a:extLst>
                    <a:ext uri="{9D8B030D-6E8A-4147-A177-3AD203B41FA5}">
                      <a16:colId xmlns:a16="http://schemas.microsoft.com/office/drawing/2014/main" val="642451001"/>
                    </a:ext>
                  </a:extLst>
                </a:gridCol>
                <a:gridCol w="801552">
                  <a:extLst>
                    <a:ext uri="{9D8B030D-6E8A-4147-A177-3AD203B41FA5}">
                      <a16:colId xmlns:a16="http://schemas.microsoft.com/office/drawing/2014/main" val="1956003102"/>
                    </a:ext>
                  </a:extLst>
                </a:gridCol>
                <a:gridCol w="801552">
                  <a:extLst>
                    <a:ext uri="{9D8B030D-6E8A-4147-A177-3AD203B41FA5}">
                      <a16:colId xmlns:a16="http://schemas.microsoft.com/office/drawing/2014/main" val="1645068967"/>
                    </a:ext>
                  </a:extLst>
                </a:gridCol>
                <a:gridCol w="801552">
                  <a:extLst>
                    <a:ext uri="{9D8B030D-6E8A-4147-A177-3AD203B41FA5}">
                      <a16:colId xmlns:a16="http://schemas.microsoft.com/office/drawing/2014/main" val="947368694"/>
                    </a:ext>
                  </a:extLst>
                </a:gridCol>
                <a:gridCol w="801552">
                  <a:extLst>
                    <a:ext uri="{9D8B030D-6E8A-4147-A177-3AD203B41FA5}">
                      <a16:colId xmlns:a16="http://schemas.microsoft.com/office/drawing/2014/main" val="726082127"/>
                    </a:ext>
                  </a:extLst>
                </a:gridCol>
                <a:gridCol w="801552">
                  <a:extLst>
                    <a:ext uri="{9D8B030D-6E8A-4147-A177-3AD203B41FA5}">
                      <a16:colId xmlns:a16="http://schemas.microsoft.com/office/drawing/2014/main" val="2916360850"/>
                    </a:ext>
                  </a:extLst>
                </a:gridCol>
                <a:gridCol w="801552">
                  <a:extLst>
                    <a:ext uri="{9D8B030D-6E8A-4147-A177-3AD203B41FA5}">
                      <a16:colId xmlns:a16="http://schemas.microsoft.com/office/drawing/2014/main" val="4205171649"/>
                    </a:ext>
                  </a:extLst>
                </a:gridCol>
                <a:gridCol w="801552">
                  <a:extLst>
                    <a:ext uri="{9D8B030D-6E8A-4147-A177-3AD203B41FA5}">
                      <a16:colId xmlns:a16="http://schemas.microsoft.com/office/drawing/2014/main" val="3421686012"/>
                    </a:ext>
                  </a:extLst>
                </a:gridCol>
              </a:tblGrid>
              <a:tr h="165561"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2010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2011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2012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2013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2014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2015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2016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2017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2018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2019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2020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2021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7841173"/>
                  </a:ext>
                </a:extLst>
              </a:tr>
              <a:tr h="808693"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Incidence – počet nově diagnostikovaných onemocnění v daném roce</a:t>
                      </a:r>
                      <a:r>
                        <a:rPr lang="cs-CZ" sz="1000" b="1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0993744"/>
                  </a:ext>
                </a:extLst>
              </a:tr>
              <a:tr h="165561"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 absolutní počet: muži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65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66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63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68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72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69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73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64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59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82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82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83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6765641"/>
                  </a:ext>
                </a:extLst>
              </a:tr>
              <a:tr h="165561"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 absolutní počet: ženy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59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64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61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9045036"/>
                  </a:ext>
                </a:extLst>
              </a:tr>
              <a:tr h="326344"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1" i="1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 absolutní počet: celkem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120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113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123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127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112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132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134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112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146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142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144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6162444"/>
                  </a:ext>
                </a:extLst>
              </a:tr>
              <a:tr h="326344">
                <a:tc>
                  <a:txBody>
                    <a:bodyPr/>
                    <a:lstStyle/>
                    <a:p>
                      <a:pPr algn="r" fontAlgn="ctr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 přepočet na 100 000 mužů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1,26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1,28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1,22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1,32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1,39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1,33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1,41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1,23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1,13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1,56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1,55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1,60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5836347"/>
                  </a:ext>
                </a:extLst>
              </a:tr>
              <a:tr h="326344">
                <a:tc>
                  <a:txBody>
                    <a:bodyPr/>
                    <a:lstStyle/>
                    <a:p>
                      <a:pPr algn="r" fontAlgn="ctr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 přepočet na 100 000 žen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0,65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1,01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0,93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1,03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1,03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0,80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1,10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1,30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0,98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1,18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1,11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1,15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7437343"/>
                  </a:ext>
                </a:extLst>
              </a:tr>
              <a:tr h="326344">
                <a:tc>
                  <a:txBody>
                    <a:bodyPr/>
                    <a:lstStyle/>
                    <a:p>
                      <a:pPr algn="r" fontAlgn="ctr"/>
                      <a:r>
                        <a:rPr lang="pl-PL" sz="1000" b="1" i="1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 přepočet na 100 000 osob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0,95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1,14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1,08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1,17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1,21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1,06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1,25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1,27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1,05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1,37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1,33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1,37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7587028"/>
                  </a:ext>
                </a:extLst>
              </a:tr>
              <a:tr h="326344">
                <a:tc>
                  <a:txBody>
                    <a:bodyPr/>
                    <a:lstStyle/>
                    <a:p>
                      <a:pPr algn="r" fontAlgn="ctr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 přepočet na 100 000 osob, min z krajů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0,40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0,54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0,46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0,68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0,51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0,16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0,58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0,63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0,20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0,68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0,69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0,69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5117127"/>
                  </a:ext>
                </a:extLst>
              </a:tr>
              <a:tr h="326344">
                <a:tc>
                  <a:txBody>
                    <a:bodyPr/>
                    <a:lstStyle/>
                    <a:p>
                      <a:pPr algn="r" fontAlgn="ctr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 přepočet na 100 000 osob, max z krajů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1,37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2,50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1,57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2,20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1,94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1,82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1,90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2,49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2,57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2,55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2,09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2,53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614482"/>
                  </a:ext>
                </a:extLst>
              </a:tr>
              <a:tr h="326344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Mortalita – počet úmrtí na danou diagnózu v daném roce</a:t>
                      </a:r>
                      <a:r>
                        <a:rPr lang="pt-BR" sz="1000" b="1" i="0" u="none" strike="noStrike" baseline="30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endParaRPr lang="pt-BR" sz="10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4104274"/>
                  </a:ext>
                </a:extLst>
              </a:tr>
              <a:tr h="326344"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1" i="1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 absolutní počet: celkem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59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61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4817016"/>
                  </a:ext>
                </a:extLst>
              </a:tr>
              <a:tr h="326344">
                <a:tc>
                  <a:txBody>
                    <a:bodyPr/>
                    <a:lstStyle/>
                    <a:p>
                      <a:pPr algn="r" fontAlgn="ctr"/>
                      <a:r>
                        <a:rPr lang="pl-PL" sz="1000" b="1" i="1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 přepočet na 100 000 osob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0,50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0,32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0,34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0,41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0,42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0,56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0,50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0,51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0,31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0,57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0,37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0,45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9605207"/>
                  </a:ext>
                </a:extLst>
              </a:tr>
              <a:tr h="326344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Prevalence – počet žijících osob s onemocněním nebo s jeho historií k 31. 12. daného roku</a:t>
                      </a:r>
                      <a:r>
                        <a:rPr lang="cs-CZ" sz="1000" b="1" i="0" u="none" strike="noStrike" baseline="30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  <a:endParaRPr lang="cs-CZ" sz="10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8862621"/>
                  </a:ext>
                </a:extLst>
              </a:tr>
              <a:tr h="165561"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 absolutní počet: muži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417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424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431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447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464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480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495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497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508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532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557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567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4750286"/>
                  </a:ext>
                </a:extLst>
              </a:tr>
              <a:tr h="165561"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 absolutní počet: ženy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528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549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562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573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592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595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618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636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661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673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686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685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5460453"/>
                  </a:ext>
                </a:extLst>
              </a:tr>
              <a:tr h="326344"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1" i="1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 absolutní počet: celkem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945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973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993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1 020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1 056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1 075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1 113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1 133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1 169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1 205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1 243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1 252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5901658"/>
                  </a:ext>
                </a:extLst>
              </a:tr>
              <a:tr h="326344">
                <a:tc>
                  <a:txBody>
                    <a:bodyPr/>
                    <a:lstStyle/>
                    <a:p>
                      <a:pPr algn="r" fontAlgn="ctr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 přepočet na 100 000 mužů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8,08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8,23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8,35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8,66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8,98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9,27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9,53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9,54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9,71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10,12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10,56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10,96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7968475"/>
                  </a:ext>
                </a:extLst>
              </a:tr>
              <a:tr h="326344">
                <a:tc>
                  <a:txBody>
                    <a:bodyPr/>
                    <a:lstStyle/>
                    <a:p>
                      <a:pPr algn="r" fontAlgn="ctr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 přepočet na 100 000 žen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9,86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10,27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10,51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10,71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11,05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11,10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11,50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11,82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12,25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12,43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12,64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12,86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3438341"/>
                  </a:ext>
                </a:extLst>
              </a:tr>
              <a:tr h="326344">
                <a:tc>
                  <a:txBody>
                    <a:bodyPr/>
                    <a:lstStyle/>
                    <a:p>
                      <a:pPr algn="r" fontAlgn="ctr"/>
                      <a:r>
                        <a:rPr lang="pl-PL" sz="1000" b="1" i="1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 přepočet na 100 000 osob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8,99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9,27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9,45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9,70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10,03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10,20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10,53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10,70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11,00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11,29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11,62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11,92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4603484"/>
                  </a:ext>
                </a:extLst>
              </a:tr>
              <a:tr h="326344">
                <a:tc>
                  <a:txBody>
                    <a:bodyPr/>
                    <a:lstStyle/>
                    <a:p>
                      <a:pPr algn="r" fontAlgn="ctr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 přepočet na 100 000 osob, min z krajů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6,94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7,36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7,59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8,33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7,67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8,04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8,25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7,86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8,05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8,82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9,46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9,52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3926863"/>
                  </a:ext>
                </a:extLst>
              </a:tr>
              <a:tr h="326344">
                <a:tc>
                  <a:txBody>
                    <a:bodyPr/>
                    <a:lstStyle/>
                    <a:p>
                      <a:pPr algn="r" fontAlgn="ctr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 přepočet na 100 000 osob, max z krajů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11,71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12,28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12,34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12,49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12,30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11,97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12,49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13,83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14,93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14,47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14,72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13,95</a:t>
                      </a:r>
                    </a:p>
                  </a:txBody>
                  <a:tcPr marL="4529" marR="4529" marT="45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33966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56187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 1">
            <a:extLst>
              <a:ext uri="{FF2B5EF4-FFF2-40B4-BE49-F238E27FC236}">
                <a16:creationId xmlns:a16="http://schemas.microsoft.com/office/drawing/2014/main" id="{0D84BD19-B1D4-98DF-32D6-5C04AB5928F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57738"/>
              </p:ext>
            </p:extLst>
          </p:nvPr>
        </p:nvGraphicFramePr>
        <p:xfrm>
          <a:off x="614238" y="1708785"/>
          <a:ext cx="5334000" cy="34404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Graf 2">
            <a:extLst>
              <a:ext uri="{FF2B5EF4-FFF2-40B4-BE49-F238E27FC236}">
                <a16:creationId xmlns:a16="http://schemas.microsoft.com/office/drawing/2014/main" id="{0D84BD19-B1D4-98DF-32D6-5C04AB5928F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8109594"/>
              </p:ext>
            </p:extLst>
          </p:nvPr>
        </p:nvGraphicFramePr>
        <p:xfrm>
          <a:off x="6243762" y="1708785"/>
          <a:ext cx="5334000" cy="34404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989335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id="{F3260016-5FB5-07A0-A2A9-16F4E35901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5336346"/>
              </p:ext>
            </p:extLst>
          </p:nvPr>
        </p:nvGraphicFramePr>
        <p:xfrm>
          <a:off x="258368" y="988709"/>
          <a:ext cx="6157214" cy="4854379"/>
        </p:xfrm>
        <a:graphic>
          <a:graphicData uri="http://schemas.openxmlformats.org/drawingml/2006/table">
            <a:tbl>
              <a:tblPr/>
              <a:tblGrid>
                <a:gridCol w="1953602">
                  <a:extLst>
                    <a:ext uri="{9D8B030D-6E8A-4147-A177-3AD203B41FA5}">
                      <a16:colId xmlns:a16="http://schemas.microsoft.com/office/drawing/2014/main" val="2052077867"/>
                    </a:ext>
                  </a:extLst>
                </a:gridCol>
                <a:gridCol w="1401204">
                  <a:extLst>
                    <a:ext uri="{9D8B030D-6E8A-4147-A177-3AD203B41FA5}">
                      <a16:colId xmlns:a16="http://schemas.microsoft.com/office/drawing/2014/main" val="2295855081"/>
                    </a:ext>
                  </a:extLst>
                </a:gridCol>
                <a:gridCol w="1401204">
                  <a:extLst>
                    <a:ext uri="{9D8B030D-6E8A-4147-A177-3AD203B41FA5}">
                      <a16:colId xmlns:a16="http://schemas.microsoft.com/office/drawing/2014/main" val="4257154578"/>
                    </a:ext>
                  </a:extLst>
                </a:gridCol>
                <a:gridCol w="1401204">
                  <a:extLst>
                    <a:ext uri="{9D8B030D-6E8A-4147-A177-3AD203B41FA5}">
                      <a16:colId xmlns:a16="http://schemas.microsoft.com/office/drawing/2014/main" val="880051085"/>
                    </a:ext>
                  </a:extLst>
                </a:gridCol>
              </a:tblGrid>
              <a:tr h="387964"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Incidence: regionální srovnání 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Počet nově diagnostikovaných onemocnění na 100 000 mužů/žen/osob (roční průměr za období 2010–2021)</a:t>
                      </a:r>
                      <a:r>
                        <a:rPr lang="cs-CZ" sz="1100" b="1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9992253"/>
                  </a:ext>
                </a:extLst>
              </a:tr>
              <a:tr h="159018"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Seřazeno podle celkové incidence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muži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ženy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celkem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2329911"/>
                  </a:ext>
                </a:extLst>
              </a:tr>
              <a:tr h="287093">
                <a:tc>
                  <a:txBody>
                    <a:bodyPr/>
                    <a:lstStyle/>
                    <a:p>
                      <a:pPr algn="r" fontAlgn="ctr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Plzeňský kraj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1,69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1,20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1,44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5924152"/>
                  </a:ext>
                </a:extLst>
              </a:tr>
              <a:tr h="287093">
                <a:tc>
                  <a:txBody>
                    <a:bodyPr/>
                    <a:lstStyle/>
                    <a:p>
                      <a:pPr algn="r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Pardubický kraj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1,60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1,15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1,37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7194640"/>
                  </a:ext>
                </a:extLst>
              </a:tr>
              <a:tr h="287093">
                <a:tc>
                  <a:txBody>
                    <a:bodyPr/>
                    <a:lstStyle/>
                    <a:p>
                      <a:pPr algn="r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Moravskoslezský kraj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1,74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0,85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1,28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88988"/>
                  </a:ext>
                </a:extLst>
              </a:tr>
              <a:tr h="287093">
                <a:tc>
                  <a:txBody>
                    <a:bodyPr/>
                    <a:lstStyle/>
                    <a:p>
                      <a:pPr algn="r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Ústecký kraj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1,35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1,20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1,28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2209661"/>
                  </a:ext>
                </a:extLst>
              </a:tr>
              <a:tr h="287093">
                <a:tc>
                  <a:txBody>
                    <a:bodyPr/>
                    <a:lstStyle/>
                    <a:p>
                      <a:pPr algn="r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Olomoucký kraj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1,24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sng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1,31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1,27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3390664"/>
                  </a:ext>
                </a:extLst>
              </a:tr>
              <a:tr h="287093">
                <a:tc>
                  <a:txBody>
                    <a:bodyPr/>
                    <a:lstStyle/>
                    <a:p>
                      <a:pPr algn="r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Jihočeský kraj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1,32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1,11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1,21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055880"/>
                  </a:ext>
                </a:extLst>
              </a:tr>
              <a:tr h="287093">
                <a:tc>
                  <a:txBody>
                    <a:bodyPr/>
                    <a:lstStyle/>
                    <a:p>
                      <a:pPr algn="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Královéhradecký kraj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1,26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1,13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1,19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5544125"/>
                  </a:ext>
                </a:extLst>
              </a:tr>
              <a:tr h="287093">
                <a:tc>
                  <a:txBody>
                    <a:bodyPr/>
                    <a:lstStyle/>
                    <a:p>
                      <a:pPr algn="r" fontAlgn="ctr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Česká republika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1,36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1,02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1,19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5002898"/>
                  </a:ext>
                </a:extLst>
              </a:tr>
              <a:tr h="287093">
                <a:tc>
                  <a:txBody>
                    <a:bodyPr/>
                    <a:lstStyle/>
                    <a:p>
                      <a:pPr algn="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Středočeský kraj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1,36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0,99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1,17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8848536"/>
                  </a:ext>
                </a:extLst>
              </a:tr>
              <a:tr h="287093">
                <a:tc>
                  <a:txBody>
                    <a:bodyPr/>
                    <a:lstStyle/>
                    <a:p>
                      <a:pPr algn="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Kraj Vysočina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1,42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0,88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1,14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3697847"/>
                  </a:ext>
                </a:extLst>
              </a:tr>
              <a:tr h="287093">
                <a:tc>
                  <a:txBody>
                    <a:bodyPr/>
                    <a:lstStyle/>
                    <a:p>
                      <a:pPr algn="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Liberecký kraj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1,35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0,93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1,14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4762684"/>
                  </a:ext>
                </a:extLst>
              </a:tr>
              <a:tr h="287093">
                <a:tc>
                  <a:txBody>
                    <a:bodyPr/>
                    <a:lstStyle/>
                    <a:p>
                      <a:pPr algn="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Zlínský kraj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1,02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sng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1,15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1,08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2599833"/>
                  </a:ext>
                </a:extLst>
              </a:tr>
              <a:tr h="287093">
                <a:tc>
                  <a:txBody>
                    <a:bodyPr/>
                    <a:lstStyle/>
                    <a:p>
                      <a:pPr algn="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Hl. m. Praha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1,24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0,93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1,08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8436800"/>
                  </a:ext>
                </a:extLst>
              </a:tr>
              <a:tr h="287093">
                <a:tc>
                  <a:txBody>
                    <a:bodyPr/>
                    <a:lstStyle/>
                    <a:p>
                      <a:pPr algn="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Jihomoravský kraj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1,19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0,92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1,05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1784858"/>
                  </a:ext>
                </a:extLst>
              </a:tr>
              <a:tr h="287093">
                <a:tc>
                  <a:txBody>
                    <a:bodyPr/>
                    <a:lstStyle/>
                    <a:p>
                      <a:pPr algn="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Karlovarský kraj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1,02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0,77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0,90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2150066"/>
                  </a:ext>
                </a:extLst>
              </a:tr>
            </a:tbl>
          </a:graphicData>
        </a:graphic>
      </p:graphicFrame>
      <p:pic>
        <p:nvPicPr>
          <p:cNvPr id="4" name="Obrázek 3">
            <a:extLst>
              <a:ext uri="{FF2B5EF4-FFF2-40B4-BE49-F238E27FC236}">
                <a16:creationId xmlns:a16="http://schemas.microsoft.com/office/drawing/2014/main" id="{A7BD277A-307D-EEE6-1A7B-62F23B1816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8733" y="1759589"/>
            <a:ext cx="5580000" cy="3350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2178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id="{305ACBEC-9B89-E042-F84C-46DC1C10CF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6962144"/>
              </p:ext>
            </p:extLst>
          </p:nvPr>
        </p:nvGraphicFramePr>
        <p:xfrm>
          <a:off x="292100" y="947166"/>
          <a:ext cx="5803900" cy="4792980"/>
        </p:xfrm>
        <a:graphic>
          <a:graphicData uri="http://schemas.openxmlformats.org/drawingml/2006/table">
            <a:tbl>
              <a:tblPr/>
              <a:tblGrid>
                <a:gridCol w="1841500">
                  <a:extLst>
                    <a:ext uri="{9D8B030D-6E8A-4147-A177-3AD203B41FA5}">
                      <a16:colId xmlns:a16="http://schemas.microsoft.com/office/drawing/2014/main" val="390476324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val="464453097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val="653294130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val="703832133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Prevalence: regionální srovnání 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Počet žijících osob s onemocněním nebo jeho historií na 100 000 osob k 31. 12.2021 </a:t>
                      </a:r>
                      <a:r>
                        <a:rPr lang="cs-CZ" sz="1050" b="1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  <a:endParaRPr lang="cs-CZ" sz="105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718651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Seřazeno podle celkové prevalence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muži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ženy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celkem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066772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ctr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Liberecký kraj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14,37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13,55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13,95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603676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Plzeňský kraj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15,04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12,36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13,69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672350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Jihomoravský kraj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11,35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15,31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13,36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610316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Pardubický kraj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12,16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14,29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13,23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3034005"/>
                  </a:ext>
                </a:extLst>
              </a:tr>
              <a:tr h="206764">
                <a:tc>
                  <a:txBody>
                    <a:bodyPr/>
                    <a:lstStyle/>
                    <a:p>
                      <a:pPr algn="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Olomoucký kraj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9,81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16,36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13,15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925090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Moravskoslezský kraj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12,42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12,82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12,63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362305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Královéhradecký kraj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10,45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14,18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12,34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09427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ctr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Česká republika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10,96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12,86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11,92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8658412"/>
                  </a:ext>
                </a:extLst>
              </a:tr>
              <a:tr h="184927">
                <a:tc>
                  <a:txBody>
                    <a:bodyPr/>
                    <a:lstStyle/>
                    <a:p>
                      <a:pPr algn="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Ústecký kraj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10,12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12,61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11,38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297598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Kraj Vysočina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11,97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10,28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11,12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389625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Jihočeský kraj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9,53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12,44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11,00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479382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Hl. m. Praha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10,03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11,56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10,81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979058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Středočeský kraj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10,27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11,03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10,65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82603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Zlínský kraj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8,16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12,71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10,47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061797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Karlovarský kraj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7,85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11,14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9,52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6198440"/>
                  </a:ext>
                </a:extLst>
              </a:tr>
            </a:tbl>
          </a:graphicData>
        </a:graphic>
      </p:graphicFrame>
      <p:pic>
        <p:nvPicPr>
          <p:cNvPr id="3" name="Obrázek 2">
            <a:extLst>
              <a:ext uri="{FF2B5EF4-FFF2-40B4-BE49-F238E27FC236}">
                <a16:creationId xmlns:a16="http://schemas.microsoft.com/office/drawing/2014/main" id="{9A1E7749-1823-B850-C587-31A22F8572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9900" y="1751280"/>
            <a:ext cx="5580000" cy="3355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1578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id="{EA67FFE7-7729-DEB3-4EEA-6A77D76A56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3845872"/>
              </p:ext>
            </p:extLst>
          </p:nvPr>
        </p:nvGraphicFramePr>
        <p:xfrm>
          <a:off x="148427" y="1508490"/>
          <a:ext cx="11895146" cy="4886828"/>
        </p:xfrm>
        <a:graphic>
          <a:graphicData uri="http://schemas.openxmlformats.org/drawingml/2006/table">
            <a:tbl>
              <a:tblPr/>
              <a:tblGrid>
                <a:gridCol w="1054664">
                  <a:extLst>
                    <a:ext uri="{9D8B030D-6E8A-4147-A177-3AD203B41FA5}">
                      <a16:colId xmlns:a16="http://schemas.microsoft.com/office/drawing/2014/main" val="232149537"/>
                    </a:ext>
                  </a:extLst>
                </a:gridCol>
                <a:gridCol w="602249">
                  <a:extLst>
                    <a:ext uri="{9D8B030D-6E8A-4147-A177-3AD203B41FA5}">
                      <a16:colId xmlns:a16="http://schemas.microsoft.com/office/drawing/2014/main" val="2710223823"/>
                    </a:ext>
                  </a:extLst>
                </a:gridCol>
                <a:gridCol w="602249">
                  <a:extLst>
                    <a:ext uri="{9D8B030D-6E8A-4147-A177-3AD203B41FA5}">
                      <a16:colId xmlns:a16="http://schemas.microsoft.com/office/drawing/2014/main" val="1716058344"/>
                    </a:ext>
                  </a:extLst>
                </a:gridCol>
                <a:gridCol w="602249">
                  <a:extLst>
                    <a:ext uri="{9D8B030D-6E8A-4147-A177-3AD203B41FA5}">
                      <a16:colId xmlns:a16="http://schemas.microsoft.com/office/drawing/2014/main" val="3816254454"/>
                    </a:ext>
                  </a:extLst>
                </a:gridCol>
                <a:gridCol w="602249">
                  <a:extLst>
                    <a:ext uri="{9D8B030D-6E8A-4147-A177-3AD203B41FA5}">
                      <a16:colId xmlns:a16="http://schemas.microsoft.com/office/drawing/2014/main" val="3520975222"/>
                    </a:ext>
                  </a:extLst>
                </a:gridCol>
                <a:gridCol w="602249">
                  <a:extLst>
                    <a:ext uri="{9D8B030D-6E8A-4147-A177-3AD203B41FA5}">
                      <a16:colId xmlns:a16="http://schemas.microsoft.com/office/drawing/2014/main" val="4222268511"/>
                    </a:ext>
                  </a:extLst>
                </a:gridCol>
                <a:gridCol w="602249">
                  <a:extLst>
                    <a:ext uri="{9D8B030D-6E8A-4147-A177-3AD203B41FA5}">
                      <a16:colId xmlns:a16="http://schemas.microsoft.com/office/drawing/2014/main" val="3097927990"/>
                    </a:ext>
                  </a:extLst>
                </a:gridCol>
                <a:gridCol w="602249">
                  <a:extLst>
                    <a:ext uri="{9D8B030D-6E8A-4147-A177-3AD203B41FA5}">
                      <a16:colId xmlns:a16="http://schemas.microsoft.com/office/drawing/2014/main" val="4164375020"/>
                    </a:ext>
                  </a:extLst>
                </a:gridCol>
                <a:gridCol w="602249">
                  <a:extLst>
                    <a:ext uri="{9D8B030D-6E8A-4147-A177-3AD203B41FA5}">
                      <a16:colId xmlns:a16="http://schemas.microsoft.com/office/drawing/2014/main" val="1860330351"/>
                    </a:ext>
                  </a:extLst>
                </a:gridCol>
                <a:gridCol w="602249">
                  <a:extLst>
                    <a:ext uri="{9D8B030D-6E8A-4147-A177-3AD203B41FA5}">
                      <a16:colId xmlns:a16="http://schemas.microsoft.com/office/drawing/2014/main" val="1598619207"/>
                    </a:ext>
                  </a:extLst>
                </a:gridCol>
                <a:gridCol w="602249">
                  <a:extLst>
                    <a:ext uri="{9D8B030D-6E8A-4147-A177-3AD203B41FA5}">
                      <a16:colId xmlns:a16="http://schemas.microsoft.com/office/drawing/2014/main" val="2466099850"/>
                    </a:ext>
                  </a:extLst>
                </a:gridCol>
                <a:gridCol w="602249">
                  <a:extLst>
                    <a:ext uri="{9D8B030D-6E8A-4147-A177-3AD203B41FA5}">
                      <a16:colId xmlns:a16="http://schemas.microsoft.com/office/drawing/2014/main" val="1295777401"/>
                    </a:ext>
                  </a:extLst>
                </a:gridCol>
                <a:gridCol w="602249">
                  <a:extLst>
                    <a:ext uri="{9D8B030D-6E8A-4147-A177-3AD203B41FA5}">
                      <a16:colId xmlns:a16="http://schemas.microsoft.com/office/drawing/2014/main" val="2688988160"/>
                    </a:ext>
                  </a:extLst>
                </a:gridCol>
                <a:gridCol w="602249">
                  <a:extLst>
                    <a:ext uri="{9D8B030D-6E8A-4147-A177-3AD203B41FA5}">
                      <a16:colId xmlns:a16="http://schemas.microsoft.com/office/drawing/2014/main" val="4253745023"/>
                    </a:ext>
                  </a:extLst>
                </a:gridCol>
                <a:gridCol w="602249">
                  <a:extLst>
                    <a:ext uri="{9D8B030D-6E8A-4147-A177-3AD203B41FA5}">
                      <a16:colId xmlns:a16="http://schemas.microsoft.com/office/drawing/2014/main" val="587851394"/>
                    </a:ext>
                  </a:extLst>
                </a:gridCol>
                <a:gridCol w="602249">
                  <a:extLst>
                    <a:ext uri="{9D8B030D-6E8A-4147-A177-3AD203B41FA5}">
                      <a16:colId xmlns:a16="http://schemas.microsoft.com/office/drawing/2014/main" val="1877172366"/>
                    </a:ext>
                  </a:extLst>
                </a:gridCol>
                <a:gridCol w="602249">
                  <a:extLst>
                    <a:ext uri="{9D8B030D-6E8A-4147-A177-3AD203B41FA5}">
                      <a16:colId xmlns:a16="http://schemas.microsoft.com/office/drawing/2014/main" val="2869728365"/>
                    </a:ext>
                  </a:extLst>
                </a:gridCol>
                <a:gridCol w="602249">
                  <a:extLst>
                    <a:ext uri="{9D8B030D-6E8A-4147-A177-3AD203B41FA5}">
                      <a16:colId xmlns:a16="http://schemas.microsoft.com/office/drawing/2014/main" val="1538798051"/>
                    </a:ext>
                  </a:extLst>
                </a:gridCol>
                <a:gridCol w="602249">
                  <a:extLst>
                    <a:ext uri="{9D8B030D-6E8A-4147-A177-3AD203B41FA5}">
                      <a16:colId xmlns:a16="http://schemas.microsoft.com/office/drawing/2014/main" val="3206890699"/>
                    </a:ext>
                  </a:extLst>
                </a:gridCol>
              </a:tblGrid>
              <a:tr h="184454"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Věková struktura</a:t>
                      </a:r>
                    </a:p>
                  </a:txBody>
                  <a:tcPr marL="3128" marR="3128" marT="312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 gridSpan="18"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Podíl pacientů podle věkových skupin (%)</a:t>
                      </a:r>
                    </a:p>
                  </a:txBody>
                  <a:tcPr marL="3128" marR="3128" marT="312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0785480"/>
                  </a:ext>
                </a:extLst>
              </a:tr>
              <a:tr h="184454"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období 2010–2021</a:t>
                      </a:r>
                    </a:p>
                  </a:txBody>
                  <a:tcPr marL="3128" marR="3128" marT="31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0–4</a:t>
                      </a:r>
                    </a:p>
                  </a:txBody>
                  <a:tcPr marL="3128" marR="3128" marT="31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5–9</a:t>
                      </a:r>
                    </a:p>
                  </a:txBody>
                  <a:tcPr marL="3128" marR="3128" marT="31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10–14</a:t>
                      </a:r>
                    </a:p>
                  </a:txBody>
                  <a:tcPr marL="3128" marR="3128" marT="31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15–19</a:t>
                      </a:r>
                    </a:p>
                  </a:txBody>
                  <a:tcPr marL="3128" marR="3128" marT="31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20–24</a:t>
                      </a:r>
                    </a:p>
                  </a:txBody>
                  <a:tcPr marL="3128" marR="3128" marT="31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25–29</a:t>
                      </a:r>
                    </a:p>
                  </a:txBody>
                  <a:tcPr marL="3128" marR="3128" marT="31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30–34</a:t>
                      </a:r>
                    </a:p>
                  </a:txBody>
                  <a:tcPr marL="3128" marR="3128" marT="31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35–39</a:t>
                      </a:r>
                    </a:p>
                  </a:txBody>
                  <a:tcPr marL="3128" marR="3128" marT="31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40–44</a:t>
                      </a:r>
                    </a:p>
                  </a:txBody>
                  <a:tcPr marL="3128" marR="3128" marT="31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45–49</a:t>
                      </a:r>
                    </a:p>
                  </a:txBody>
                  <a:tcPr marL="3128" marR="3128" marT="31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50–54</a:t>
                      </a:r>
                    </a:p>
                  </a:txBody>
                  <a:tcPr marL="3128" marR="3128" marT="31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55–59</a:t>
                      </a:r>
                    </a:p>
                  </a:txBody>
                  <a:tcPr marL="3128" marR="3128" marT="31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60–64</a:t>
                      </a:r>
                    </a:p>
                  </a:txBody>
                  <a:tcPr marL="3128" marR="3128" marT="31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65–69</a:t>
                      </a:r>
                    </a:p>
                  </a:txBody>
                  <a:tcPr marL="3128" marR="3128" marT="31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70–74</a:t>
                      </a:r>
                    </a:p>
                  </a:txBody>
                  <a:tcPr marL="3128" marR="3128" marT="31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75–79</a:t>
                      </a:r>
                    </a:p>
                  </a:txBody>
                  <a:tcPr marL="3128" marR="3128" marT="31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80–84</a:t>
                      </a:r>
                    </a:p>
                  </a:txBody>
                  <a:tcPr marL="3128" marR="3128" marT="31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85 +</a:t>
                      </a:r>
                    </a:p>
                  </a:txBody>
                  <a:tcPr marL="3128" marR="3128" marT="31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4723031"/>
                  </a:ext>
                </a:extLst>
              </a:tr>
              <a:tr h="184454"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 muži</a:t>
                      </a:r>
                    </a:p>
                  </a:txBody>
                  <a:tcPr marL="3128" marR="3128" marT="31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0,00</a:t>
                      </a:r>
                    </a:p>
                  </a:txBody>
                  <a:tcPr marL="3128" marR="3128" marT="31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0,24</a:t>
                      </a:r>
                    </a:p>
                  </a:txBody>
                  <a:tcPr marL="3128" marR="3128" marT="31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0,00</a:t>
                      </a:r>
                    </a:p>
                  </a:txBody>
                  <a:tcPr marL="3128" marR="3128" marT="31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0,47</a:t>
                      </a:r>
                    </a:p>
                  </a:txBody>
                  <a:tcPr marL="3128" marR="3128" marT="31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0,71</a:t>
                      </a:r>
                    </a:p>
                  </a:txBody>
                  <a:tcPr marL="3128" marR="3128" marT="31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0,47</a:t>
                      </a:r>
                    </a:p>
                  </a:txBody>
                  <a:tcPr marL="3128" marR="3128" marT="31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1,30</a:t>
                      </a:r>
                    </a:p>
                  </a:txBody>
                  <a:tcPr marL="3128" marR="3128" marT="31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2,25</a:t>
                      </a:r>
                    </a:p>
                  </a:txBody>
                  <a:tcPr marL="3128" marR="3128" marT="31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3,31</a:t>
                      </a:r>
                    </a:p>
                  </a:txBody>
                  <a:tcPr marL="3128" marR="3128" marT="31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5,32</a:t>
                      </a:r>
                    </a:p>
                  </a:txBody>
                  <a:tcPr marL="3128" marR="3128" marT="31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6,26</a:t>
                      </a:r>
                    </a:p>
                  </a:txBody>
                  <a:tcPr marL="3128" marR="3128" marT="31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9,93</a:t>
                      </a:r>
                    </a:p>
                  </a:txBody>
                  <a:tcPr marL="3128" marR="3128" marT="31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9,93</a:t>
                      </a:r>
                    </a:p>
                  </a:txBody>
                  <a:tcPr marL="3128" marR="3128" marT="31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14,66</a:t>
                      </a:r>
                    </a:p>
                  </a:txBody>
                  <a:tcPr marL="3128" marR="3128" marT="31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14,66</a:t>
                      </a:r>
                    </a:p>
                  </a:txBody>
                  <a:tcPr marL="3128" marR="3128" marT="31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12,53</a:t>
                      </a:r>
                    </a:p>
                  </a:txBody>
                  <a:tcPr marL="3128" marR="3128" marT="31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9,34</a:t>
                      </a:r>
                    </a:p>
                  </a:txBody>
                  <a:tcPr marL="3128" marR="3128" marT="31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8,63</a:t>
                      </a:r>
                    </a:p>
                  </a:txBody>
                  <a:tcPr marL="3128" marR="3128" marT="31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89517"/>
                  </a:ext>
                </a:extLst>
              </a:tr>
              <a:tr h="184454"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 ženy</a:t>
                      </a:r>
                    </a:p>
                  </a:txBody>
                  <a:tcPr marL="3128" marR="3128" marT="31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0,00</a:t>
                      </a:r>
                    </a:p>
                  </a:txBody>
                  <a:tcPr marL="3128" marR="3128" marT="31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0,00</a:t>
                      </a:r>
                    </a:p>
                  </a:txBody>
                  <a:tcPr marL="3128" marR="3128" marT="31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0,15</a:t>
                      </a:r>
                    </a:p>
                  </a:txBody>
                  <a:tcPr marL="3128" marR="3128" marT="31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0,76</a:t>
                      </a:r>
                    </a:p>
                  </a:txBody>
                  <a:tcPr marL="3128" marR="3128" marT="31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1,67</a:t>
                      </a:r>
                    </a:p>
                  </a:txBody>
                  <a:tcPr marL="3128" marR="3128" marT="31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1,06</a:t>
                      </a:r>
                    </a:p>
                  </a:txBody>
                  <a:tcPr marL="3128" marR="3128" marT="31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1,97</a:t>
                      </a:r>
                    </a:p>
                  </a:txBody>
                  <a:tcPr marL="3128" marR="3128" marT="31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2,43</a:t>
                      </a:r>
                    </a:p>
                  </a:txBody>
                  <a:tcPr marL="3128" marR="3128" marT="31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4,55</a:t>
                      </a:r>
                    </a:p>
                  </a:txBody>
                  <a:tcPr marL="3128" marR="3128" marT="31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6,07</a:t>
                      </a:r>
                    </a:p>
                  </a:txBody>
                  <a:tcPr marL="3128" marR="3128" marT="31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5,46</a:t>
                      </a:r>
                    </a:p>
                  </a:txBody>
                  <a:tcPr marL="3128" marR="3128" marT="31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6,83</a:t>
                      </a:r>
                    </a:p>
                  </a:txBody>
                  <a:tcPr marL="3128" marR="3128" marT="31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11,08</a:t>
                      </a:r>
                    </a:p>
                  </a:txBody>
                  <a:tcPr marL="3128" marR="3128" marT="31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11,84</a:t>
                      </a:r>
                    </a:p>
                  </a:txBody>
                  <a:tcPr marL="3128" marR="3128" marT="31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14,26</a:t>
                      </a:r>
                    </a:p>
                  </a:txBody>
                  <a:tcPr marL="3128" marR="3128" marT="31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10,17</a:t>
                      </a:r>
                    </a:p>
                  </a:txBody>
                  <a:tcPr marL="3128" marR="3128" marT="31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10,02</a:t>
                      </a:r>
                    </a:p>
                  </a:txBody>
                  <a:tcPr marL="3128" marR="3128" marT="31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11,68</a:t>
                      </a:r>
                    </a:p>
                  </a:txBody>
                  <a:tcPr marL="3128" marR="3128" marT="31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7197385"/>
                  </a:ext>
                </a:extLst>
              </a:tr>
              <a:tr h="184454"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1" i="1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 celkem</a:t>
                      </a:r>
                    </a:p>
                  </a:txBody>
                  <a:tcPr marL="3128" marR="3128" marT="31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0,00</a:t>
                      </a:r>
                    </a:p>
                  </a:txBody>
                  <a:tcPr marL="3128" marR="3128" marT="31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0,13</a:t>
                      </a:r>
                    </a:p>
                  </a:txBody>
                  <a:tcPr marL="3128" marR="3128" marT="31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0,07</a:t>
                      </a:r>
                    </a:p>
                  </a:txBody>
                  <a:tcPr marL="3128" marR="3128" marT="31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0,60</a:t>
                      </a:r>
                    </a:p>
                  </a:txBody>
                  <a:tcPr marL="3128" marR="3128" marT="31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1,13</a:t>
                      </a:r>
                    </a:p>
                  </a:txBody>
                  <a:tcPr marL="3128" marR="3128" marT="31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0,73</a:t>
                      </a:r>
                    </a:p>
                  </a:txBody>
                  <a:tcPr marL="3128" marR="3128" marT="31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1,59</a:t>
                      </a:r>
                    </a:p>
                  </a:txBody>
                  <a:tcPr marL="3128" marR="3128" marT="31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2,33</a:t>
                      </a:r>
                    </a:p>
                  </a:txBody>
                  <a:tcPr marL="3128" marR="3128" marT="31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3,85</a:t>
                      </a:r>
                    </a:p>
                  </a:txBody>
                  <a:tcPr marL="3128" marR="3128" marT="31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5,65</a:t>
                      </a:r>
                    </a:p>
                  </a:txBody>
                  <a:tcPr marL="3128" marR="3128" marT="31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5,91</a:t>
                      </a:r>
                    </a:p>
                  </a:txBody>
                  <a:tcPr marL="3128" marR="3128" marT="31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8,57</a:t>
                      </a:r>
                    </a:p>
                  </a:txBody>
                  <a:tcPr marL="3128" marR="3128" marT="31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10,43</a:t>
                      </a:r>
                    </a:p>
                  </a:txBody>
                  <a:tcPr marL="3128" marR="3128" marT="31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13,42</a:t>
                      </a:r>
                    </a:p>
                  </a:txBody>
                  <a:tcPr marL="3128" marR="3128" marT="31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14,49</a:t>
                      </a:r>
                    </a:p>
                  </a:txBody>
                  <a:tcPr marL="3128" marR="3128" marT="31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11,50</a:t>
                      </a:r>
                    </a:p>
                  </a:txBody>
                  <a:tcPr marL="3128" marR="3128" marT="31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9,63</a:t>
                      </a:r>
                    </a:p>
                  </a:txBody>
                  <a:tcPr marL="3128" marR="3128" marT="31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9,97</a:t>
                      </a:r>
                    </a:p>
                  </a:txBody>
                  <a:tcPr marL="3128" marR="3128" marT="31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480570"/>
                  </a:ext>
                </a:extLst>
              </a:tr>
              <a:tr h="365199"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 celkem, min z krajů</a:t>
                      </a:r>
                    </a:p>
                  </a:txBody>
                  <a:tcPr marL="3128" marR="3128" marT="31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0,00</a:t>
                      </a:r>
                    </a:p>
                  </a:txBody>
                  <a:tcPr marL="3128" marR="3128" marT="31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0,00</a:t>
                      </a:r>
                    </a:p>
                  </a:txBody>
                  <a:tcPr marL="3128" marR="3128" marT="31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0,00</a:t>
                      </a:r>
                    </a:p>
                  </a:txBody>
                  <a:tcPr marL="3128" marR="3128" marT="31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0,00</a:t>
                      </a:r>
                    </a:p>
                  </a:txBody>
                  <a:tcPr marL="3128" marR="3128" marT="31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0,00</a:t>
                      </a:r>
                    </a:p>
                  </a:txBody>
                  <a:tcPr marL="3128" marR="3128" marT="31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0,00</a:t>
                      </a:r>
                    </a:p>
                  </a:txBody>
                  <a:tcPr marL="3128" marR="3128" marT="31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0,00</a:t>
                      </a:r>
                    </a:p>
                  </a:txBody>
                  <a:tcPr marL="3128" marR="3128" marT="31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0,00</a:t>
                      </a:r>
                    </a:p>
                  </a:txBody>
                  <a:tcPr marL="3128" marR="3128" marT="31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0,00</a:t>
                      </a:r>
                    </a:p>
                  </a:txBody>
                  <a:tcPr marL="3128" marR="3128" marT="31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1,18</a:t>
                      </a:r>
                    </a:p>
                  </a:txBody>
                  <a:tcPr marL="3128" marR="3128" marT="31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1,08</a:t>
                      </a:r>
                    </a:p>
                  </a:txBody>
                  <a:tcPr marL="3128" marR="3128" marT="31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3,95</a:t>
                      </a:r>
                    </a:p>
                  </a:txBody>
                  <a:tcPr marL="3128" marR="3128" marT="31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5,00</a:t>
                      </a:r>
                    </a:p>
                  </a:txBody>
                  <a:tcPr marL="3128" marR="3128" marT="31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9,46</a:t>
                      </a:r>
                    </a:p>
                  </a:txBody>
                  <a:tcPr marL="3128" marR="3128" marT="31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9,21</a:t>
                      </a:r>
                    </a:p>
                  </a:txBody>
                  <a:tcPr marL="3128" marR="3128" marT="31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6,67</a:t>
                      </a:r>
                    </a:p>
                  </a:txBody>
                  <a:tcPr marL="3128" marR="3128" marT="31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3,13</a:t>
                      </a:r>
                    </a:p>
                  </a:txBody>
                  <a:tcPr marL="3128" marR="3128" marT="31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6,06</a:t>
                      </a:r>
                    </a:p>
                  </a:txBody>
                  <a:tcPr marL="3128" marR="3128" marT="31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0026228"/>
                  </a:ext>
                </a:extLst>
              </a:tr>
              <a:tr h="365199"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 celkem, max z krajů</a:t>
                      </a:r>
                    </a:p>
                  </a:txBody>
                  <a:tcPr marL="3128" marR="3128" marT="31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0,00</a:t>
                      </a:r>
                    </a:p>
                  </a:txBody>
                  <a:tcPr marL="3128" marR="3128" marT="31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1,07</a:t>
                      </a:r>
                    </a:p>
                  </a:txBody>
                  <a:tcPr marL="3128" marR="3128" marT="31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0,53</a:t>
                      </a:r>
                    </a:p>
                  </a:txBody>
                  <a:tcPr marL="3128" marR="3128" marT="31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2,86</a:t>
                      </a:r>
                    </a:p>
                  </a:txBody>
                  <a:tcPr marL="3128" marR="3128" marT="31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2,00</a:t>
                      </a:r>
                    </a:p>
                  </a:txBody>
                  <a:tcPr marL="3128" marR="3128" marT="31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2,14</a:t>
                      </a:r>
                    </a:p>
                  </a:txBody>
                  <a:tcPr marL="3128" marR="3128" marT="31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3,13</a:t>
                      </a:r>
                    </a:p>
                  </a:txBody>
                  <a:tcPr marL="3128" marR="3128" marT="31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4,05</a:t>
                      </a:r>
                    </a:p>
                  </a:txBody>
                  <a:tcPr marL="3128" marR="3128" marT="31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7,94</a:t>
                      </a:r>
                    </a:p>
                  </a:txBody>
                  <a:tcPr marL="3128" marR="3128" marT="31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10,00</a:t>
                      </a:r>
                    </a:p>
                  </a:txBody>
                  <a:tcPr marL="3128" marR="3128" marT="31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11,67</a:t>
                      </a:r>
                    </a:p>
                  </a:txBody>
                  <a:tcPr marL="3128" marR="3128" marT="31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17,20</a:t>
                      </a:r>
                    </a:p>
                  </a:txBody>
                  <a:tcPr marL="3128" marR="3128" marT="31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15,79</a:t>
                      </a:r>
                    </a:p>
                  </a:txBody>
                  <a:tcPr marL="3128" marR="3128" marT="31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18,00</a:t>
                      </a:r>
                    </a:p>
                  </a:txBody>
                  <a:tcPr marL="3128" marR="3128" marT="31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21,52</a:t>
                      </a:r>
                    </a:p>
                  </a:txBody>
                  <a:tcPr marL="3128" marR="3128" marT="31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17,11</a:t>
                      </a:r>
                    </a:p>
                  </a:txBody>
                  <a:tcPr marL="3128" marR="3128" marT="31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12,90</a:t>
                      </a:r>
                    </a:p>
                  </a:txBody>
                  <a:tcPr marL="3128" marR="3128" marT="31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15,05</a:t>
                      </a:r>
                    </a:p>
                  </a:txBody>
                  <a:tcPr marL="3128" marR="3128" marT="31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3224359"/>
                  </a:ext>
                </a:extLst>
              </a:tr>
              <a:tr h="184454"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8" marR="3128" marT="312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8" marR="3128" marT="312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8" marR="3128" marT="312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8" marR="3128" marT="312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8" marR="3128" marT="312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8" marR="3128" marT="312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8" marR="3128" marT="312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8" marR="3128" marT="312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8" marR="3128" marT="312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8" marR="3128" marT="312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8" marR="3128" marT="312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8" marR="3128" marT="312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8" marR="3128" marT="312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8" marR="3128" marT="312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8" marR="3128" marT="312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8" marR="3128" marT="312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8" marR="3128" marT="312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8" marR="3128" marT="312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8" marR="3128" marT="312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9508476"/>
                  </a:ext>
                </a:extLst>
              </a:tr>
              <a:tr h="365199"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Věkově specifická incidence</a:t>
                      </a:r>
                    </a:p>
                  </a:txBody>
                  <a:tcPr marL="3128" marR="3128" marT="312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 gridSpan="18">
                  <a:txBody>
                    <a:bodyPr/>
                    <a:lstStyle/>
                    <a:p>
                      <a:pPr algn="ctr" fontAlgn="ctr"/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Počet nově diagnostikovaných onemocnění na 100 000 mužů/žen/osob ve věkové skupině</a:t>
                      </a:r>
                    </a:p>
                  </a:txBody>
                  <a:tcPr marL="3128" marR="3128" marT="312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314924"/>
                  </a:ext>
                </a:extLst>
              </a:tr>
              <a:tr h="184454"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období 2010–2021</a:t>
                      </a:r>
                    </a:p>
                  </a:txBody>
                  <a:tcPr marL="3128" marR="3128" marT="31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0–4</a:t>
                      </a:r>
                    </a:p>
                  </a:txBody>
                  <a:tcPr marL="3128" marR="3128" marT="31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5–9</a:t>
                      </a:r>
                    </a:p>
                  </a:txBody>
                  <a:tcPr marL="3128" marR="3128" marT="31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10–14</a:t>
                      </a:r>
                    </a:p>
                  </a:txBody>
                  <a:tcPr marL="3128" marR="3128" marT="31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15–19</a:t>
                      </a:r>
                    </a:p>
                  </a:txBody>
                  <a:tcPr marL="3128" marR="3128" marT="31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20–24</a:t>
                      </a:r>
                    </a:p>
                  </a:txBody>
                  <a:tcPr marL="3128" marR="3128" marT="31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25–29</a:t>
                      </a:r>
                    </a:p>
                  </a:txBody>
                  <a:tcPr marL="3128" marR="3128" marT="31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30–34</a:t>
                      </a:r>
                    </a:p>
                  </a:txBody>
                  <a:tcPr marL="3128" marR="3128" marT="31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35–39</a:t>
                      </a:r>
                    </a:p>
                  </a:txBody>
                  <a:tcPr marL="3128" marR="3128" marT="31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40–44</a:t>
                      </a:r>
                    </a:p>
                  </a:txBody>
                  <a:tcPr marL="3128" marR="3128" marT="31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45–49</a:t>
                      </a:r>
                    </a:p>
                  </a:txBody>
                  <a:tcPr marL="3128" marR="3128" marT="31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50–54</a:t>
                      </a:r>
                    </a:p>
                  </a:txBody>
                  <a:tcPr marL="3128" marR="3128" marT="31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55–59</a:t>
                      </a:r>
                    </a:p>
                  </a:txBody>
                  <a:tcPr marL="3128" marR="3128" marT="31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60–64</a:t>
                      </a:r>
                    </a:p>
                  </a:txBody>
                  <a:tcPr marL="3128" marR="3128" marT="31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65–69</a:t>
                      </a:r>
                    </a:p>
                  </a:txBody>
                  <a:tcPr marL="3128" marR="3128" marT="31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70–74</a:t>
                      </a:r>
                    </a:p>
                  </a:txBody>
                  <a:tcPr marL="3128" marR="3128" marT="31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75–79</a:t>
                      </a:r>
                    </a:p>
                  </a:txBody>
                  <a:tcPr marL="3128" marR="3128" marT="31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80–84</a:t>
                      </a:r>
                    </a:p>
                  </a:txBody>
                  <a:tcPr marL="3128" marR="3128" marT="31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85 +</a:t>
                      </a:r>
                    </a:p>
                  </a:txBody>
                  <a:tcPr marL="3128" marR="3128" marT="31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1132641"/>
                  </a:ext>
                </a:extLst>
              </a:tr>
              <a:tr h="365199">
                <a:tc>
                  <a:txBody>
                    <a:bodyPr/>
                    <a:lstStyle/>
                    <a:p>
                      <a:pPr algn="r" fontAlgn="ctr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 přepočet na 100 000 mužů</a:t>
                      </a:r>
                    </a:p>
                  </a:txBody>
                  <a:tcPr marL="3128" marR="3128" marT="31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0,00</a:t>
                      </a:r>
                    </a:p>
                  </a:txBody>
                  <a:tcPr marL="3128" marR="3128" marT="31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0,06</a:t>
                      </a:r>
                    </a:p>
                  </a:txBody>
                  <a:tcPr marL="3128" marR="3128" marT="31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0,00</a:t>
                      </a:r>
                    </a:p>
                  </a:txBody>
                  <a:tcPr marL="3128" marR="3128" marT="31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0,13</a:t>
                      </a:r>
                    </a:p>
                  </a:txBody>
                  <a:tcPr marL="3128" marR="3128" marT="31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0,17</a:t>
                      </a:r>
                    </a:p>
                  </a:txBody>
                  <a:tcPr marL="3128" marR="3128" marT="31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0,09</a:t>
                      </a:r>
                    </a:p>
                  </a:txBody>
                  <a:tcPr marL="3128" marR="3128" marT="31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0,23</a:t>
                      </a:r>
                    </a:p>
                  </a:txBody>
                  <a:tcPr marL="3128" marR="3128" marT="31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0,36</a:t>
                      </a:r>
                    </a:p>
                  </a:txBody>
                  <a:tcPr marL="3128" marR="3128" marT="31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0,54</a:t>
                      </a:r>
                    </a:p>
                  </a:txBody>
                  <a:tcPr marL="3128" marR="3128" marT="31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0,98</a:t>
                      </a:r>
                    </a:p>
                  </a:txBody>
                  <a:tcPr marL="3128" marR="3128" marT="31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1,29</a:t>
                      </a:r>
                    </a:p>
                  </a:txBody>
                  <a:tcPr marL="3128" marR="3128" marT="31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2,07</a:t>
                      </a:r>
                    </a:p>
                  </a:txBody>
                  <a:tcPr marL="3128" marR="3128" marT="31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2,08</a:t>
                      </a:r>
                    </a:p>
                  </a:txBody>
                  <a:tcPr marL="3128" marR="3128" marT="31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3,45</a:t>
                      </a:r>
                    </a:p>
                  </a:txBody>
                  <a:tcPr marL="3128" marR="3128" marT="31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4,71</a:t>
                      </a:r>
                    </a:p>
                  </a:txBody>
                  <a:tcPr marL="3128" marR="3128" marT="31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6,37</a:t>
                      </a:r>
                    </a:p>
                  </a:txBody>
                  <a:tcPr marL="3128" marR="3128" marT="31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7,83</a:t>
                      </a:r>
                    </a:p>
                  </a:txBody>
                  <a:tcPr marL="3128" marR="3128" marT="31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11,30</a:t>
                      </a:r>
                    </a:p>
                  </a:txBody>
                  <a:tcPr marL="3128" marR="3128" marT="31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0397798"/>
                  </a:ext>
                </a:extLst>
              </a:tr>
              <a:tr h="365199">
                <a:tc>
                  <a:txBody>
                    <a:bodyPr/>
                    <a:lstStyle/>
                    <a:p>
                      <a:pPr algn="r" fontAlgn="ctr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 přepočet na 100 000 žen</a:t>
                      </a:r>
                    </a:p>
                  </a:txBody>
                  <a:tcPr marL="3128" marR="3128" marT="31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0,00</a:t>
                      </a:r>
                    </a:p>
                  </a:txBody>
                  <a:tcPr marL="3128" marR="3128" marT="31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0,00</a:t>
                      </a:r>
                    </a:p>
                  </a:txBody>
                  <a:tcPr marL="3128" marR="3128" marT="31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0,03</a:t>
                      </a:r>
                    </a:p>
                  </a:txBody>
                  <a:tcPr marL="3128" marR="3128" marT="31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0,17</a:t>
                      </a:r>
                    </a:p>
                  </a:txBody>
                  <a:tcPr marL="3128" marR="3128" marT="31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0,32</a:t>
                      </a:r>
                    </a:p>
                  </a:txBody>
                  <a:tcPr marL="3128" marR="3128" marT="31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0,18</a:t>
                      </a:r>
                    </a:p>
                  </a:txBody>
                  <a:tcPr marL="3128" marR="3128" marT="31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0,29</a:t>
                      </a:r>
                    </a:p>
                  </a:txBody>
                  <a:tcPr marL="3128" marR="3128" marT="31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0,32</a:t>
                      </a:r>
                    </a:p>
                  </a:txBody>
                  <a:tcPr marL="3128" marR="3128" marT="31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0,62</a:t>
                      </a:r>
                    </a:p>
                  </a:txBody>
                  <a:tcPr marL="3128" marR="3128" marT="31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0,92</a:t>
                      </a:r>
                    </a:p>
                  </a:txBody>
                  <a:tcPr marL="3128" marR="3128" marT="31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0,90</a:t>
                      </a:r>
                    </a:p>
                  </a:txBody>
                  <a:tcPr marL="3128" marR="3128" marT="31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1,09</a:t>
                      </a:r>
                    </a:p>
                  </a:txBody>
                  <a:tcPr marL="3128" marR="3128" marT="31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1,67</a:t>
                      </a:r>
                    </a:p>
                  </a:txBody>
                  <a:tcPr marL="3128" marR="3128" marT="31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1,85</a:t>
                      </a:r>
                    </a:p>
                  </a:txBody>
                  <a:tcPr marL="3128" marR="3128" marT="31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2,75</a:t>
                      </a:r>
                    </a:p>
                  </a:txBody>
                  <a:tcPr marL="3128" marR="3128" marT="31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2,70</a:t>
                      </a:r>
                    </a:p>
                  </a:txBody>
                  <a:tcPr marL="3128" marR="3128" marT="31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3,66</a:t>
                      </a:r>
                    </a:p>
                  </a:txBody>
                  <a:tcPr marL="3128" marR="3128" marT="31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4,92</a:t>
                      </a:r>
                    </a:p>
                  </a:txBody>
                  <a:tcPr marL="3128" marR="3128" marT="31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2385889"/>
                  </a:ext>
                </a:extLst>
              </a:tr>
              <a:tr h="365199">
                <a:tc>
                  <a:txBody>
                    <a:bodyPr/>
                    <a:lstStyle/>
                    <a:p>
                      <a:pPr algn="r" fontAlgn="ctr"/>
                      <a:r>
                        <a:rPr lang="pl-PL" sz="1000" b="1" i="1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 přepočet na 100 000 osob</a:t>
                      </a:r>
                    </a:p>
                  </a:txBody>
                  <a:tcPr marL="3128" marR="3128" marT="31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0,00</a:t>
                      </a:r>
                    </a:p>
                  </a:txBody>
                  <a:tcPr marL="3128" marR="3128" marT="31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0,03</a:t>
                      </a:r>
                    </a:p>
                  </a:txBody>
                  <a:tcPr marL="3128" marR="3128" marT="31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0,02</a:t>
                      </a:r>
                    </a:p>
                  </a:txBody>
                  <a:tcPr marL="3128" marR="3128" marT="31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0,15</a:t>
                      </a:r>
                    </a:p>
                  </a:txBody>
                  <a:tcPr marL="3128" marR="3128" marT="31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0,24</a:t>
                      </a:r>
                    </a:p>
                  </a:txBody>
                  <a:tcPr marL="3128" marR="3128" marT="31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0,13</a:t>
                      </a:r>
                    </a:p>
                  </a:txBody>
                  <a:tcPr marL="3128" marR="3128" marT="31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0,26</a:t>
                      </a:r>
                    </a:p>
                  </a:txBody>
                  <a:tcPr marL="3128" marR="3128" marT="31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0,34</a:t>
                      </a:r>
                    </a:p>
                  </a:txBody>
                  <a:tcPr marL="3128" marR="3128" marT="31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0,58</a:t>
                      </a:r>
                    </a:p>
                  </a:txBody>
                  <a:tcPr marL="3128" marR="3128" marT="31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0,95</a:t>
                      </a:r>
                    </a:p>
                  </a:txBody>
                  <a:tcPr marL="3128" marR="3128" marT="31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1,10</a:t>
                      </a:r>
                    </a:p>
                  </a:txBody>
                  <a:tcPr marL="3128" marR="3128" marT="31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1,58</a:t>
                      </a:r>
                    </a:p>
                  </a:txBody>
                  <a:tcPr marL="3128" marR="3128" marT="31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1,86</a:t>
                      </a:r>
                    </a:p>
                  </a:txBody>
                  <a:tcPr marL="3128" marR="3128" marT="31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2,59</a:t>
                      </a:r>
                    </a:p>
                  </a:txBody>
                  <a:tcPr marL="3128" marR="3128" marT="31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3,61</a:t>
                      </a:r>
                    </a:p>
                  </a:txBody>
                  <a:tcPr marL="3128" marR="3128" marT="31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4,17</a:t>
                      </a:r>
                    </a:p>
                  </a:txBody>
                  <a:tcPr marL="3128" marR="3128" marT="31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5,15</a:t>
                      </a:r>
                    </a:p>
                  </a:txBody>
                  <a:tcPr marL="3128" marR="3128" marT="31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6,79</a:t>
                      </a:r>
                    </a:p>
                  </a:txBody>
                  <a:tcPr marL="3128" marR="3128" marT="31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5027607"/>
                  </a:ext>
                </a:extLst>
              </a:tr>
              <a:tr h="545943">
                <a:tc>
                  <a:txBody>
                    <a:bodyPr/>
                    <a:lstStyle/>
                    <a:p>
                      <a:pPr algn="r" fontAlgn="ctr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 přepočet na 100 000 osob, min z krajů</a:t>
                      </a:r>
                    </a:p>
                  </a:txBody>
                  <a:tcPr marL="3128" marR="3128" marT="31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0,00</a:t>
                      </a:r>
                    </a:p>
                  </a:txBody>
                  <a:tcPr marL="3128" marR="3128" marT="31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0,00</a:t>
                      </a:r>
                    </a:p>
                  </a:txBody>
                  <a:tcPr marL="3128" marR="3128" marT="31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0,00</a:t>
                      </a:r>
                    </a:p>
                  </a:txBody>
                  <a:tcPr marL="3128" marR="3128" marT="31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0,00</a:t>
                      </a:r>
                    </a:p>
                  </a:txBody>
                  <a:tcPr marL="3128" marR="3128" marT="31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0,00</a:t>
                      </a:r>
                    </a:p>
                  </a:txBody>
                  <a:tcPr marL="3128" marR="3128" marT="31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0,00</a:t>
                      </a:r>
                    </a:p>
                  </a:txBody>
                  <a:tcPr marL="3128" marR="3128" marT="31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0,00</a:t>
                      </a:r>
                    </a:p>
                  </a:txBody>
                  <a:tcPr marL="3128" marR="3128" marT="31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0,00</a:t>
                      </a:r>
                    </a:p>
                  </a:txBody>
                  <a:tcPr marL="3128" marR="3128" marT="31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0,00</a:t>
                      </a:r>
                    </a:p>
                  </a:txBody>
                  <a:tcPr marL="3128" marR="3128" marT="31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0,23</a:t>
                      </a:r>
                    </a:p>
                  </a:txBody>
                  <a:tcPr marL="3128" marR="3128" marT="31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0,20</a:t>
                      </a:r>
                    </a:p>
                  </a:txBody>
                  <a:tcPr marL="3128" marR="3128" marT="31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0,63</a:t>
                      </a:r>
                    </a:p>
                  </a:txBody>
                  <a:tcPr marL="3128" marR="3128" marT="31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0,83</a:t>
                      </a:r>
                    </a:p>
                  </a:txBody>
                  <a:tcPr marL="3128" marR="3128" marT="31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1,65</a:t>
                      </a:r>
                    </a:p>
                  </a:txBody>
                  <a:tcPr marL="3128" marR="3128" marT="31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1,74</a:t>
                      </a:r>
                    </a:p>
                  </a:txBody>
                  <a:tcPr marL="3128" marR="3128" marT="31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2,47</a:t>
                      </a:r>
                    </a:p>
                  </a:txBody>
                  <a:tcPr marL="3128" marR="3128" marT="31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1,36</a:t>
                      </a:r>
                    </a:p>
                  </a:txBody>
                  <a:tcPr marL="3128" marR="3128" marT="31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3,17</a:t>
                      </a:r>
                    </a:p>
                  </a:txBody>
                  <a:tcPr marL="3128" marR="3128" marT="31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3329359"/>
                  </a:ext>
                </a:extLst>
              </a:tr>
              <a:tr h="545943">
                <a:tc>
                  <a:txBody>
                    <a:bodyPr/>
                    <a:lstStyle/>
                    <a:p>
                      <a:pPr algn="r" fontAlgn="ctr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 přepočet na 100 000 osob, max z krajů</a:t>
                      </a:r>
                    </a:p>
                  </a:txBody>
                  <a:tcPr marL="3128" marR="3128" marT="31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0,00</a:t>
                      </a:r>
                    </a:p>
                  </a:txBody>
                  <a:tcPr marL="3128" marR="3128" marT="31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0,21</a:t>
                      </a:r>
                    </a:p>
                  </a:txBody>
                  <a:tcPr marL="3128" marR="3128" marT="31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0,12</a:t>
                      </a:r>
                    </a:p>
                  </a:txBody>
                  <a:tcPr marL="3128" marR="3128" marT="31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0,65</a:t>
                      </a:r>
                    </a:p>
                  </a:txBody>
                  <a:tcPr marL="3128" marR="3128" marT="31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0,53</a:t>
                      </a:r>
                    </a:p>
                  </a:txBody>
                  <a:tcPr marL="3128" marR="3128" marT="31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0,41</a:t>
                      </a:r>
                    </a:p>
                  </a:txBody>
                  <a:tcPr marL="3128" marR="3128" marT="31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0,60</a:t>
                      </a:r>
                    </a:p>
                  </a:txBody>
                  <a:tcPr marL="3128" marR="3128" marT="31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0,72</a:t>
                      </a:r>
                    </a:p>
                  </a:txBody>
                  <a:tcPr marL="3128" marR="3128" marT="31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1,28</a:t>
                      </a:r>
                    </a:p>
                  </a:txBody>
                  <a:tcPr marL="3128" marR="3128" marT="31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1,62</a:t>
                      </a:r>
                    </a:p>
                  </a:txBody>
                  <a:tcPr marL="3128" marR="3128" marT="31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2,30</a:t>
                      </a:r>
                    </a:p>
                  </a:txBody>
                  <a:tcPr marL="3128" marR="3128" marT="31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3,11</a:t>
                      </a:r>
                    </a:p>
                  </a:txBody>
                  <a:tcPr marL="3128" marR="3128" marT="31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2,90</a:t>
                      </a:r>
                    </a:p>
                  </a:txBody>
                  <a:tcPr marL="3128" marR="3128" marT="31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4,10</a:t>
                      </a:r>
                    </a:p>
                  </a:txBody>
                  <a:tcPr marL="3128" marR="3128" marT="31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5,41</a:t>
                      </a:r>
                    </a:p>
                  </a:txBody>
                  <a:tcPr marL="3128" marR="3128" marT="31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6,24</a:t>
                      </a:r>
                    </a:p>
                  </a:txBody>
                  <a:tcPr marL="3128" marR="3128" marT="31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7,45</a:t>
                      </a:r>
                    </a:p>
                  </a:txBody>
                  <a:tcPr marL="3128" marR="3128" marT="31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10,54</a:t>
                      </a:r>
                    </a:p>
                  </a:txBody>
                  <a:tcPr marL="3128" marR="3128" marT="312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98923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196612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769</TotalTime>
  <Words>2524</Words>
  <Application>Microsoft Office PowerPoint</Application>
  <PresentationFormat>Širokoúhlá obrazovka</PresentationFormat>
  <Paragraphs>1127</Paragraphs>
  <Slides>41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41</vt:i4>
      </vt:variant>
    </vt:vector>
  </HeadingPairs>
  <TitlesOfParts>
    <vt:vector size="46" baseType="lpstr">
      <vt:lpstr>Arial</vt:lpstr>
      <vt:lpstr>Arial Narrow</vt:lpstr>
      <vt:lpstr>Calibri</vt:lpstr>
      <vt:lpstr>Calibri Light</vt:lpstr>
      <vt:lpstr>Motiv Office</vt:lpstr>
      <vt:lpstr>Epidemiologie karcinomů slinných žláz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Celkem v databázi</vt:lpstr>
      <vt:lpstr>Pohlaví a věk</vt:lpstr>
      <vt:lpstr>Typy karcinomů</vt:lpstr>
      <vt:lpstr>Typy karcinomů</vt:lpstr>
      <vt:lpstr>TNM</vt:lpstr>
      <vt:lpstr>TNM</vt:lpstr>
      <vt:lpstr>TNM</vt:lpstr>
      <vt:lpstr>TNM</vt:lpstr>
      <vt:lpstr>Celkem v databázi</vt:lpstr>
      <vt:lpstr>Pohlaví a věk</vt:lpstr>
      <vt:lpstr>Typy karcinomů</vt:lpstr>
      <vt:lpstr>Typy karcinomů</vt:lpstr>
      <vt:lpstr>TNM</vt:lpstr>
      <vt:lpstr>TNM</vt:lpstr>
      <vt:lpstr>TNM</vt:lpstr>
      <vt:lpstr>TNM</vt:lpstr>
      <vt:lpstr>Vize do budoucna – prospektivní sledování/studie</vt:lpstr>
      <vt:lpstr>Vize do budoucna – prospektivní sledování/studie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Děkuji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Marie Kalfeřtová</dc:creator>
  <cp:lastModifiedBy>I027173-001, user</cp:lastModifiedBy>
  <cp:revision>7</cp:revision>
  <dcterms:created xsi:type="dcterms:W3CDTF">2023-06-27T20:09:35Z</dcterms:created>
  <dcterms:modified xsi:type="dcterms:W3CDTF">2024-05-13T13:10:14Z</dcterms:modified>
</cp:coreProperties>
</file>