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65" r:id="rId2"/>
    <p:sldId id="285" r:id="rId3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B0604020202020204" charset="0"/>
      <p:regular r:id="rId9"/>
      <p:bold r:id="rId10"/>
      <p:italic r:id="rId11"/>
      <p:boldItalic r:id="rId12"/>
    </p:embeddedFont>
    <p:embeddedFont>
      <p:font typeface="Roboto Medium" panose="020B0604020202020204" charset="0"/>
      <p:regular r:id="rId13"/>
      <p:italic r:id="rId14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ž Martin, MUDr., Ph.D." initials="BMMP" lastIdx="0" clrIdx="0">
    <p:extLst>
      <p:ext uri="{19B8F6BF-5375-455C-9EA6-DF929625EA0E}">
        <p15:presenceInfo xmlns:p15="http://schemas.microsoft.com/office/powerpoint/2012/main" userId="S-1-5-21-3009199374-3044735888-2432436421-178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8"/>
    <a:srgbClr val="76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48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commentAuthors" Target="commentAuthors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2794F1B-3508-4016-A08E-61CE31E5ED90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4" name="Rectangle 28">
              <a:extLst>
                <a:ext uri="{FF2B5EF4-FFF2-40B4-BE49-F238E27FC236}">
                  <a16:creationId xmlns:a16="http://schemas.microsoft.com/office/drawing/2014/main" id="{15615C40-D604-4183-BD9B-68EE9583B026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FAF6438A-98A5-420C-8D7A-FC13EC3C9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1ECF279D-080A-4497-879A-29E957BB5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D16CEBE-05E2-4551-A136-6A4770C1A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5263C77C-A528-461E-AE59-A20381F59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94DAE46-3536-4119-80D4-F7577C76173E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F165F680-E5BB-42CB-AD7A-0DC7D7BE20AF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317BACE3-6B44-47AC-A489-3ACEAA58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75ECE321-F029-4904-AB0C-4F5F6E7DB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2361DA8-E59D-4AB6-9037-245A9D576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47C5C2D-F338-4B8C-8AC2-9C6FE6D2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D8917DD-A0F5-4219-BF10-B629F4D95BBC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22D4857-7C9E-4E11-B15F-2B43BF1D10D7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9313E4EF-386B-469F-B8CA-5F4DEDE29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473B2E57-5739-4AE6-A9A2-05859541F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5BE8303-4F75-4035-B5DC-DFAABA33A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BAEFB85-7148-4938-AEF2-D9293DCF3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7742F1C-3908-488B-9F48-4BD32F48522A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67F7BBB-2B22-4C9E-B34E-B34C6BFBBCAC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9EA41820-CEF8-4A46-A146-89437C89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7C4CEA46-7A21-4AE8-A36C-1449572FD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1A511F5-6A84-4991-B99E-DA9A233AC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516E2DE1-58E1-41E6-AFA3-351C835A1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11" Type="http://schemas.openxmlformats.org/officeDocument/2006/relationships/image" Target="../media/image23.sv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4.svg"/><Relationship Id="rId9" Type="http://schemas.openxmlformats.org/officeDocument/2006/relationships/image" Target="../media/image21.sv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0D1CF7AB-E850-4D5D-8763-C82BCEEB42F1}"/>
              </a:ext>
            </a:extLst>
          </p:cNvPr>
          <p:cNvGrpSpPr/>
          <p:nvPr/>
        </p:nvGrpSpPr>
        <p:grpSpPr>
          <a:xfrm>
            <a:off x="-5193" y="-68523"/>
            <a:ext cx="18293193" cy="10355523"/>
            <a:chOff x="-5193" y="-68523"/>
            <a:chExt cx="18293193" cy="1035552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E67A0D55-7B97-4AA6-8B4F-C2E8CDA2D6BF}"/>
                </a:ext>
              </a:extLst>
            </p:cNvPr>
            <p:cNvGrpSpPr/>
            <p:nvPr/>
          </p:nvGrpSpPr>
          <p:grpSpPr>
            <a:xfrm>
              <a:off x="-5193" y="-68523"/>
              <a:ext cx="18288000" cy="10355523"/>
              <a:chOff x="-5193" y="-68523"/>
              <a:chExt cx="18288000" cy="10355523"/>
            </a:xfrm>
          </p:grpSpPr>
          <p:pic>
            <p:nvPicPr>
              <p:cNvPr id="5" name="Grafický objekt 4">
                <a:extLst>
                  <a:ext uri="{FF2B5EF4-FFF2-40B4-BE49-F238E27FC236}">
                    <a16:creationId xmlns:a16="http://schemas.microsoft.com/office/drawing/2014/main" id="{43996985-942D-4F69-AC05-F62753D97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1911" y="-68523"/>
                <a:ext cx="11989415" cy="102870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-5193" y="0"/>
                <a:ext cx="18288000" cy="10287000"/>
              </a:xfrm>
              <a:prstGeom prst="rect">
                <a:avLst/>
              </a:prstGeom>
              <a:gradFill flip="none" rotWithShape="1">
                <a:gsLst>
                  <a:gs pos="0">
                    <a:srgbClr val="76D2F7">
                      <a:alpha val="50000"/>
                    </a:srgbClr>
                  </a:gs>
                  <a:gs pos="60000">
                    <a:srgbClr val="76D2F7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2AF4A575-55C7-41FF-9360-A2BE643C82AA}"/>
                </a:ext>
              </a:extLst>
            </p:cNvPr>
            <p:cNvGrpSpPr/>
            <p:nvPr/>
          </p:nvGrpSpPr>
          <p:grpSpPr>
            <a:xfrm>
              <a:off x="5029245" y="2148929"/>
              <a:ext cx="13258755" cy="1828780"/>
              <a:chOff x="5029245" y="2148929"/>
              <a:chExt cx="13258755" cy="1828780"/>
            </a:xfrm>
          </p:grpSpPr>
          <p:sp>
            <p:nvSpPr>
              <p:cNvPr id="3" name="Obdélník 2"/>
              <p:cNvSpPr/>
              <p:nvPr/>
            </p:nvSpPr>
            <p:spPr>
              <a:xfrm>
                <a:off x="5029245" y="2148929"/>
                <a:ext cx="13258755" cy="18287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pic>
            <p:nvPicPr>
              <p:cNvPr id="8" name="Grafický objekt 7">
                <a:extLst>
                  <a:ext uri="{FF2B5EF4-FFF2-40B4-BE49-F238E27FC236}">
                    <a16:creationId xmlns:a16="http://schemas.microsoft.com/office/drawing/2014/main" id="{22DD46AA-6F5B-4CFF-BAFE-F357E94D4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63917" y="2451834"/>
                <a:ext cx="1546167" cy="1080862"/>
              </a:xfrm>
              <a:prstGeom prst="rect">
                <a:avLst/>
              </a:prstGeom>
            </p:spPr>
          </p:pic>
          <p:pic>
            <p:nvPicPr>
              <p:cNvPr id="19" name="Picture 3" descr="D:\Dropbox\FNOL\FNOL_Design manual\PPT\FNOL_logo.png">
                <a:extLst>
                  <a:ext uri="{FF2B5EF4-FFF2-40B4-BE49-F238E27FC236}">
                    <a16:creationId xmlns:a16="http://schemas.microsoft.com/office/drawing/2014/main" id="{827518A2-1F56-4EAD-A2DF-E5E9011B1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6119" y="2644346"/>
                <a:ext cx="2700000" cy="70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Obrázek 19">
                <a:extLst>
                  <a:ext uri="{FF2B5EF4-FFF2-40B4-BE49-F238E27FC236}">
                    <a16:creationId xmlns:a16="http://schemas.microsoft.com/office/drawing/2014/main" id="{0209256B-47CD-45A9-B42E-16D3233FF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5571" y="2282322"/>
                <a:ext cx="3132000" cy="1561994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1828880" y="5020719"/>
            <a:ext cx="159541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74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Setkání pacientů po laryngektomii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9100" y="7691085"/>
            <a:ext cx="1389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R. </a:t>
            </a:r>
            <a:r>
              <a:rPr lang="cs-CZ" sz="2800" spc="200" dirty="0" err="1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Salzman</a:t>
            </a:r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M. Brož, K. </a:t>
            </a:r>
            <a:r>
              <a:rPr lang="cs-CZ" sz="2800" spc="200" dirty="0" err="1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Tejkl</a:t>
            </a:r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, A. Balejová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13745014" y="8468625"/>
            <a:ext cx="390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16. dubna 2024</a:t>
            </a:r>
          </a:p>
        </p:txBody>
      </p:sp>
      <p:pic>
        <p:nvPicPr>
          <p:cNvPr id="14" name="image2.jpeg">
            <a:extLst>
              <a:ext uri="{FF2B5EF4-FFF2-40B4-BE49-F238E27FC236}">
                <a16:creationId xmlns:a16="http://schemas.microsoft.com/office/drawing/2014/main" id="{165D30C0-2011-417D-B6E8-8BFAA57D9CE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5326" y="2669296"/>
            <a:ext cx="1620000" cy="788046"/>
          </a:xfrm>
          <a:prstGeom prst="rect">
            <a:avLst/>
          </a:prstGeom>
        </p:spPr>
      </p:pic>
      <p:pic>
        <p:nvPicPr>
          <p:cNvPr id="16" name="image3.jpeg">
            <a:extLst>
              <a:ext uri="{FF2B5EF4-FFF2-40B4-BE49-F238E27FC236}">
                <a16:creationId xmlns:a16="http://schemas.microsoft.com/office/drawing/2014/main" id="{3138B316-C13D-4E1B-87A0-EB2A2B7854C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03058" y="2718917"/>
            <a:ext cx="1980000" cy="5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87014" y="924584"/>
            <a:ext cx="8759347" cy="2103108"/>
          </a:xfrm>
        </p:spPr>
        <p:txBody>
          <a:bodyPr>
            <a:noAutofit/>
          </a:bodyPr>
          <a:lstStyle/>
          <a:p>
            <a:r>
              <a:rPr lang="cs-CZ" sz="6000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pacientů </a:t>
            </a:r>
            <a:br>
              <a:rPr lang="cs-CZ" sz="6000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000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laryngektomii</a:t>
            </a:r>
            <a:endParaRPr lang="en-US" sz="6000" b="1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356CD5B3-B501-4A27-A81B-5B2BFEF160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 b="8298"/>
          <a:stretch/>
        </p:blipFill>
        <p:spPr>
          <a:xfrm>
            <a:off x="0" y="-1"/>
            <a:ext cx="8229610" cy="10287001"/>
          </a:xfr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875592C-34AC-41F7-901F-BE9F73D48135}"/>
              </a:ext>
            </a:extLst>
          </p:cNvPr>
          <p:cNvGrpSpPr/>
          <p:nvPr/>
        </p:nvGrpSpPr>
        <p:grpSpPr>
          <a:xfrm>
            <a:off x="0" y="-18619"/>
            <a:ext cx="8229610" cy="2217452"/>
            <a:chOff x="0" y="0"/>
            <a:chExt cx="8229610" cy="2217452"/>
          </a:xfrm>
        </p:grpSpPr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8F191858-064C-48B5-99B4-EFD080DB66E2}"/>
                </a:ext>
              </a:extLst>
            </p:cNvPr>
            <p:cNvSpPr/>
            <p:nvPr/>
          </p:nvSpPr>
          <p:spPr>
            <a:xfrm>
              <a:off x="0" y="0"/>
              <a:ext cx="8229610" cy="2217452"/>
            </a:xfrm>
            <a:prstGeom prst="rect">
              <a:avLst/>
            </a:prstGeom>
            <a:gradFill flip="none" rotWithShape="1">
              <a:gsLst>
                <a:gs pos="0">
                  <a:srgbClr val="0092C8">
                    <a:alpha val="0"/>
                  </a:srgbClr>
                </a:gs>
                <a:gs pos="60000">
                  <a:srgbClr val="0092C8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5" name="Grafický objekt 74">
              <a:extLst>
                <a:ext uri="{FF2B5EF4-FFF2-40B4-BE49-F238E27FC236}">
                  <a16:creationId xmlns:a16="http://schemas.microsoft.com/office/drawing/2014/main" id="{B1B18C82-F62D-4827-9136-4F12EF99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7404" y="736949"/>
              <a:ext cx="1063649" cy="743554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38428416-5F04-4D94-B0CA-E9C538F9C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 bwMode="auto">
            <a:xfrm>
              <a:off x="2661227" y="838620"/>
              <a:ext cx="2025784" cy="54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id="{FFAC2EFC-14C1-4B23-83E4-387C4F22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082" y="466751"/>
              <a:ext cx="2574481" cy="1283948"/>
            </a:xfrm>
            <a:prstGeom prst="rect">
              <a:avLst/>
            </a:prstGeom>
          </p:spPr>
        </p:pic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B0D74DF-920D-4274-B0A2-966401EC59F5}"/>
              </a:ext>
            </a:extLst>
          </p:cNvPr>
          <p:cNvGrpSpPr/>
          <p:nvPr/>
        </p:nvGrpSpPr>
        <p:grpSpPr>
          <a:xfrm>
            <a:off x="8870336" y="4002744"/>
            <a:ext cx="9084763" cy="1166825"/>
            <a:chOff x="9043662" y="6550721"/>
            <a:chExt cx="8519736" cy="762244"/>
          </a:xfrm>
        </p:grpSpPr>
        <p:sp>
          <p:nvSpPr>
            <p:cNvPr id="18" name="TextBox 17"/>
            <p:cNvSpPr txBox="1"/>
            <p:nvPr/>
          </p:nvSpPr>
          <p:spPr>
            <a:xfrm>
              <a:off x="10112655" y="6627211"/>
              <a:ext cx="7450743" cy="685754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Možnosti obnovy hlasu po odstranění hrtanu</a:t>
              </a:r>
              <a:br>
                <a:rPr lang="cs-CZ" sz="2400" b="1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MUDr. Martin Brož, Ph.D.</a:t>
              </a:r>
              <a:endParaRPr lang="cs-CZ" sz="1800" i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52" name="Grafický objekt 51">
              <a:extLst>
                <a:ext uri="{FF2B5EF4-FFF2-40B4-BE49-F238E27FC236}">
                  <a16:creationId xmlns:a16="http://schemas.microsoft.com/office/drawing/2014/main" id="{2FEB4068-D612-4B7B-8DB3-DE9E44F56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43662" y="6550721"/>
              <a:ext cx="526736" cy="572692"/>
            </a:xfrm>
            <a:prstGeom prst="rect">
              <a:avLst/>
            </a:prstGeom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8A98814-EC84-42BE-B2FE-188D15B7B265}"/>
              </a:ext>
            </a:extLst>
          </p:cNvPr>
          <p:cNvGrpSpPr/>
          <p:nvPr/>
        </p:nvGrpSpPr>
        <p:grpSpPr>
          <a:xfrm>
            <a:off x="8907934" y="5641559"/>
            <a:ext cx="8578287" cy="873316"/>
            <a:chOff x="8887903" y="4895875"/>
            <a:chExt cx="8119851" cy="873316"/>
          </a:xfrm>
        </p:grpSpPr>
        <p:sp>
          <p:nvSpPr>
            <p:cNvPr id="17" name="TextBox 16"/>
            <p:cNvSpPr txBox="1"/>
            <p:nvPr/>
          </p:nvSpPr>
          <p:spPr>
            <a:xfrm>
              <a:off x="9966874" y="4895875"/>
              <a:ext cx="7040880" cy="873316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Představení Spolku </a:t>
              </a:r>
              <a:r>
                <a:rPr lang="cs-CZ" sz="2400" b="1" dirty="0" err="1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laryngektomovaných</a:t>
              </a: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 ČR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Karel </a:t>
              </a:r>
              <a:r>
                <a:rPr lang="cs-CZ" sz="2400" b="1" dirty="0" err="1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Tejkl</a:t>
              </a:r>
              <a:endPara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Skupina 72">
              <a:extLst>
                <a:ext uri="{FF2B5EF4-FFF2-40B4-BE49-F238E27FC236}">
                  <a16:creationId xmlns:a16="http://schemas.microsoft.com/office/drawing/2014/main" id="{1AB42BA9-6BA1-4EB2-9025-62F4C5B8B711}"/>
                </a:ext>
              </a:extLst>
            </p:cNvPr>
            <p:cNvGrpSpPr/>
            <p:nvPr/>
          </p:nvGrpSpPr>
          <p:grpSpPr>
            <a:xfrm>
              <a:off x="8887903" y="4897817"/>
              <a:ext cx="822960" cy="822960"/>
              <a:chOff x="9604615" y="10811852"/>
              <a:chExt cx="822960" cy="822960"/>
            </a:xfrm>
          </p:grpSpPr>
          <p:sp>
            <p:nvSpPr>
              <p:cNvPr id="74" name="Freeform 45">
                <a:extLst>
                  <a:ext uri="{FF2B5EF4-FFF2-40B4-BE49-F238E27FC236}">
                    <a16:creationId xmlns:a16="http://schemas.microsoft.com/office/drawing/2014/main" id="{503966BD-ED00-43C7-B49B-717691AC0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4615" y="10811852"/>
                <a:ext cx="822960" cy="822960"/>
              </a:xfrm>
              <a:custGeom>
                <a:avLst/>
                <a:gdLst>
                  <a:gd name="T0" fmla="*/ 50 w 440"/>
                  <a:gd name="T1" fmla="*/ 440 h 440"/>
                  <a:gd name="T2" fmla="*/ 0 w 440"/>
                  <a:gd name="T3" fmla="*/ 390 h 440"/>
                  <a:gd name="T4" fmla="*/ 0 w 440"/>
                  <a:gd name="T5" fmla="*/ 50 h 440"/>
                  <a:gd name="T6" fmla="*/ 50 w 440"/>
                  <a:gd name="T7" fmla="*/ 0 h 440"/>
                  <a:gd name="T8" fmla="*/ 390 w 440"/>
                  <a:gd name="T9" fmla="*/ 0 h 440"/>
                  <a:gd name="T10" fmla="*/ 440 w 440"/>
                  <a:gd name="T11" fmla="*/ 50 h 440"/>
                  <a:gd name="T12" fmla="*/ 440 w 440"/>
                  <a:gd name="T13" fmla="*/ 390 h 440"/>
                  <a:gd name="T14" fmla="*/ 390 w 440"/>
                  <a:gd name="T15" fmla="*/ 440 h 440"/>
                  <a:gd name="T16" fmla="*/ 50 w 440"/>
                  <a:gd name="T17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50" y="440"/>
                    </a:moveTo>
                    <a:cubicBezTo>
                      <a:pt x="22" y="440"/>
                      <a:pt x="0" y="418"/>
                      <a:pt x="0" y="39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18" y="0"/>
                      <a:pt x="440" y="22"/>
                      <a:pt x="440" y="50"/>
                    </a:cubicBezTo>
                    <a:cubicBezTo>
                      <a:pt x="440" y="390"/>
                      <a:pt x="440" y="390"/>
                      <a:pt x="440" y="390"/>
                    </a:cubicBezTo>
                    <a:cubicBezTo>
                      <a:pt x="440" y="418"/>
                      <a:pt x="418" y="440"/>
                      <a:pt x="390" y="440"/>
                    </a:cubicBezTo>
                    <a:lnTo>
                      <a:pt x="50" y="440"/>
                    </a:ln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/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pic>
            <p:nvPicPr>
              <p:cNvPr id="77" name="Grafický objekt 76">
                <a:extLst>
                  <a:ext uri="{FF2B5EF4-FFF2-40B4-BE49-F238E27FC236}">
                    <a16:creationId xmlns:a16="http://schemas.microsoft.com/office/drawing/2014/main" id="{3034E9D3-1FE7-44FF-A456-19F86B4EB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762654" y="10931200"/>
                <a:ext cx="550864" cy="583480"/>
              </a:xfrm>
              <a:prstGeom prst="rect">
                <a:avLst/>
              </a:prstGeom>
            </p:spPr>
          </p:pic>
        </p:grp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54506D8-13F7-4AB5-98E4-33AA31FAD2AA}"/>
              </a:ext>
            </a:extLst>
          </p:cNvPr>
          <p:cNvGrpSpPr/>
          <p:nvPr/>
        </p:nvGrpSpPr>
        <p:grpSpPr>
          <a:xfrm>
            <a:off x="8935842" y="4205238"/>
            <a:ext cx="860072" cy="822960"/>
            <a:chOff x="9062294" y="6947996"/>
            <a:chExt cx="860072" cy="822960"/>
          </a:xfrm>
        </p:grpSpPr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02802077-040C-4C96-BB42-47899F21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294" y="6947996"/>
              <a:ext cx="860072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81" name="Grafický objekt 80">
              <a:extLst>
                <a:ext uri="{FF2B5EF4-FFF2-40B4-BE49-F238E27FC236}">
                  <a16:creationId xmlns:a16="http://schemas.microsoft.com/office/drawing/2014/main" id="{0BB1DB81-D66F-48FF-9911-178F0FFD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15553" y="7065507"/>
              <a:ext cx="550489" cy="572692"/>
            </a:xfrm>
            <a:prstGeom prst="rect">
              <a:avLst/>
            </a:prstGeom>
          </p:spPr>
        </p:pic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2465BD8E-1944-4CC5-A4CD-887779E54735}"/>
              </a:ext>
            </a:extLst>
          </p:cNvPr>
          <p:cNvGrpSpPr/>
          <p:nvPr/>
        </p:nvGrpSpPr>
        <p:grpSpPr>
          <a:xfrm>
            <a:off x="8919754" y="7112325"/>
            <a:ext cx="8843716" cy="873316"/>
            <a:chOff x="8909894" y="8466520"/>
            <a:chExt cx="8843716" cy="873316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5DE62567-2B4B-49B1-BA16-F280317E461D}"/>
                </a:ext>
              </a:extLst>
            </p:cNvPr>
            <p:cNvGrpSpPr/>
            <p:nvPr/>
          </p:nvGrpSpPr>
          <p:grpSpPr>
            <a:xfrm>
              <a:off x="8909894" y="8466998"/>
              <a:ext cx="822960" cy="822960"/>
              <a:chOff x="9281157" y="5969074"/>
              <a:chExt cx="822960" cy="822960"/>
            </a:xfrm>
          </p:grpSpPr>
          <p:sp>
            <p:nvSpPr>
              <p:cNvPr id="11" name="Freeform 45"/>
              <p:cNvSpPr>
                <a:spLocks/>
              </p:cNvSpPr>
              <p:nvPr/>
            </p:nvSpPr>
            <p:spPr bwMode="auto">
              <a:xfrm>
                <a:off x="9281157" y="5969074"/>
                <a:ext cx="822960" cy="822960"/>
              </a:xfrm>
              <a:custGeom>
                <a:avLst/>
                <a:gdLst>
                  <a:gd name="T0" fmla="*/ 50 w 440"/>
                  <a:gd name="T1" fmla="*/ 440 h 440"/>
                  <a:gd name="T2" fmla="*/ 0 w 440"/>
                  <a:gd name="T3" fmla="*/ 390 h 440"/>
                  <a:gd name="T4" fmla="*/ 0 w 440"/>
                  <a:gd name="T5" fmla="*/ 50 h 440"/>
                  <a:gd name="T6" fmla="*/ 50 w 440"/>
                  <a:gd name="T7" fmla="*/ 0 h 440"/>
                  <a:gd name="T8" fmla="*/ 390 w 440"/>
                  <a:gd name="T9" fmla="*/ 0 h 440"/>
                  <a:gd name="T10" fmla="*/ 440 w 440"/>
                  <a:gd name="T11" fmla="*/ 50 h 440"/>
                  <a:gd name="T12" fmla="*/ 440 w 440"/>
                  <a:gd name="T13" fmla="*/ 390 h 440"/>
                  <a:gd name="T14" fmla="*/ 390 w 440"/>
                  <a:gd name="T15" fmla="*/ 440 h 440"/>
                  <a:gd name="T16" fmla="*/ 50 w 440"/>
                  <a:gd name="T17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50" y="440"/>
                    </a:moveTo>
                    <a:cubicBezTo>
                      <a:pt x="22" y="440"/>
                      <a:pt x="0" y="418"/>
                      <a:pt x="0" y="39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18" y="0"/>
                      <a:pt x="440" y="22"/>
                      <a:pt x="440" y="50"/>
                    </a:cubicBezTo>
                    <a:cubicBezTo>
                      <a:pt x="440" y="390"/>
                      <a:pt x="440" y="390"/>
                      <a:pt x="440" y="390"/>
                    </a:cubicBezTo>
                    <a:cubicBezTo>
                      <a:pt x="440" y="418"/>
                      <a:pt x="418" y="440"/>
                      <a:pt x="390" y="440"/>
                    </a:cubicBezTo>
                    <a:lnTo>
                      <a:pt x="50" y="440"/>
                    </a:ln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/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pic>
            <p:nvPicPr>
              <p:cNvPr id="21" name="Grafický objekt 20">
                <a:extLst>
                  <a:ext uri="{FF2B5EF4-FFF2-40B4-BE49-F238E27FC236}">
                    <a16:creationId xmlns:a16="http://schemas.microsoft.com/office/drawing/2014/main" id="{90D38C1A-4BCF-46EA-B19F-90F49DA95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441439" y="6077367"/>
                <a:ext cx="502395" cy="593409"/>
              </a:xfrm>
              <a:prstGeom prst="rect">
                <a:avLst/>
              </a:prstGeom>
            </p:spPr>
          </p:pic>
        </p:grpSp>
        <p:sp>
          <p:nvSpPr>
            <p:cNvPr id="79" name="TextBox 17">
              <a:extLst>
                <a:ext uri="{FF2B5EF4-FFF2-40B4-BE49-F238E27FC236}">
                  <a16:creationId xmlns:a16="http://schemas.microsoft.com/office/drawing/2014/main" id="{E727E0DB-9276-48B2-95C5-672565700525}"/>
                </a:ext>
              </a:extLst>
            </p:cNvPr>
            <p:cNvSpPr txBox="1"/>
            <p:nvPr/>
          </p:nvSpPr>
          <p:spPr>
            <a:xfrm>
              <a:off x="9966874" y="8466520"/>
              <a:ext cx="7786736" cy="873316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pl-PL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Plicní rehabilitace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Bc. Aneta Balejová, Dis.</a:t>
              </a:r>
              <a:endParaRPr lang="cs-CZ" sz="1800" i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231D504C-3BD8-4875-81F8-CB5AF97653D5}"/>
              </a:ext>
            </a:extLst>
          </p:cNvPr>
          <p:cNvGrpSpPr/>
          <p:nvPr/>
        </p:nvGrpSpPr>
        <p:grpSpPr>
          <a:xfrm>
            <a:off x="8870336" y="8582105"/>
            <a:ext cx="860072" cy="822960"/>
            <a:chOff x="9062294" y="6947996"/>
            <a:chExt cx="860072" cy="822960"/>
          </a:xfrm>
        </p:grpSpPr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99EEF05C-20F5-4EA8-AB86-C9F11A3C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294" y="6947996"/>
              <a:ext cx="860072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27" name="Grafický objekt 26">
              <a:extLst>
                <a:ext uri="{FF2B5EF4-FFF2-40B4-BE49-F238E27FC236}">
                  <a16:creationId xmlns:a16="http://schemas.microsoft.com/office/drawing/2014/main" id="{4E99B111-3B30-4C1A-AC6E-37EDC203D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15553" y="7065507"/>
              <a:ext cx="550489" cy="572692"/>
            </a:xfrm>
            <a:prstGeom prst="rect">
              <a:avLst/>
            </a:prstGeom>
          </p:spPr>
        </p:pic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C5FFBB19-97A5-468F-96F2-6CF282B79ABD}"/>
              </a:ext>
            </a:extLst>
          </p:cNvPr>
          <p:cNvSpPr/>
          <p:nvPr/>
        </p:nvSpPr>
        <p:spPr>
          <a:xfrm>
            <a:off x="10047821" y="8466016"/>
            <a:ext cx="7438399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4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Diskuse</a:t>
            </a:r>
            <a:endParaRPr lang="cs-CZ" sz="2400" b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9A7010F-EBA9-430E-84A9-30F2745E9A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13501" y="476039"/>
            <a:ext cx="1621677" cy="7864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A2EFEA9-BEFB-4900-ACFA-088BB9D62E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64989" y="9292748"/>
            <a:ext cx="1981372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0958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62</Words>
  <Application>Microsoft Office PowerPoint</Application>
  <PresentationFormat>Vlastní</PresentationFormat>
  <Paragraphs>8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Calibri</vt:lpstr>
      <vt:lpstr>Arial</vt:lpstr>
      <vt:lpstr>Roboto Medium</vt:lpstr>
      <vt:lpstr>Roboto Condensed</vt:lpstr>
      <vt:lpstr>Medical</vt:lpstr>
      <vt:lpstr>Prezentace aplikace PowerPoint</vt:lpstr>
      <vt:lpstr>Setkání pacientů  po laryngektomii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Brož Martin, MUDr., Ph.D.</cp:lastModifiedBy>
  <cp:revision>1040</cp:revision>
  <dcterms:created xsi:type="dcterms:W3CDTF">2015-11-01T18:08:10Z</dcterms:created>
  <dcterms:modified xsi:type="dcterms:W3CDTF">2024-04-16T11:46:35Z</dcterms:modified>
</cp:coreProperties>
</file>