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9" r:id="rId3"/>
    <p:sldId id="257" r:id="rId4"/>
    <p:sldId id="258" r:id="rId5"/>
    <p:sldId id="262" r:id="rId6"/>
    <p:sldId id="261" r:id="rId7"/>
    <p:sldId id="263" r:id="rId8"/>
    <p:sldId id="260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8" r:id="rId22"/>
    <p:sldId id="279" r:id="rId23"/>
    <p:sldId id="280" r:id="rId24"/>
    <p:sldId id="281" r:id="rId25"/>
    <p:sldId id="282" r:id="rId26"/>
    <p:sldId id="276" r:id="rId2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50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30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689E57-0A6B-416C-A586-067A5ED02407}" type="datetimeFigureOut">
              <a:rPr lang="cs-CZ" smtClean="0"/>
              <a:pPr/>
              <a:t>17.01.2017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4A11FC-184A-4050-9289-E7863107D056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2A76E6-B337-4F5A-8B36-F4A02E45C183}" type="datetimeFigureOut">
              <a:rPr lang="cs-CZ" smtClean="0"/>
              <a:pPr/>
              <a:t>17.01.2017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ADD02A-0646-4AAD-8FF0-D7EE7A3BE5D8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DD02A-0646-4AAD-8FF0-D7EE7A3BE5D8}" type="slidenum">
              <a:rPr lang="cs-CZ" smtClean="0"/>
              <a:pPr/>
              <a:t>18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DD02A-0646-4AAD-8FF0-D7EE7A3BE5D8}" type="slidenum">
              <a:rPr lang="cs-CZ" smtClean="0"/>
              <a:pPr/>
              <a:t>25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E8591-A109-422B-89BC-732ECBD68578}" type="datetimeFigureOut">
              <a:rPr lang="cs-CZ" smtClean="0"/>
              <a:pPr/>
              <a:t>17.01.2017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9169F-A3C4-45FF-BFD5-E35DAAB4A36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E8591-A109-422B-89BC-732ECBD68578}" type="datetimeFigureOut">
              <a:rPr lang="cs-CZ" smtClean="0"/>
              <a:pPr/>
              <a:t>17.01.2017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9169F-A3C4-45FF-BFD5-E35DAAB4A36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E8591-A109-422B-89BC-732ECBD68578}" type="datetimeFigureOut">
              <a:rPr lang="cs-CZ" smtClean="0"/>
              <a:pPr/>
              <a:t>17.01.2017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9169F-A3C4-45FF-BFD5-E35DAAB4A36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E8591-A109-422B-89BC-732ECBD68578}" type="datetimeFigureOut">
              <a:rPr lang="cs-CZ" smtClean="0"/>
              <a:pPr/>
              <a:t>17.01.2017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9169F-A3C4-45FF-BFD5-E35DAAB4A36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E8591-A109-422B-89BC-732ECBD68578}" type="datetimeFigureOut">
              <a:rPr lang="cs-CZ" smtClean="0"/>
              <a:pPr/>
              <a:t>17.01.2017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9169F-A3C4-45FF-BFD5-E35DAAB4A36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E8591-A109-422B-89BC-732ECBD68578}" type="datetimeFigureOut">
              <a:rPr lang="cs-CZ" smtClean="0"/>
              <a:pPr/>
              <a:t>17.01.2017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9169F-A3C4-45FF-BFD5-E35DAAB4A36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E8591-A109-422B-89BC-732ECBD68578}" type="datetimeFigureOut">
              <a:rPr lang="cs-CZ" smtClean="0"/>
              <a:pPr/>
              <a:t>17.01.2017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9169F-A3C4-45FF-BFD5-E35DAAB4A36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E8591-A109-422B-89BC-732ECBD68578}" type="datetimeFigureOut">
              <a:rPr lang="cs-CZ" smtClean="0"/>
              <a:pPr/>
              <a:t>17.01.2017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9169F-A3C4-45FF-BFD5-E35DAAB4A36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E8591-A109-422B-89BC-732ECBD68578}" type="datetimeFigureOut">
              <a:rPr lang="cs-CZ" smtClean="0"/>
              <a:pPr/>
              <a:t>17.01.2017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9169F-A3C4-45FF-BFD5-E35DAAB4A36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E8591-A109-422B-89BC-732ECBD68578}" type="datetimeFigureOut">
              <a:rPr lang="cs-CZ" smtClean="0"/>
              <a:pPr/>
              <a:t>17.01.2017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9169F-A3C4-45FF-BFD5-E35DAAB4A36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s odříznutým a zakulaceným jedním roh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úhlý trojúhe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E8591-A109-422B-89BC-732ECBD68578}" type="datetimeFigureOut">
              <a:rPr lang="cs-CZ" smtClean="0"/>
              <a:pPr/>
              <a:t>17.01.2017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2E9169F-A3C4-45FF-BFD5-E35DAAB4A36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10" name="Volný tvar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lný tvar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C5E8591-A109-422B-89BC-732ECBD68578}" type="datetimeFigureOut">
              <a:rPr lang="cs-CZ" smtClean="0"/>
              <a:pPr/>
              <a:t>17.01.2017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2E9169F-A3C4-45FF-BFD5-E35DAAB4A367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476673"/>
            <a:ext cx="7772400" cy="1224136"/>
          </a:xfrm>
        </p:spPr>
        <p:txBody>
          <a:bodyPr>
            <a:normAutofit/>
          </a:bodyPr>
          <a:lstStyle/>
          <a:p>
            <a:r>
              <a:rPr lang="cs-CZ" sz="4000" b="1" dirty="0" smtClean="0"/>
              <a:t>Pneumatický dopravní systém FNOL</a:t>
            </a:r>
            <a:br>
              <a:rPr lang="cs-CZ" sz="4000" b="1" dirty="0" smtClean="0"/>
            </a:br>
            <a:r>
              <a:rPr lang="cs-CZ" sz="3200" dirty="0" smtClean="0"/>
              <a:t>Zasílání vzorků spuštěno od 5.1.2017</a:t>
            </a:r>
            <a:endParaRPr lang="cs-CZ" sz="32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59632" y="2852936"/>
            <a:ext cx="6400800" cy="2760712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4" name="Obrázek 3" descr="Centrála_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2060848"/>
            <a:ext cx="8128000" cy="46085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564672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Odesláno denně</a:t>
            </a:r>
            <a:endParaRPr lang="cs-CZ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95536" y="1190457"/>
            <a:ext cx="8352929" cy="5667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63668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Odeslané a přijaté transakce </a:t>
            </a:r>
            <a:endParaRPr lang="cs-CZ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39552" y="1182435"/>
            <a:ext cx="8136905" cy="5675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63668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Transakce v hodinových intervalech</a:t>
            </a:r>
            <a:endParaRPr lang="cs-CZ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39552" y="1196752"/>
            <a:ext cx="8108060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63668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Transakce v časových intervalech</a:t>
            </a:r>
            <a:endParaRPr lang="cs-CZ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11560" y="1198256"/>
            <a:ext cx="8064897" cy="5659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832648"/>
          </a:xfrm>
        </p:spPr>
        <p:txBody>
          <a:bodyPr/>
          <a:lstStyle/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 algn="ctr">
              <a:buNone/>
            </a:pPr>
            <a:r>
              <a:rPr lang="cs-CZ" dirty="0" smtClean="0"/>
              <a:t>    </a:t>
            </a:r>
            <a:r>
              <a:rPr lang="cs-CZ" sz="4000" b="1" dirty="0" smtClean="0"/>
              <a:t>Provoz potrubní pošty v pracovní dny od 9.1.2017 do 13.1.2017</a:t>
            </a:r>
          </a:p>
          <a:p>
            <a:pPr algn="ctr">
              <a:buNone/>
            </a:pPr>
            <a:endParaRPr lang="cs-CZ" sz="4000" b="1" dirty="0" smtClean="0"/>
          </a:p>
          <a:p>
            <a:pPr algn="ctr">
              <a:buNone/>
            </a:pPr>
            <a:r>
              <a:rPr lang="cs-CZ" sz="4000" b="1" dirty="0" smtClean="0">
                <a:solidFill>
                  <a:srgbClr val="FF0000"/>
                </a:solidFill>
              </a:rPr>
              <a:t>Celkem 4487 transakcí</a:t>
            </a:r>
          </a:p>
          <a:p>
            <a:pPr algn="ctr">
              <a:buNone/>
            </a:pPr>
            <a:endParaRPr lang="cs-CZ" sz="4000" b="1" dirty="0" smtClean="0"/>
          </a:p>
          <a:p>
            <a:pPr algn="ctr">
              <a:buNone/>
            </a:pPr>
            <a:endParaRPr lang="cs-CZ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63668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Odesláno denně</a:t>
            </a:r>
            <a:endParaRPr lang="cs-CZ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39552" y="1124744"/>
            <a:ext cx="8180616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708688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Odeslané a přijaté transakce </a:t>
            </a:r>
            <a:endParaRPr lang="cs-CZ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39552" y="1249910"/>
            <a:ext cx="8043054" cy="5608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63668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Transakce v hodinových intervalech</a:t>
            </a:r>
            <a:endParaRPr lang="cs-CZ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7544" y="1186241"/>
            <a:ext cx="8136904" cy="5671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63668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Transakce v časových intervalech</a:t>
            </a:r>
            <a:endParaRPr lang="cs-CZ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39552" y="1102997"/>
            <a:ext cx="8208913" cy="5755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Odesílání ze stanic</a:t>
            </a:r>
            <a:endParaRPr lang="cs-CZ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11560" y="1268760"/>
            <a:ext cx="8035130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Stručný popis potrubní pošty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Celkem 13 km rozvodu potrubní pošty</a:t>
            </a:r>
          </a:p>
          <a:p>
            <a:r>
              <a:rPr lang="cs-CZ" dirty="0" smtClean="0"/>
              <a:t>Potrubní </a:t>
            </a:r>
            <a:r>
              <a:rPr lang="cs-CZ" dirty="0" smtClean="0"/>
              <a:t>rozvod má Ø 160 mm</a:t>
            </a:r>
          </a:p>
          <a:p>
            <a:r>
              <a:rPr lang="cs-CZ" dirty="0" smtClean="0"/>
              <a:t>Hmotnost </a:t>
            </a:r>
            <a:r>
              <a:rPr lang="cs-CZ" dirty="0" smtClean="0"/>
              <a:t>pouzdra i s obsahem jsou </a:t>
            </a:r>
            <a:r>
              <a:rPr lang="cs-CZ" dirty="0" smtClean="0"/>
              <a:t>max. 2kg</a:t>
            </a:r>
          </a:p>
          <a:p>
            <a:r>
              <a:rPr lang="cs-CZ" dirty="0" smtClean="0"/>
              <a:t>Cestovní </a:t>
            </a:r>
            <a:r>
              <a:rPr lang="cs-CZ" dirty="0" smtClean="0"/>
              <a:t>rychlost </a:t>
            </a:r>
            <a:r>
              <a:rPr lang="cs-CZ" dirty="0" smtClean="0"/>
              <a:t>pouzder je </a:t>
            </a:r>
            <a:r>
              <a:rPr lang="cs-CZ" dirty="0" smtClean="0"/>
              <a:t>3-6 m/s</a:t>
            </a:r>
          </a:p>
          <a:p>
            <a:r>
              <a:rPr lang="cs-CZ" dirty="0" smtClean="0"/>
              <a:t>Instalováno </a:t>
            </a:r>
            <a:r>
              <a:rPr lang="cs-CZ" dirty="0" smtClean="0"/>
              <a:t>bylo celkem </a:t>
            </a:r>
            <a:r>
              <a:rPr lang="cs-CZ" dirty="0" smtClean="0"/>
              <a:t>91 stanic potrubní pošty</a:t>
            </a:r>
          </a:p>
          <a:p>
            <a:r>
              <a:rPr lang="cs-CZ" dirty="0" smtClean="0"/>
              <a:t>Celkem instalováno </a:t>
            </a:r>
            <a:r>
              <a:rPr lang="cs-CZ" dirty="0" smtClean="0"/>
              <a:t>28 linek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708688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Přijímání ze stanic</a:t>
            </a:r>
            <a:endParaRPr lang="cs-CZ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39552" y="1228876"/>
            <a:ext cx="8064896" cy="5629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832648"/>
          </a:xfrm>
        </p:spPr>
        <p:txBody>
          <a:bodyPr/>
          <a:lstStyle/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 algn="ctr">
              <a:buNone/>
            </a:pPr>
            <a:r>
              <a:rPr lang="cs-CZ" dirty="0" smtClean="0"/>
              <a:t>    </a:t>
            </a:r>
            <a:r>
              <a:rPr lang="cs-CZ" sz="4000" b="1" dirty="0" smtClean="0"/>
              <a:t>Provoz potrubní pošty o víkendu od 14.1.2017 do 15.1.2017</a:t>
            </a:r>
          </a:p>
          <a:p>
            <a:pPr algn="ctr">
              <a:buNone/>
            </a:pPr>
            <a:endParaRPr lang="cs-CZ" sz="4000" b="1" dirty="0" smtClean="0"/>
          </a:p>
          <a:p>
            <a:pPr algn="ctr">
              <a:buNone/>
            </a:pPr>
            <a:r>
              <a:rPr lang="cs-CZ" sz="4000" b="1" dirty="0" smtClean="0">
                <a:solidFill>
                  <a:srgbClr val="FF0000"/>
                </a:solidFill>
              </a:rPr>
              <a:t>Celkem 766 transakcí </a:t>
            </a:r>
            <a:endParaRPr lang="cs-CZ" sz="40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cs-CZ" sz="4000" b="1" dirty="0" smtClean="0"/>
          </a:p>
          <a:p>
            <a:pPr algn="ctr">
              <a:buNone/>
            </a:pPr>
            <a:endParaRPr lang="cs-CZ" b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63668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Odesláno denně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96752"/>
            <a:ext cx="8219217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708688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Odeslané a přijaté transakce </a:t>
            </a:r>
            <a:endParaRPr lang="cs-CZ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268760"/>
            <a:ext cx="8058077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63668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Transakce v hodinových intervalech</a:t>
            </a:r>
            <a:endParaRPr lang="cs-CZ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208173"/>
            <a:ext cx="7999166" cy="5649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63668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Transakce v časových intervalech</a:t>
            </a:r>
            <a:endParaRPr lang="cs-CZ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268760"/>
            <a:ext cx="8265046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endParaRPr lang="cs-CZ" dirty="0" smtClean="0"/>
          </a:p>
          <a:p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 algn="ctr">
              <a:buNone/>
            </a:pPr>
            <a:r>
              <a:rPr lang="cs-CZ" sz="8800" b="1" dirty="0" smtClean="0"/>
              <a:t>KONEC</a:t>
            </a:r>
            <a:endParaRPr lang="cs-CZ" sz="88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Zahájení provozu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cs-CZ" dirty="0" smtClean="0"/>
          </a:p>
          <a:p>
            <a:pPr>
              <a:buFont typeface="Wingdings" pitchFamily="2" charset="2"/>
              <a:buChar char="Ø"/>
            </a:pPr>
            <a:r>
              <a:rPr lang="cs-CZ" sz="2400" dirty="0" smtClean="0"/>
              <a:t>5-6.1.2017- částečný provoz v pracovních dnech</a:t>
            </a:r>
          </a:p>
          <a:p>
            <a:pPr>
              <a:buFont typeface="Wingdings" pitchFamily="2" charset="2"/>
              <a:buChar char="Ø"/>
            </a:pPr>
            <a:endParaRPr lang="cs-CZ" sz="2400" dirty="0" smtClean="0"/>
          </a:p>
          <a:p>
            <a:pPr>
              <a:buFont typeface="Wingdings" pitchFamily="2" charset="2"/>
              <a:buChar char="Ø"/>
            </a:pPr>
            <a:r>
              <a:rPr lang="cs-CZ" sz="2400" dirty="0" smtClean="0"/>
              <a:t>7-8.12017- částečný provoz </a:t>
            </a:r>
            <a:r>
              <a:rPr lang="cs-CZ" sz="2400" dirty="0" smtClean="0"/>
              <a:t>o víkendu</a:t>
            </a:r>
            <a:endParaRPr lang="cs-CZ" sz="2400" dirty="0" smtClean="0"/>
          </a:p>
          <a:p>
            <a:pPr>
              <a:buFont typeface="Wingdings" pitchFamily="2" charset="2"/>
              <a:buChar char="Ø"/>
            </a:pPr>
            <a:endParaRPr lang="cs-CZ" sz="2400" dirty="0" smtClean="0"/>
          </a:p>
          <a:p>
            <a:pPr>
              <a:buFont typeface="Wingdings" pitchFamily="2" charset="2"/>
              <a:buChar char="Ø"/>
            </a:pPr>
            <a:r>
              <a:rPr lang="cs-CZ" sz="2400" dirty="0" smtClean="0"/>
              <a:t>9-13.1.2017- plný provoz v pracovních dnech</a:t>
            </a:r>
          </a:p>
          <a:p>
            <a:pPr>
              <a:buFont typeface="Wingdings" pitchFamily="2" charset="2"/>
              <a:buChar char="Ø"/>
            </a:pPr>
            <a:endParaRPr lang="cs-CZ" sz="2400" dirty="0" smtClean="0"/>
          </a:p>
          <a:p>
            <a:pPr>
              <a:buFont typeface="Wingdings" pitchFamily="2" charset="2"/>
              <a:buChar char="Ø"/>
            </a:pPr>
            <a:r>
              <a:rPr lang="cs-CZ" sz="2400" dirty="0" smtClean="0"/>
              <a:t>14-15.1.2017-plný provoz </a:t>
            </a:r>
            <a:r>
              <a:rPr lang="cs-CZ" sz="2400" dirty="0" smtClean="0"/>
              <a:t>o víkendu</a:t>
            </a:r>
            <a:endParaRPr lang="cs-CZ" sz="2400" dirty="0" smtClean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 numCol="1">
            <a:normAutofit/>
          </a:bodyPr>
          <a:lstStyle/>
          <a:p>
            <a:pPr algn="ctr">
              <a:buNone/>
            </a:pPr>
            <a:endParaRPr lang="cs-CZ" sz="3600" b="1" dirty="0" smtClean="0"/>
          </a:p>
          <a:p>
            <a:pPr algn="ctr">
              <a:buNone/>
            </a:pPr>
            <a:endParaRPr lang="cs-CZ" sz="3600" b="1" dirty="0" smtClean="0"/>
          </a:p>
          <a:p>
            <a:pPr algn="ctr">
              <a:buNone/>
            </a:pPr>
            <a:r>
              <a:rPr lang="cs-CZ" sz="4000" b="1" dirty="0" smtClean="0"/>
              <a:t>   Provoz potrubní pošty ve čtvrtek 5.1.2017 a pátek 6.1.2017</a:t>
            </a:r>
          </a:p>
          <a:p>
            <a:pPr algn="ctr">
              <a:buNone/>
            </a:pPr>
            <a:endParaRPr lang="cs-CZ" sz="3600" dirty="0" smtClean="0"/>
          </a:p>
          <a:p>
            <a:pPr algn="ctr">
              <a:buNone/>
            </a:pPr>
            <a:r>
              <a:rPr lang="cs-CZ" sz="3600" dirty="0" smtClean="0"/>
              <a:t> </a:t>
            </a:r>
            <a:r>
              <a:rPr lang="cs-CZ" sz="3600" b="1" dirty="0" smtClean="0">
                <a:solidFill>
                  <a:srgbClr val="FF0000"/>
                </a:solidFill>
              </a:rPr>
              <a:t>Celkem 562 transakcí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63668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Odesláno denně</a:t>
            </a:r>
            <a:endParaRPr lang="cs-CZ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39552" y="1142400"/>
            <a:ext cx="8136904" cy="571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708688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Odeslané a přijaté transakce</a:t>
            </a:r>
            <a:endParaRPr lang="cs-CZ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39552" y="1203103"/>
            <a:ext cx="7992888" cy="5654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63668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Transakce v časových intervalech</a:t>
            </a:r>
            <a:endParaRPr lang="cs-CZ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39552" y="1196752"/>
            <a:ext cx="8120563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63668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Transakce v hodinových intervalech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95536" y="1196752"/>
            <a:ext cx="8319479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 numCol="1">
            <a:normAutofit/>
          </a:bodyPr>
          <a:lstStyle/>
          <a:p>
            <a:pPr algn="ctr">
              <a:buNone/>
            </a:pPr>
            <a:endParaRPr lang="cs-CZ" sz="3600" b="1" dirty="0" smtClean="0"/>
          </a:p>
          <a:p>
            <a:pPr algn="ctr">
              <a:buNone/>
            </a:pPr>
            <a:endParaRPr lang="cs-CZ" sz="3600" b="1" dirty="0" smtClean="0"/>
          </a:p>
          <a:p>
            <a:pPr algn="ctr">
              <a:buNone/>
            </a:pPr>
            <a:r>
              <a:rPr lang="cs-CZ" sz="4000" b="1" dirty="0" smtClean="0"/>
              <a:t>   Provoz potrubní pošty o víkendu 7.1.2017 a 8.1.2017</a:t>
            </a:r>
          </a:p>
          <a:p>
            <a:pPr algn="ctr">
              <a:buNone/>
            </a:pPr>
            <a:endParaRPr lang="cs-CZ" sz="4000" b="1" dirty="0" smtClean="0"/>
          </a:p>
          <a:p>
            <a:pPr algn="ctr">
              <a:buNone/>
            </a:pPr>
            <a:r>
              <a:rPr lang="cs-CZ" sz="4000" b="1" dirty="0" smtClean="0"/>
              <a:t> </a:t>
            </a:r>
            <a:r>
              <a:rPr lang="cs-CZ" sz="4000" b="1" dirty="0" smtClean="0">
                <a:solidFill>
                  <a:srgbClr val="FF0000"/>
                </a:solidFill>
              </a:rPr>
              <a:t>Celkem 339 transakcí</a:t>
            </a:r>
          </a:p>
          <a:p>
            <a:pPr algn="ctr">
              <a:buNone/>
            </a:pPr>
            <a:endParaRPr lang="cs-CZ" sz="3600" dirty="0" smtClean="0"/>
          </a:p>
          <a:p>
            <a:pPr>
              <a:buNone/>
            </a:pPr>
            <a:r>
              <a:rPr lang="cs-CZ" sz="3600" dirty="0" smtClean="0"/>
              <a:t> 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510</TotalTime>
  <Words>189</Words>
  <Application>Microsoft Office PowerPoint</Application>
  <PresentationFormat>Předvádění na obrazovce (4:3)</PresentationFormat>
  <Paragraphs>64</Paragraphs>
  <Slides>26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27" baseType="lpstr">
      <vt:lpstr>Tok</vt:lpstr>
      <vt:lpstr>Pneumatický dopravní systém FNOL Zasílání vzorků spuštěno od 5.1.2017</vt:lpstr>
      <vt:lpstr>Stručný popis potrubní pošty</vt:lpstr>
      <vt:lpstr>Zahájení provozu</vt:lpstr>
      <vt:lpstr>Snímek 4</vt:lpstr>
      <vt:lpstr>Odesláno denně</vt:lpstr>
      <vt:lpstr>Odeslané a přijaté transakce</vt:lpstr>
      <vt:lpstr>Transakce v časových intervalech</vt:lpstr>
      <vt:lpstr>Transakce v hodinových intervalech</vt:lpstr>
      <vt:lpstr>Snímek 9</vt:lpstr>
      <vt:lpstr>Odesláno denně</vt:lpstr>
      <vt:lpstr>Odeslané a přijaté transakce </vt:lpstr>
      <vt:lpstr>Transakce v hodinových intervalech</vt:lpstr>
      <vt:lpstr>Transakce v časových intervalech</vt:lpstr>
      <vt:lpstr>Snímek 14</vt:lpstr>
      <vt:lpstr>Odesláno denně</vt:lpstr>
      <vt:lpstr>Odeslané a přijaté transakce </vt:lpstr>
      <vt:lpstr>Transakce v hodinových intervalech</vt:lpstr>
      <vt:lpstr>Transakce v časových intervalech</vt:lpstr>
      <vt:lpstr>Odesílání ze stanic</vt:lpstr>
      <vt:lpstr>Přijímání ze stanic</vt:lpstr>
      <vt:lpstr>Snímek 21</vt:lpstr>
      <vt:lpstr>Odesláno denně</vt:lpstr>
      <vt:lpstr>Odeslané a přijaté transakce </vt:lpstr>
      <vt:lpstr>Transakce v hodinových intervalech</vt:lpstr>
      <vt:lpstr>Transakce v časových intervalech</vt:lpstr>
      <vt:lpstr>Snímek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Kryplkostka</dc:creator>
  <cp:lastModifiedBy>Kryplkostka</cp:lastModifiedBy>
  <cp:revision>53</cp:revision>
  <dcterms:created xsi:type="dcterms:W3CDTF">2017-01-14T14:38:37Z</dcterms:created>
  <dcterms:modified xsi:type="dcterms:W3CDTF">2017-01-17T20:08:42Z</dcterms:modified>
</cp:coreProperties>
</file>