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451" r:id="rId3"/>
    <p:sldId id="452" r:id="rId4"/>
    <p:sldId id="453" r:id="rId5"/>
    <p:sldId id="455" r:id="rId6"/>
    <p:sldId id="454" r:id="rId7"/>
    <p:sldId id="456" r:id="rId8"/>
    <p:sldId id="457" r:id="rId9"/>
    <p:sldId id="407" r:id="rId10"/>
    <p:sldId id="445" r:id="rId11"/>
    <p:sldId id="449" r:id="rId12"/>
    <p:sldId id="458" r:id="rId13"/>
    <p:sldId id="460" r:id="rId14"/>
    <p:sldId id="461" r:id="rId15"/>
    <p:sldId id="462" r:id="rId16"/>
    <p:sldId id="463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4E4E"/>
    <a:srgbClr val="3333CC"/>
    <a:srgbClr val="FFFF99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8" autoAdjust="0"/>
    <p:restoredTop sz="94667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679FD9-D9EF-4188-9E79-3BB78DF3BDFD}" type="datetimeFigureOut">
              <a:rPr lang="cs-CZ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394EDD8-EFA4-40BD-8CD1-6A2995149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11892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61A9-29EE-4B0B-A3CB-C08E9A22B8C9}" type="datetimeFigureOut">
              <a:rPr lang="cs-CZ" smtClean="0"/>
              <a:pPr/>
              <a:t>8.12.2016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EBF9-D8B3-4CC8-A6F4-6D9336727D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EA2BB7-5A40-4253-9DCA-204F1CEBB781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66A5B0-0E22-4208-AECD-C0C98A6EFF6B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5B570-5FCA-482F-AA6D-4E487489B3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E15950-11D9-4D8D-9D50-2D7ADC6EF058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10A2A-8816-4BE5-80F6-80BB82DCE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8770A1-5674-44BC-9BE5-13E1A52CC535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3C1CB-6ABC-4DCC-9087-DACF22BD1D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2D6AB-3C18-4061-9B96-F30B98875DA9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535E6-32A3-4774-BE9E-9E8236BAD2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FDBEAB-2967-4129-A64B-709CEC94B490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0279D-E806-4815-A0A3-FA41B5E9A1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F33D9-526A-46E5-922F-FFCF78B8FEA4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8DCD7-A4EF-4742-9C09-2E950837B5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B8B34-385E-4DE1-9B2F-B89BE7A882BD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1602A-8C21-476A-80FE-C1ACED8A90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3A4E6-DE91-40A2-85C5-85E78B11C228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4D386-55B9-4B0C-81DB-D90D8498EE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68EBF1-A476-48DB-B7D5-E7189ECBEA50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AB826-40F9-4BDD-9D56-E65790D0223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8A072D-922B-443C-BB50-59BA52B3B72D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477A1-9FA9-42DB-B327-D29EDDC34B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7DA6E8-7A55-4CE0-B00D-EB00D74556CC}" type="datetime1">
              <a:rPr lang="cs-CZ" smtClean="0"/>
              <a:pPr>
                <a:defRPr/>
              </a:pPr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1493AD-6142-42A0-A4EB-D171E0137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kument_aplikace_Microsoft_Office_Word1.doc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junek@fnol.cz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143116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cs-CZ" sz="6000" b="1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GENEREL FNOL</a:t>
            </a:r>
            <a:br>
              <a:rPr lang="cs-CZ" sz="6000" b="1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4000" b="1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Komplexní generel FNOL</a:t>
            </a:r>
            <a:br>
              <a:rPr lang="cs-CZ" sz="4000" b="1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cs-CZ" sz="2000" b="1" dirty="0">
              <a:solidFill>
                <a:schemeClr val="tx2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5762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FAKULTNÍ NEMOCNICE OLOMOUC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99592" y="36450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Jaroslav</a:t>
            </a:r>
            <a:r>
              <a:rPr kumimoji="0" lang="cs-CZ" sz="2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Junek</a:t>
            </a:r>
            <a:endParaRPr kumimoji="0" lang="cs-CZ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Investiční úsek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496944" cy="5688632"/>
          </a:xfrm>
        </p:spPr>
        <p:txBody>
          <a:bodyPr>
            <a:noAutofit/>
          </a:bodyPr>
          <a:lstStyle/>
          <a:p>
            <a:pPr algn="l" defTabSz="839788"/>
            <a:r>
              <a:rPr lang="cs-CZ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 jednotlivým bodům:</a:t>
            </a:r>
          </a:p>
          <a:p>
            <a:pPr algn="l" defTabSz="839788"/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C)Jmenování PT=zodpovědných osob	termín: 15.1.2017</a:t>
            </a:r>
          </a:p>
          <a:p>
            <a:pPr lvl="1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Vše viz. Projektové řízení</a:t>
            </a:r>
          </a:p>
          <a:p>
            <a:pPr lvl="1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PT nejenom pro VZ, ale po celou dobu zpracování</a:t>
            </a:r>
          </a:p>
          <a:p>
            <a:pPr lvl="1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Jmenování „</a:t>
            </a:r>
            <a:r>
              <a:rPr lang="cs-CZ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Steering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Committee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 a jeho úlohu</a:t>
            </a:r>
          </a:p>
          <a:p>
            <a:pPr lvl="1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Projektový tým:</a:t>
            </a:r>
          </a:p>
          <a:p>
            <a:pPr lvl="2" algn="l" defTabSz="839788">
              <a:buFont typeface="Wingdings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Manager</a:t>
            </a: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PT</a:t>
            </a:r>
          </a:p>
          <a:p>
            <a:pPr lvl="2" algn="l" defTabSz="839788">
              <a:buFont typeface="Wingdings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Specialisté z oblasti zdravotní péče</a:t>
            </a:r>
          </a:p>
          <a:p>
            <a:pPr lvl="2" algn="l" defTabSz="839788">
              <a:buFont typeface="Wingdings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Specialisté investiční výstavby</a:t>
            </a:r>
          </a:p>
          <a:p>
            <a:pPr lvl="2" algn="l" defTabSz="839788">
              <a:buFont typeface="Wingdings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Specialisté správy budov (správy areálu)</a:t>
            </a:r>
          </a:p>
          <a:p>
            <a:pPr lvl="2" algn="l" defTabSz="839788">
              <a:buFont typeface="Wingdings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Správci sítí: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silové rozvody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slaboproudé rozvody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sítě a rozvody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EPS, EZS</a:t>
            </a:r>
          </a:p>
          <a:p>
            <a:pPr lvl="1" algn="l" defTabSz="839788">
              <a:buFont typeface="Wingdings" pitchFamily="2" charset="2"/>
              <a:buChar char="Ø"/>
            </a:pPr>
            <a:endParaRPr lang="cs-C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cs-CZ" sz="2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Generel FNOL porada vedení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496944" cy="5688632"/>
          </a:xfrm>
        </p:spPr>
        <p:txBody>
          <a:bodyPr>
            <a:noAutofit/>
          </a:bodyPr>
          <a:lstStyle/>
          <a:p>
            <a:pPr algn="l" defTabSz="839788"/>
            <a:r>
              <a:rPr lang="cs-CZ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 jednotlivým bodům:</a:t>
            </a:r>
          </a:p>
          <a:p>
            <a:pPr algn="l" defTabSz="839788"/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C)Jmenování PT=zodpovědných osob	termín: 15.1.2017</a:t>
            </a:r>
          </a:p>
          <a:p>
            <a:pPr lvl="1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Projektový tým:</a:t>
            </a:r>
          </a:p>
          <a:p>
            <a:pPr lvl="2" algn="l" defTabSz="839788">
              <a:buFont typeface="Wingdings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Správci sítí:</a:t>
            </a:r>
            <a:endParaRPr lang="cs-C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Kanalizační síť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Vodovodní síť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Vozovky a komunikace, parkoviště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Teplovodní rozvody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Plynové rozvody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Kamerové sítě</a:t>
            </a:r>
          </a:p>
          <a:p>
            <a:pPr lvl="3" algn="l" defTabSz="839788">
              <a:buFont typeface="Wingdings" pitchFamily="2" charset="2"/>
              <a:buChar char="ü"/>
            </a:pP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……</a:t>
            </a:r>
          </a:p>
          <a:p>
            <a:pPr lvl="2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Vzduchotechnické rozvody a rozvody </a:t>
            </a:r>
            <a:r>
              <a:rPr lang="cs-CZ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chlazemí</a:t>
            </a:r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2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Medicinální plyny</a:t>
            </a:r>
          </a:p>
          <a:p>
            <a:pPr lvl="2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Obslužné provozy</a:t>
            </a:r>
          </a:p>
          <a:p>
            <a:pPr lvl="2" algn="l" defTabSz="839788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Krizové řízení</a:t>
            </a:r>
          </a:p>
          <a:p>
            <a:pPr lvl="2" algn="l" defTabSz="839788"/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3" algn="l" defTabSz="839788">
              <a:buFont typeface="Wingdings" pitchFamily="2" charset="2"/>
              <a:buChar char="ü"/>
            </a:pPr>
            <a:endParaRPr lang="cs-CZ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2" algn="l" defTabSz="839788">
              <a:buFont typeface="Wingdings" pitchFamily="2" charset="2"/>
              <a:buChar char="ü"/>
            </a:pPr>
            <a:endParaRPr 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 defTabSz="839788"/>
            <a:endParaRPr lang="cs-CZ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cs-CZ" sz="2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Generel FNOL porada vedení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864095"/>
          </a:xfrm>
        </p:spPr>
        <p:txBody>
          <a:bodyPr/>
          <a:lstStyle/>
          <a:p>
            <a:pPr algn="l"/>
            <a:r>
              <a:rPr lang="cs-CZ" b="1" dirty="0" smtClean="0"/>
              <a:t>Co od generelu očekávám?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2420888"/>
            <a:ext cx="71287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b="1" dirty="0" smtClean="0"/>
              <a:t>Podklad pro zadání VZ:</a:t>
            </a:r>
          </a:p>
          <a:p>
            <a:pPr marL="1257300" lvl="2" indent="-342900">
              <a:buFont typeface="Wingdings" pitchFamily="2" charset="2"/>
              <a:buChar char="Ø"/>
            </a:pPr>
            <a:endParaRPr lang="cs-CZ" dirty="0" smtClean="0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4139952" y="3861048"/>
          <a:ext cx="914400" cy="771525"/>
        </p:xfrm>
        <a:graphic>
          <a:graphicData uri="http://schemas.openxmlformats.org/presentationml/2006/ole">
            <p:oleObj spid="_x0000_s1026" name="Dokument" showAsIcon="1" r:id="rId4" imgW="914400" imgH="771480" progId="Word.Document.12">
              <p:embed/>
            </p:oleObj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864095"/>
          </a:xfrm>
        </p:spPr>
        <p:txBody>
          <a:bodyPr/>
          <a:lstStyle/>
          <a:p>
            <a:pPr algn="l"/>
            <a:r>
              <a:rPr lang="cs-CZ" b="1" dirty="0" smtClean="0"/>
              <a:t>Otázky: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2204864"/>
            <a:ext cx="71287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b="1" dirty="0" smtClean="0"/>
              <a:t>1. Považuji zpracování komplexního generelu za důležité?     (odpovědět ANO x NE + podpis)</a:t>
            </a:r>
          </a:p>
          <a:p>
            <a:pPr marL="1257300" lvl="2" indent="-342900">
              <a:buFont typeface="Wingdings" pitchFamily="2" charset="2"/>
              <a:buChar char="Ø"/>
            </a:pPr>
            <a:endParaRPr lang="cs-CZ" dirty="0" smtClean="0"/>
          </a:p>
        </p:txBody>
      </p:sp>
      <p:sp>
        <p:nvSpPr>
          <p:cNvPr id="13" name="TextovéPole 12"/>
          <p:cNvSpPr txBox="1"/>
          <p:nvPr/>
        </p:nvSpPr>
        <p:spPr>
          <a:xfrm>
            <a:off x="1115616" y="3501008"/>
            <a:ext cx="70265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2. Chci se podílet na zpracování generelu FNOL (být</a:t>
            </a:r>
          </a:p>
          <a:p>
            <a:r>
              <a:rPr lang="cs-CZ" sz="2000" b="1" dirty="0" smtClean="0"/>
              <a:t>      členem projektového týmu)?  </a:t>
            </a:r>
          </a:p>
          <a:p>
            <a:r>
              <a:rPr lang="cs-CZ" sz="2000" b="1" dirty="0" smtClean="0"/>
              <a:t>                            (odpovědět ANO x NE + podpis)</a:t>
            </a:r>
            <a:endParaRPr lang="cs-CZ" sz="20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864095"/>
          </a:xfrm>
        </p:spPr>
        <p:txBody>
          <a:bodyPr/>
          <a:lstStyle/>
          <a:p>
            <a:pPr algn="l"/>
            <a:r>
              <a:rPr lang="cs-CZ" b="1" dirty="0" smtClean="0"/>
              <a:t>Otázky: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2204864"/>
            <a:ext cx="75608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cs-CZ" sz="2000" b="1" dirty="0" smtClean="0"/>
              <a:t>Kdo další (mimo zdravotnické sféry) by se měl na </a:t>
            </a:r>
          </a:p>
          <a:p>
            <a:pPr marL="457200" indent="-457200"/>
            <a:r>
              <a:rPr lang="cs-CZ" sz="2000" b="1" dirty="0" smtClean="0"/>
              <a:t>       zpracování generelu podílet (zaměstnanci FNOL i externí)?</a:t>
            </a:r>
          </a:p>
          <a:p>
            <a:r>
              <a:rPr lang="cs-CZ" sz="2000" b="1" dirty="0" smtClean="0"/>
              <a:t>                            (doplnit do tabulky)</a:t>
            </a:r>
          </a:p>
          <a:p>
            <a:pPr marL="1257300" lvl="2" indent="-342900">
              <a:buFont typeface="Wingdings" pitchFamily="2" charset="2"/>
              <a:buChar char="Ø"/>
            </a:pPr>
            <a:endParaRPr lang="cs-CZ" dirty="0" smtClean="0"/>
          </a:p>
        </p:txBody>
      </p:sp>
      <p:sp>
        <p:nvSpPr>
          <p:cNvPr id="13" name="TextovéPole 12"/>
          <p:cNvSpPr txBox="1"/>
          <p:nvPr/>
        </p:nvSpPr>
        <p:spPr>
          <a:xfrm>
            <a:off x="1115616" y="3501008"/>
            <a:ext cx="70265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4. Co z pohledu vámi řízené činnosti a odpovědnosti </a:t>
            </a:r>
          </a:p>
          <a:p>
            <a:r>
              <a:rPr lang="cs-CZ" sz="2000" b="1" dirty="0" smtClean="0"/>
              <a:t>    chcete, aby generel řešil?  </a:t>
            </a:r>
          </a:p>
          <a:p>
            <a:r>
              <a:rPr lang="cs-CZ" sz="2000" b="1" dirty="0" smtClean="0"/>
              <a:t>  (odpovědět všichni emailem do 6.12.2016 na emailovou  </a:t>
            </a:r>
          </a:p>
          <a:p>
            <a:r>
              <a:rPr lang="cs-CZ" sz="2000" b="1" dirty="0" smtClean="0"/>
              <a:t>    adresu:      </a:t>
            </a:r>
            <a:r>
              <a:rPr lang="cs-CZ" sz="2000" b="1" dirty="0" err="1" smtClean="0">
                <a:hlinkClick r:id="rId3"/>
              </a:rPr>
              <a:t>jaroslav.junek</a:t>
            </a:r>
            <a:r>
              <a:rPr lang="cs-CZ" sz="2000" b="1" dirty="0" smtClean="0">
                <a:hlinkClick r:id="rId3"/>
              </a:rPr>
              <a:t>@</a:t>
            </a:r>
            <a:r>
              <a:rPr lang="cs-CZ" sz="2000" b="1" dirty="0" err="1" smtClean="0">
                <a:hlinkClick r:id="rId3"/>
              </a:rPr>
              <a:t>fnol.cz</a:t>
            </a:r>
            <a:r>
              <a:rPr lang="cs-CZ" sz="2000" b="1" dirty="0" smtClean="0"/>
              <a:t> )</a:t>
            </a:r>
            <a:endParaRPr lang="cs-CZ" sz="20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936104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Dotazy, názory, doplnění: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4725144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Příští schůzka: středa 7.12.2016</a:t>
            </a:r>
            <a:endParaRPr lang="cs-CZ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40160"/>
          </a:xfrm>
        </p:spPr>
        <p:txBody>
          <a:bodyPr>
            <a:normAutofit/>
          </a:bodyPr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92087"/>
          </a:xfrm>
        </p:spPr>
        <p:txBody>
          <a:bodyPr/>
          <a:lstStyle/>
          <a:p>
            <a:pPr algn="l"/>
            <a:r>
              <a:rPr lang="cs-CZ" b="1" dirty="0" smtClean="0"/>
              <a:t>Co je generel?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5397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GENEREL = ucelený projekt rozvoje</a:t>
            </a:r>
          </a:p>
          <a:p>
            <a:r>
              <a:rPr lang="cs-CZ" b="1" dirty="0" smtClean="0"/>
              <a:t>                   = souhrn opatření k zajištění rozvoje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436510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KOMPLEXNÍ GENEREL = ucelený projekt rozvoje řešeného celku 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328498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DÍLČÍ GENEREL = ucelený projekt rozvoje dílčí části celku (např. generel dopravní obslužnosti, generel veřejného osvětlení, …….)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5445224"/>
            <a:ext cx="482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Řešený celek = Fakultní nemocnice Olomouc</a:t>
            </a:r>
            <a:endParaRPr lang="cs-CZ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92087"/>
          </a:xfrm>
        </p:spPr>
        <p:txBody>
          <a:bodyPr/>
          <a:lstStyle/>
          <a:p>
            <a:pPr algn="l"/>
            <a:r>
              <a:rPr lang="cs-CZ" b="1" dirty="0" smtClean="0"/>
              <a:t>Co je generel?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5397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GENEREL = ucelený projekt rozvoje</a:t>
            </a:r>
          </a:p>
          <a:p>
            <a:r>
              <a:rPr lang="cs-CZ" b="1" dirty="0" smtClean="0"/>
              <a:t>                   = souhrn opatření k zajištění rozvoje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4365104"/>
            <a:ext cx="6768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KOMPLEXNÍ GENEREL </a:t>
            </a:r>
            <a:r>
              <a:rPr lang="cs-CZ" dirty="0" smtClean="0"/>
              <a:t>= ucelený projekt rozvoje řešeného celku 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328498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DÍLČÍ GENEREL = ucelený projekt rozvoje dílčí části celku (např. generel dopravní obslužnosti, generel veřejného osvětlení, …….)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5445224"/>
            <a:ext cx="6120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Řešený celek = </a:t>
            </a:r>
            <a:r>
              <a:rPr lang="cs-CZ" sz="2400" b="1" dirty="0" smtClean="0">
                <a:solidFill>
                  <a:srgbClr val="FF0000"/>
                </a:solidFill>
              </a:rPr>
              <a:t>Fakultní nemocnice Olomouc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Zpracování </a:t>
            </a:r>
            <a:br>
              <a:rPr lang="cs-CZ" b="1" dirty="0" smtClean="0"/>
            </a:br>
            <a:r>
              <a:rPr lang="cs-CZ" b="1" dirty="0" smtClean="0"/>
              <a:t>komplexního generelu Fakultní nemocnice Olomouc </a:t>
            </a:r>
            <a:br>
              <a:rPr lang="cs-CZ" b="1" dirty="0" smtClean="0"/>
            </a:br>
            <a:r>
              <a:rPr lang="cs-CZ" b="1" dirty="0" smtClean="0"/>
              <a:t>bylo odsouhlaseno vedením FNOL na mimořádné poradě 24.11.2016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    </a:t>
            </a:r>
            <a:endParaRPr lang="cs-CZ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92087"/>
          </a:xfrm>
        </p:spPr>
        <p:txBody>
          <a:bodyPr/>
          <a:lstStyle/>
          <a:p>
            <a:pPr algn="l"/>
            <a:r>
              <a:rPr lang="cs-CZ" b="1" dirty="0" smtClean="0"/>
              <a:t>Proč generel?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76226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GENEREL = ucelený projekt rozvoje → zabránění chaotickému a </a:t>
            </a:r>
          </a:p>
          <a:p>
            <a:r>
              <a:rPr lang="cs-CZ" b="1" dirty="0" smtClean="0"/>
              <a:t>nekoncepčnímu plánování a realizaci rozvojových aktivit na základě</a:t>
            </a:r>
          </a:p>
          <a:p>
            <a:r>
              <a:rPr lang="cs-CZ" b="1" dirty="0" smtClean="0"/>
              <a:t>potřeb nemocnice = poskytování zdravotnické péče.</a:t>
            </a:r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3789040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přítomné techniky: </a:t>
            </a:r>
          </a:p>
          <a:p>
            <a:pPr lvl="1"/>
            <a:r>
              <a:rPr lang="cs-CZ" b="1" dirty="0" smtClean="0"/>
              <a:t>→</a:t>
            </a:r>
            <a:r>
              <a:rPr lang="cs-CZ" dirty="0" smtClean="0"/>
              <a:t> přehledné zdokumentování stávajícího stavu areálu FNOL</a:t>
            </a:r>
            <a:endParaRPr lang="cs-CZ" b="1" dirty="0" smtClean="0"/>
          </a:p>
          <a:p>
            <a:pPr lvl="1"/>
            <a:r>
              <a:rPr lang="cs-CZ" b="1" dirty="0" smtClean="0"/>
              <a:t>→</a:t>
            </a:r>
            <a:r>
              <a:rPr lang="cs-CZ" dirty="0" smtClean="0"/>
              <a:t> koncepce v oblasti plánování a realizaci oprav a investičních akcí  </a:t>
            </a:r>
          </a:p>
          <a:p>
            <a:pPr lvl="1"/>
            <a:r>
              <a:rPr lang="cs-CZ" dirty="0" smtClean="0"/>
              <a:t>     a nákupu nové přístrojové techniky</a:t>
            </a:r>
            <a:endParaRPr lang="cs-CZ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92087"/>
          </a:xfrm>
        </p:spPr>
        <p:txBody>
          <a:bodyPr/>
          <a:lstStyle/>
          <a:p>
            <a:pPr algn="l"/>
            <a:r>
              <a:rPr lang="cs-CZ" b="1" dirty="0" smtClean="0"/>
              <a:t>Proč generel?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2132856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Příklad nekoncepčnosti </a:t>
            </a:r>
            <a:r>
              <a:rPr lang="cs-CZ" dirty="0" smtClean="0"/>
              <a:t>– laboratoře HOK „K“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květnu 2014 byla ukončena investice a oprava budovy „K“ (cca 10 mil. Kč)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březnu 2016 konstatování stavu: </a:t>
            </a:r>
          </a:p>
          <a:p>
            <a:pPr lvl="2">
              <a:buFont typeface="Wingdings" pitchFamily="2" charset="2"/>
              <a:buChar char="ü"/>
            </a:pPr>
            <a:r>
              <a:rPr lang="cs-CZ" dirty="0" smtClean="0"/>
              <a:t>Spodní vlhkost v objektu, neopravené stupačky</a:t>
            </a:r>
          </a:p>
          <a:p>
            <a:pPr lvl="2">
              <a:buFont typeface="Wingdings" pitchFamily="2" charset="2"/>
              <a:buChar char="ü"/>
            </a:pPr>
            <a:r>
              <a:rPr lang="cs-CZ" dirty="0" smtClean="0"/>
              <a:t>Kapacitně nevyhovující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Přesun laboratoří HOK do 1.PP budovy „P“ (cca 20 mil. Kč)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15616" y="4509120"/>
            <a:ext cx="654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Další příklady nekoncepčnosti ve FNOL – ponechávám na vás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5301208"/>
            <a:ext cx="6519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Ubytovny, budova D2, NIP a DIOP, využití budovy „S“, ……….</a:t>
            </a:r>
            <a:endParaRPr lang="cs-CZ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864095"/>
          </a:xfrm>
        </p:spPr>
        <p:txBody>
          <a:bodyPr/>
          <a:lstStyle/>
          <a:p>
            <a:pPr algn="l"/>
            <a:r>
              <a:rPr lang="cs-CZ" b="1" dirty="0" smtClean="0"/>
              <a:t>Co musí generel obsahovat?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1556792"/>
            <a:ext cx="712879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000" b="1" dirty="0" smtClean="0"/>
              <a:t>Analýza stávajícího rozsahu poskytování zdravotnické péče a koncepce rozvoje zdravotnické péče jako podklad pro zajištění „technického zázemí“ pro poskytování této péče: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smtClean="0"/>
              <a:t>Analýza stávající poskytované péče, efektivita jednotlivých oborů (klinik)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err="1" smtClean="0"/>
              <a:t>Předpokl</a:t>
            </a:r>
            <a:r>
              <a:rPr lang="cs-CZ" dirty="0" smtClean="0"/>
              <a:t>. vývoj jednotlivých oborů (klinik) a stav ve FNOL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smtClean="0"/>
              <a:t>Efektivita jednotlivých oborů (klinik)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smtClean="0"/>
              <a:t>Plnění požadavků legislativy a závěry interních a externích auditů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smtClean="0"/>
              <a:t>Uživatelský komfort poskytování zdravotní péče (z pohledu personálu a pacientů)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smtClean="0"/>
              <a:t>Potřeba nových kapacit x přebytečné kapacity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cs-CZ" dirty="0" smtClean="0"/>
              <a:t>Potřeba nových a netradičních přístrojů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5877272"/>
            <a:ext cx="692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Nositelem řešení: část PT z osob zajišťující zdravotní péči !!!!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864518"/>
          </a:xfrm>
        </p:spPr>
        <p:txBody>
          <a:bodyPr>
            <a:normAutofit/>
          </a:bodyPr>
          <a:lstStyle/>
          <a:p>
            <a:endParaRPr lang="cs-CZ" sz="2000" b="1" dirty="0" smtClean="0">
              <a:solidFill>
                <a:schemeClr val="tx2"/>
              </a:solidFill>
            </a:endParaRPr>
          </a:p>
          <a:p>
            <a:endParaRPr lang="cs-CZ" sz="2000" b="1" dirty="0" smtClean="0">
              <a:solidFill>
                <a:schemeClr val="tx2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864095"/>
          </a:xfrm>
        </p:spPr>
        <p:txBody>
          <a:bodyPr/>
          <a:lstStyle/>
          <a:p>
            <a:pPr algn="l"/>
            <a:r>
              <a:rPr lang="cs-CZ" b="1" dirty="0" smtClean="0"/>
              <a:t>Co musí generel obsahovat?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99592" y="234888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   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2420888"/>
            <a:ext cx="71287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cs-CZ" sz="2000" b="1" dirty="0" smtClean="0"/>
              <a:t>Technická část:</a:t>
            </a:r>
          </a:p>
          <a:p>
            <a:pPr marL="971550" lvl="1" indent="-514350"/>
            <a:r>
              <a:rPr lang="cs-CZ" sz="2000" b="1" dirty="0" smtClean="0"/>
              <a:t>i.   Posouzení všech budov, staveb a infrastruktury areálu FNOL</a:t>
            </a:r>
          </a:p>
          <a:p>
            <a:pPr marL="971550" lvl="1" indent="-514350"/>
            <a:r>
              <a:rPr lang="cs-CZ" sz="2000" b="1" dirty="0" err="1" smtClean="0"/>
              <a:t>ii</a:t>
            </a:r>
            <a:r>
              <a:rPr lang="cs-CZ" sz="2000" b="1" dirty="0" smtClean="0"/>
              <a:t>.  Návrhy koncepčního řešení v oblasti budov, staveb a infrastruktury vycházejících především z odsouhlasené zdravotnické koncepce</a:t>
            </a:r>
          </a:p>
          <a:p>
            <a:pPr marL="1257300" lvl="2" indent="-342900">
              <a:buFont typeface="Wingdings" pitchFamily="2" charset="2"/>
              <a:buChar char="Ø"/>
            </a:pP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1475656" y="4653136"/>
            <a:ext cx="6422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Nositelem řešení: část PT z dnes zde přítomných a zpracovatel GENERELU (vítěz VZ) !!!!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profesionalita a lidský přístup</a:t>
            </a:r>
          </a:p>
        </p:txBody>
      </p:sp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1043608" y="908720"/>
            <a:ext cx="7632848" cy="5688632"/>
          </a:xfrm>
        </p:spPr>
        <p:txBody>
          <a:bodyPr>
            <a:noAutofit/>
          </a:bodyPr>
          <a:lstStyle/>
          <a:p>
            <a:pPr defTabSz="839788"/>
            <a:endParaRPr lang="cs-CZ" sz="20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Termíny zadání VZ na vypracování generelu:</a:t>
            </a:r>
          </a:p>
          <a:p>
            <a:pPr algn="l" defTabSz="839788"/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A)Shoda na rozsahu generelu         	termín: 15.12.2016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B)Vypsání VZ na zpracování		termín: 15.1.2017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C)Jmenování PT=zodpovědných osob	termín: 10.1.2017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D)Sumarizace dostupných podkladů	termín: 15.2.2017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E)Předložení dílčích koncepcí		termín: 15.2.2017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F)Výběr zhotovitele generelu                       termín: 15.2.2017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G)Zpracování generelu                                 termín: 12/2017</a:t>
            </a:r>
          </a:p>
          <a:p>
            <a:pPr algn="l" defTabSz="839788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H)Pravidelné aktualizace generelu              dle potřeby</a:t>
            </a:r>
          </a:p>
          <a:p>
            <a:pPr algn="l" defTabSz="839788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cs-CZ" sz="2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dnadpis 5"/>
          <p:cNvSpPr txBox="1">
            <a:spLocks/>
          </p:cNvSpPr>
          <p:nvPr/>
        </p:nvSpPr>
        <p:spPr>
          <a:xfrm>
            <a:off x="611560" y="260648"/>
            <a:ext cx="80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Generel FNOL porada vedení</a:t>
            </a:r>
            <a:endParaRPr kumimoji="0" lang="cs-CZ" sz="2800" b="0" i="1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7878</TotalTime>
  <Words>664</Words>
  <Application>Microsoft Office PowerPoint</Application>
  <PresentationFormat>Předvádění na obrazovce (4:3)</PresentationFormat>
  <Paragraphs>180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sady Office</vt:lpstr>
      <vt:lpstr>Dokument</vt:lpstr>
      <vt:lpstr>GENEREL FNOL Komplexní generel FNOL </vt:lpstr>
      <vt:lpstr>Co je generel?</vt:lpstr>
      <vt:lpstr>Co je generel?</vt:lpstr>
      <vt:lpstr>     Zpracování  komplexního generelu Fakultní nemocnice Olomouc  bylo odsouhlaseno vedením FNOL na mimořádné poradě 24.11.2016</vt:lpstr>
      <vt:lpstr>Proč generel?</vt:lpstr>
      <vt:lpstr>Proč generel?</vt:lpstr>
      <vt:lpstr>Co musí generel obsahovat?</vt:lpstr>
      <vt:lpstr>Co musí generel obsahovat?</vt:lpstr>
      <vt:lpstr>Snímek 9</vt:lpstr>
      <vt:lpstr>Snímek 10</vt:lpstr>
      <vt:lpstr>Snímek 11</vt:lpstr>
      <vt:lpstr>Co od generelu očekávám?</vt:lpstr>
      <vt:lpstr>Otázky:</vt:lpstr>
      <vt:lpstr>Otázky:</vt:lpstr>
      <vt:lpstr>Dotazy, názory, doplnění:</vt:lpstr>
      <vt:lpstr>Děkuji za pozornost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Zuzana Němcová</dc:creator>
  <cp:lastModifiedBy>63914</cp:lastModifiedBy>
  <cp:revision>606</cp:revision>
  <dcterms:created xsi:type="dcterms:W3CDTF">2010-12-10T11:29:20Z</dcterms:created>
  <dcterms:modified xsi:type="dcterms:W3CDTF">2016-12-08T12:51:50Z</dcterms:modified>
</cp:coreProperties>
</file>