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306" r:id="rId2"/>
    <p:sldId id="307" r:id="rId3"/>
    <p:sldId id="308" r:id="rId4"/>
    <p:sldId id="313" r:id="rId5"/>
    <p:sldId id="309" r:id="rId6"/>
    <p:sldId id="310" r:id="rId7"/>
    <p:sldId id="314" r:id="rId8"/>
    <p:sldId id="312" r:id="rId9"/>
    <p:sldId id="311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1145"/>
    <a:srgbClr val="006600"/>
    <a:srgbClr val="990033"/>
    <a:srgbClr val="9CCAB5"/>
    <a:srgbClr val="FFFFFF"/>
    <a:srgbClr val="99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50052-F900-44DD-970B-17E26E0318A7}" v="17" dt="2024-11-27T12:03:13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5" autoAdjust="0"/>
    <p:restoredTop sz="94694" autoAdjust="0"/>
  </p:normalViewPr>
  <p:slideViewPr>
    <p:cSldViewPr>
      <p:cViewPr varScale="1">
        <p:scale>
          <a:sx n="82" d="100"/>
          <a:sy n="82" d="100"/>
        </p:scale>
        <p:origin x="139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3398-E127-4B01-A046-EC72D6902D38}" type="datetimeFigureOut">
              <a:rPr lang="cs-CZ" smtClean="0"/>
              <a:t>09.12.2024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1067-F400-440C-A305-9CBAC50EBA4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79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E80B5B6-BE09-4705-B8F6-A09C5D3E1F1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483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7DD1F3-C86E-4613-AE4C-1A8CCD3D2BB5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473097" name="Picture 9" descr="logo_mz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3101" name="Picture 13" descr="pp_titul_podt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B382-DB6E-4AE8-AD39-DAF91ECFF1F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221048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7D4D3-AA93-4872-A344-CE4B5455056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8727864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233488" y="6245225"/>
            <a:ext cx="1371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14650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207125" y="6245225"/>
            <a:ext cx="1835150" cy="476250"/>
          </a:xfrm>
        </p:spPr>
        <p:txBody>
          <a:bodyPr/>
          <a:lstStyle>
            <a:lvl1pPr>
              <a:defRPr/>
            </a:lvl1pPr>
          </a:lstStyle>
          <a:p>
            <a:fld id="{6A2BA037-D9D5-4662-ACBB-C252C8C15DA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412183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2454-4B40-4572-A38A-7BDE4A1EF4E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134768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942FA-F59C-4C9A-98EF-8321607CC7C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568155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5C9A6-0F05-4A33-BF25-3FBFD224FD4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0331916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71016-8903-4542-B834-F61DDB0DA32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6925086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64DF-3C03-4A9C-B4F6-B6BA9AEC873B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6981464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08A7-357D-4E1D-96FD-1934447768B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7552590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8E34E-B16A-4806-9DA8-67862C43A7F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769542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E3089-3324-4C58-BA96-C230DE7FE06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1437538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 altLang="cs-CZ" dirty="0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cs-CZ" altLang="cs-CZ" dirty="0"/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D646941-23FE-44DC-AB01-5BBF41D0E9D9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335884" name="Rectangle 12"/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335887" name="Picture 15" descr="pp_podtis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zoom dir="in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reza.Dostal@mzd.gov.cz" TargetMode="External"/><Relationship Id="rId2" Type="http://schemas.openxmlformats.org/officeDocument/2006/relationships/hyperlink" Target="mailto:Ivana.StverkaKorinkova@mzd.gov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3488" y="2463800"/>
            <a:ext cx="7298952" cy="2189163"/>
          </a:xfrm>
        </p:spPr>
        <p:txBody>
          <a:bodyPr/>
          <a:lstStyle/>
          <a:p>
            <a:pPr algn="ctr"/>
            <a:r>
              <a:rPr lang="cs-CZ" sz="2800" b="0" dirty="0"/>
              <a:t>Pilotní projekt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Zapojení dobrovolníků do podpory pacientů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b="1" dirty="0">
                <a:solidFill>
                  <a:schemeClr val="tx2"/>
                </a:solidFill>
              </a:rPr>
              <a:t>s centrální mozkovou příhodou</a:t>
            </a:r>
            <a:br>
              <a:rPr lang="cs-CZ" sz="5400" dirty="0">
                <a:solidFill>
                  <a:srgbClr val="0070C0"/>
                </a:solidFill>
              </a:rPr>
            </a:b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Konference k dobrovolnictví ve zdravotnictví</a:t>
            </a: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28. listopadu 2024</a:t>
            </a: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Mgr. Lenka Hynštová, vedoucí oddělení kvality zdravotní péče</a:t>
            </a:r>
            <a:br>
              <a:rPr lang="cs-CZ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MUDr. Ivana Štverka Kořínková, odborná konzultantka oddělení kvality zdravotní péče</a:t>
            </a: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cs-CZ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cs-C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16834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724" y="0"/>
            <a:ext cx="6926264" cy="1052513"/>
          </a:xfrm>
        </p:spPr>
        <p:txBody>
          <a:bodyPr/>
          <a:lstStyle/>
          <a:p>
            <a:r>
              <a:rPr lang="cs-CZ" sz="3200" dirty="0"/>
              <a:t>Cíle a obsah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724" y="1844824"/>
            <a:ext cx="6926263" cy="33123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200" b="1" u="sng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Hlavní cíl:</a:t>
            </a:r>
          </a:p>
          <a:p>
            <a:pPr algn="just"/>
            <a:r>
              <a:rPr lang="cs-CZ" sz="2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Otestování podmínek a efektu bezpečného zapojení dobrovolníků do specifické podpory pacientů s centrální mozkovou příhodou </a:t>
            </a:r>
            <a:r>
              <a:rPr lang="cs-CZ" sz="2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(CMP).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0698397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7344420" cy="1052513"/>
          </a:xfrm>
        </p:spPr>
        <p:txBody>
          <a:bodyPr/>
          <a:lstStyle/>
          <a:p>
            <a:r>
              <a:rPr lang="cs-CZ" sz="3200" dirty="0"/>
              <a:t>Cíle a obsah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340768"/>
            <a:ext cx="7200404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u="sng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Dílčí cíle v první fázi projektu – rok 2025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Stanovení a otestování </a:t>
            </a:r>
            <a:r>
              <a:rPr lang="cs-CZ" sz="2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vhodné náplně dobrovolnické činnosti</a:t>
            </a: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a jejího rozhraní ve vztahu k náplni práce odborných zdravotnických pracovníků.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Otestování </a:t>
            </a:r>
            <a:r>
              <a:rPr lang="cs-CZ" sz="2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procesu výběru, přípravy a podpory dobrovolníků</a:t>
            </a: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specializovaných pro činnost s pacienty s CMP ve dvou typech/modelech řízení dobrovolnického programu.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Otestování potřebné </a:t>
            </a:r>
            <a:r>
              <a:rPr lang="cs-CZ" sz="2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formy a úrovně spolupráce dobrovolníků se zdravotnickým personálem/týmem zdravotníků</a:t>
            </a: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pečujícím o pacienta.</a:t>
            </a:r>
            <a:endParaRPr lang="cs-CZ" sz="5400" b="1" dirty="0">
              <a:solidFill>
                <a:srgbClr val="0D0D0D"/>
              </a:solidFill>
              <a:latin typeface="Aptos" panose="020B00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6330466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7344420" cy="1052513"/>
          </a:xfrm>
        </p:spPr>
        <p:txBody>
          <a:bodyPr/>
          <a:lstStyle/>
          <a:p>
            <a:r>
              <a:rPr lang="cs-CZ" sz="3200" dirty="0"/>
              <a:t>Cíle a obsah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44824"/>
            <a:ext cx="7200404" cy="4752527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u="sng" dirty="0">
                <a:solidFill>
                  <a:srgbClr val="0D0D0D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Dílčí cíle </a:t>
            </a:r>
            <a:r>
              <a:rPr lang="cs-CZ" sz="2800" b="1" u="sng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ve druhé fázi </a:t>
            </a:r>
            <a:r>
              <a:rPr lang="cs-CZ" sz="2800" b="1" u="sng" dirty="0">
                <a:solidFill>
                  <a:srgbClr val="0D0D0D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projektu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0D0D0D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(předběžně 2-3 roky od 2026)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egoe UI" panose="020B0502040204020203" pitchFamily="34" charset="0"/>
              </a:rPr>
              <a:t>Definování a volba vhodných parametrů potřebných ke sledování přínosů, efektivity a měřitelných dopadů zapojení dobrovolníků na zdravotní péči poskytovanou pacientům s CMP.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kern="100" dirty="0">
                <a:solidFill>
                  <a:srgbClr val="000000"/>
                </a:solidFill>
                <a:ea typeface="Calibri" panose="020F0502020204030204" pitchFamily="34" charset="0"/>
                <a:cs typeface="Segoe UI" panose="020B0502040204020203" pitchFamily="34" charset="0"/>
              </a:rPr>
              <a:t>… dle konkrétních výstupů z první fáze projektu</a:t>
            </a:r>
            <a:endParaRPr lang="cs-C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3810868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7488436" cy="1052513"/>
          </a:xfrm>
        </p:spPr>
        <p:txBody>
          <a:bodyPr/>
          <a:lstStyle/>
          <a:p>
            <a:r>
              <a:rPr lang="cs-CZ" sz="2800" dirty="0"/>
              <a:t>Kritéria pro účast v pilotní skupině projektu</a:t>
            </a:r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25658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Poskytovatelé zdravotních služeb (PZS):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 zřízeným iktovým centrem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entrem 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vysoce specializované cerebrovaskulární péče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nebo 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Centrem vysoce specializované péče o pacienty s iktem 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realizují dobrovolnický program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 interním modelu řízení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Spolupracují s externí dobrovolnickou organizací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Mají zaměstnaného koordinátora dobrovolníků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Alespoň na částečný úvazek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Koordinátor je orientovaný v základech bezpečného řízení dobrovolnictví ve zdravotnictví dle platné metodiky MZ, tzn. absolvoval nebo na jaře 2025 </a:t>
            </a:r>
            <a:r>
              <a:rPr lang="cs-CZ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bude absolvovat </a:t>
            </a:r>
            <a:r>
              <a:rPr lang="cs-CZ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Vzdělávací kurz pro koordinátory dobrovolníků ve zdravotních službách </a:t>
            </a:r>
            <a:endParaRPr lang="cs-CZ" sz="36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306450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7488436" cy="1052513"/>
          </a:xfrm>
        </p:spPr>
        <p:txBody>
          <a:bodyPr/>
          <a:lstStyle/>
          <a:p>
            <a:r>
              <a:rPr lang="cs-CZ" sz="2800" dirty="0"/>
              <a:t>Harmonogram první fáze projektu - 2025</a:t>
            </a:r>
            <a:endParaRPr lang="cs-CZ" sz="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70" y="1916832"/>
            <a:ext cx="7488436" cy="4725144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</a:rPr>
              <a:t>Prosinec 2024 </a:t>
            </a:r>
            <a:r>
              <a:rPr lang="cs-CZ" sz="2400" dirty="0">
                <a:solidFill>
                  <a:srgbClr val="000000"/>
                </a:solidFill>
              </a:rPr>
              <a:t>– seznam zájemců a informování zájemců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</a:rPr>
              <a:t>Leden 2025 </a:t>
            </a:r>
            <a:r>
              <a:rPr lang="cs-CZ" sz="2400" dirty="0">
                <a:solidFill>
                  <a:srgbClr val="000000"/>
                </a:solidFill>
              </a:rPr>
              <a:t>– sestavení pilotní projektové skupiny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</a:rPr>
              <a:t>Únor 2025 </a:t>
            </a:r>
            <a:r>
              <a:rPr lang="cs-CZ" sz="2400" dirty="0">
                <a:solidFill>
                  <a:srgbClr val="000000"/>
                </a:solidFill>
              </a:rPr>
              <a:t>– první schůzka zástupců pilotních PZS (zástupce zdravotnického personálu iktového centra + koordinátor dobrovolníků)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</a:rPr>
              <a:t>Březen 2025 </a:t>
            </a:r>
            <a:r>
              <a:rPr lang="cs-CZ" sz="2400" dirty="0">
                <a:solidFill>
                  <a:srgbClr val="000000"/>
                </a:solidFill>
              </a:rPr>
              <a:t>– exkurze a seznámení s příkladem dobré praxe na Neurologické klinice Fakultní nemocnice Plzeň </a:t>
            </a:r>
            <a:endParaRPr lang="cs-CZ" sz="2400" b="1" dirty="0">
              <a:solidFill>
                <a:srgbClr val="D31145"/>
              </a:solidFill>
            </a:endParaRP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6580170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7488436" cy="1052513"/>
          </a:xfrm>
        </p:spPr>
        <p:txBody>
          <a:bodyPr/>
          <a:lstStyle/>
          <a:p>
            <a:r>
              <a:rPr lang="cs-CZ" sz="2800" dirty="0"/>
              <a:t>Harmonogram první fáze projektu - 2025</a:t>
            </a:r>
            <a:endParaRPr lang="cs-CZ" sz="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72816"/>
            <a:ext cx="7344420" cy="324036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</a:rPr>
              <a:t>Duben 2025 </a:t>
            </a:r>
            <a:r>
              <a:rPr lang="cs-CZ" sz="2400" dirty="0">
                <a:solidFill>
                  <a:srgbClr val="000000"/>
                </a:solidFill>
              </a:rPr>
              <a:t>– </a:t>
            </a: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formulování parametrů, které budou v první fázi pilotně otestovány (náplň dobrovolnické činnosti, kritéria pro výběr dobrovolníků, jejich edukace, potřebná spolupráce se zdravotnickým personálem)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Květen – listopad 2025 </a:t>
            </a:r>
            <a:r>
              <a:rPr lang="cs-CZ" sz="24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pilotní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Prosinec 2025 </a:t>
            </a:r>
            <a:r>
              <a:rPr lang="cs-CZ" sz="24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zpracování metodických výstupů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9983284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0"/>
            <a:ext cx="7128396" cy="1052513"/>
          </a:xfrm>
        </p:spPr>
        <p:txBody>
          <a:bodyPr/>
          <a:lstStyle/>
          <a:p>
            <a:r>
              <a:rPr lang="cs-CZ" sz="3200" dirty="0"/>
              <a:t>Pro zájemce o účast v projektu</a:t>
            </a:r>
            <a:endParaRPr lang="cs-CZ" sz="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72816"/>
            <a:ext cx="7128396" cy="4472409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</a:rPr>
              <a:t>Vyplnění krátkého dotazníku</a:t>
            </a:r>
            <a:r>
              <a:rPr lang="cs-CZ" sz="2800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cs-CZ" sz="2800" dirty="0"/>
              <a:t>Splnění kritérií pro účast v projektu</a:t>
            </a:r>
          </a:p>
          <a:p>
            <a:pPr lvl="1"/>
            <a:r>
              <a:rPr lang="cs-CZ" sz="2800" dirty="0"/>
              <a:t>Kontaktní osoba + kontakty</a:t>
            </a:r>
          </a:p>
          <a:p>
            <a:pPr marL="0" indent="0">
              <a:buNone/>
            </a:pPr>
            <a:r>
              <a:rPr lang="cs-CZ" sz="3200" dirty="0"/>
              <a:t>			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5" name="Drawing 0">
            <a:extLst>
              <a:ext uri="{FF2B5EF4-FFF2-40B4-BE49-F238E27FC236}">
                <a16:creationId xmlns:a16="http://schemas.microsoft.com/office/drawing/2014/main" id="{09345EF2-73C5-BBB1-6697-9480A83C8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170" y="34290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96317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574A-4A6E-4698-6714-C6C486FD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 dirty="0"/>
              <a:t>Realizační tým projektu</a:t>
            </a:r>
            <a:endParaRPr lang="cs-CZ" sz="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67B6B-3EA4-E79B-593D-76DFAA29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772816"/>
            <a:ext cx="6768356" cy="3744415"/>
          </a:xfrm>
        </p:spPr>
        <p:txBody>
          <a:bodyPr/>
          <a:lstStyle/>
          <a:p>
            <a:r>
              <a:rPr lang="cs-CZ" sz="2800" dirty="0"/>
              <a:t>Oddělení kvality zdravotní péče, </a:t>
            </a:r>
          </a:p>
          <a:p>
            <a:r>
              <a:rPr lang="cs-CZ" sz="2800" dirty="0"/>
              <a:t>Odbor zdravotní péče Ministerstva zdravotnictví</a:t>
            </a:r>
          </a:p>
          <a:p>
            <a:endParaRPr lang="cs-CZ" dirty="0"/>
          </a:p>
          <a:p>
            <a:r>
              <a:rPr lang="cs-CZ" sz="2400" dirty="0"/>
              <a:t>MUDr. Ivana Štverka Kořínková</a:t>
            </a: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	E-mail: </a:t>
            </a:r>
            <a:r>
              <a:rPr lang="cs-CZ" sz="2400" dirty="0">
                <a:effectLst/>
                <a:ea typeface="Times New Roman" panose="02020603050405020304" pitchFamily="18" charset="0"/>
                <a:hlinkClick r:id="rId2"/>
              </a:rPr>
              <a:t>Ivana.StverkaKorinkova@mzd.gov.cz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cs-CZ" sz="2400" dirty="0"/>
              <a:t>Mgr. et Mgr. Tereza Dostál</a:t>
            </a:r>
          </a:p>
          <a:p>
            <a:r>
              <a:rPr lang="cs-CZ" sz="2400" dirty="0"/>
              <a:t>	E-mail: </a:t>
            </a:r>
            <a:r>
              <a:rPr lang="cs-CZ" sz="2400" dirty="0">
                <a:effectLst/>
                <a:ea typeface="Times New Roman" panose="02020603050405020304" pitchFamily="18" charset="0"/>
                <a:hlinkClick r:id="rId3"/>
              </a:rPr>
              <a:t>Tereza.Dostal@mzd.gov.cz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E1383A-BDD8-9669-CDE2-FAA259AE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2454-4B40-4572-A38A-7BDE4A1EF4E8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6922212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Prezentace CZ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CZ</Template>
  <TotalTime>19493</TotalTime>
  <Words>482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Aptos</vt:lpstr>
      <vt:lpstr>Arial</vt:lpstr>
      <vt:lpstr>Calibri</vt:lpstr>
      <vt:lpstr>Garamond</vt:lpstr>
      <vt:lpstr>GillSans</vt:lpstr>
      <vt:lpstr>Segoe UI</vt:lpstr>
      <vt:lpstr>Symbol</vt:lpstr>
      <vt:lpstr>Times New Roman</vt:lpstr>
      <vt:lpstr>Wingdings</vt:lpstr>
      <vt:lpstr>Prezentace CZ</vt:lpstr>
      <vt:lpstr>Pilotní projekt  Zapojení dobrovolníků do podpory pacientů  s centrální mozkovou příhodou  Konference k dobrovolnictví ve zdravotnictví 28. listopadu 2024  Mgr. Lenka Hynštová, vedoucí oddělení kvality zdravotní péče MUDr. Ivana Štverka Kořínková, odborná konzultantka oddělení kvality zdravotní péče    </vt:lpstr>
      <vt:lpstr>Cíle a obsah projektu</vt:lpstr>
      <vt:lpstr>Cíle a obsah projektu</vt:lpstr>
      <vt:lpstr>Cíle a obsah projektu</vt:lpstr>
      <vt:lpstr>Kritéria pro účast v pilotní skupině projektu</vt:lpstr>
      <vt:lpstr>Harmonogram první fáze projektu - 2025</vt:lpstr>
      <vt:lpstr>Harmonogram první fáze projektu - 2025</vt:lpstr>
      <vt:lpstr>Pro zájemce o účast v projektu</vt:lpstr>
      <vt:lpstr>Realizační tým projektu</vt:lpstr>
    </vt:vector>
  </TitlesOfParts>
  <Company>MZČR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Prekursory drog se zaměřením na kategorii 2 a 3</dc:title>
  <dc:creator>Novák Petr Ing.</dc:creator>
  <cp:lastModifiedBy>Aleksićová Marija, Mgr.</cp:lastModifiedBy>
  <cp:revision>569</cp:revision>
  <cp:lastPrinted>2024-11-27T19:25:09Z</cp:lastPrinted>
  <dcterms:created xsi:type="dcterms:W3CDTF">2013-11-11T16:15:14Z</dcterms:created>
  <dcterms:modified xsi:type="dcterms:W3CDTF">2024-12-09T08:49:08Z</dcterms:modified>
</cp:coreProperties>
</file>