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11"/>
  </p:notesMasterIdLst>
  <p:handoutMasterIdLst>
    <p:handoutMasterId r:id="rId12"/>
  </p:handoutMasterIdLst>
  <p:sldIdLst>
    <p:sldId id="306" r:id="rId2"/>
    <p:sldId id="307" r:id="rId3"/>
    <p:sldId id="308" r:id="rId4"/>
    <p:sldId id="313" r:id="rId5"/>
    <p:sldId id="309" r:id="rId6"/>
    <p:sldId id="310" r:id="rId7"/>
    <p:sldId id="314" r:id="rId8"/>
    <p:sldId id="312" r:id="rId9"/>
    <p:sldId id="311" r:id="rId10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3400"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400"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400"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400"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400"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sz="3400"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sz="3400"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sz="3400"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sz="3400"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D31145"/>
    <a:srgbClr val="006600"/>
    <a:srgbClr val="990033"/>
    <a:srgbClr val="9CCAB5"/>
    <a:srgbClr val="FFFFFF"/>
    <a:srgbClr val="99FF99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650052-F900-44DD-970B-17E26E0318A7}" v="17" dt="2024-11-27T12:03:13.0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65" autoAdjust="0"/>
    <p:restoredTop sz="94694" autoAdjust="0"/>
  </p:normalViewPr>
  <p:slideViewPr>
    <p:cSldViewPr>
      <p:cViewPr varScale="1">
        <p:scale>
          <a:sx n="82" d="100"/>
          <a:sy n="82" d="100"/>
        </p:scale>
        <p:origin x="1392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8E3398-E127-4B01-A046-EC72D6902D38}" type="datetimeFigureOut">
              <a:rPr lang="cs-CZ" smtClean="0"/>
              <a:t>09.12.2024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AF1067-F400-440C-A305-9CBAC50EBA49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67901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400" cy="496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9" y="1"/>
            <a:ext cx="2946400" cy="496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54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54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1" y="4714876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54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4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54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9" y="9428164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1E80B5B6-BE09-4705-B8F6-A09C5D3E1F1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348376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6" name="Rectangle 8"/>
          <p:cNvSpPr>
            <a:spLocks noChangeArrowheads="1"/>
          </p:cNvSpPr>
          <p:nvPr/>
        </p:nvSpPr>
        <p:spPr bwMode="auto">
          <a:xfrm>
            <a:off x="-12700" y="1968500"/>
            <a:ext cx="9156700" cy="48895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473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33488" y="2463800"/>
            <a:ext cx="6794500" cy="2189163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cs-CZ" altLang="cs-CZ" noProof="0"/>
              <a:t>Kliknutím lze upravit styl.</a:t>
            </a:r>
          </a:p>
        </p:txBody>
      </p:sp>
      <p:sp>
        <p:nvSpPr>
          <p:cNvPr id="4730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33488" y="4857750"/>
            <a:ext cx="6794500" cy="1235075"/>
          </a:xfrm>
        </p:spPr>
        <p:txBody>
          <a:bodyPr/>
          <a:lstStyle>
            <a:lvl1pPr>
              <a:defRPr sz="16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altLang="cs-CZ" noProof="0"/>
              <a:t>Kliknutím lze upravit styl předlohy.</a:t>
            </a:r>
          </a:p>
        </p:txBody>
      </p:sp>
      <p:sp>
        <p:nvSpPr>
          <p:cNvPr id="47309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1220788" y="6245225"/>
            <a:ext cx="1370012" cy="476250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47309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916238" y="6245225"/>
            <a:ext cx="2895600" cy="4762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 altLang="cs-CZ" dirty="0"/>
          </a:p>
        </p:txBody>
      </p:sp>
      <p:sp>
        <p:nvSpPr>
          <p:cNvPr id="47309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27DD1F3-C86E-4613-AE4C-1A8CCD3D2BB5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473097" name="Picture 9" descr="logo_mzc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682625"/>
            <a:ext cx="6737350" cy="593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3101" name="Picture 13" descr="pp_titul_podtis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9138"/>
            <a:ext cx="812800" cy="4868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0CB382-DB6E-4AE8-AD39-DAF91ECFF1F3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52210484"/>
      </p:ext>
    </p:extLst>
  </p:cSld>
  <p:clrMapOvr>
    <a:masterClrMapping/>
  </p:clrMapOvr>
  <p:transition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329363" y="0"/>
            <a:ext cx="1698625" cy="6126163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33488" y="0"/>
            <a:ext cx="4943475" cy="6126163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F7D4D3-AA93-4872-A344-CE4B5455056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38727864"/>
      </p:ext>
    </p:extLst>
  </p:cSld>
  <p:clrMapOvr>
    <a:masterClrMapping/>
  </p:clrMapOvr>
  <p:transition>
    <p:zoom dir="in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33488" y="0"/>
            <a:ext cx="6794500" cy="105251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488" y="1600200"/>
            <a:ext cx="332105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706938" y="1600200"/>
            <a:ext cx="332105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233488" y="6245225"/>
            <a:ext cx="1371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2914650" y="6237288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207125" y="6245225"/>
            <a:ext cx="1835150" cy="476250"/>
          </a:xfrm>
        </p:spPr>
        <p:txBody>
          <a:bodyPr/>
          <a:lstStyle>
            <a:lvl1pPr>
              <a:defRPr/>
            </a:lvl1pPr>
          </a:lstStyle>
          <a:p>
            <a:fld id="{6A2BA037-D9D5-4662-ACBB-C252C8C15DA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5412183"/>
      </p:ext>
    </p:extLst>
  </p:cSld>
  <p:clrMapOvr>
    <a:masterClrMapping/>
  </p:clrMapOvr>
  <p:transition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982454-4B40-4572-A38A-7BDE4A1EF4E8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5134768"/>
      </p:ext>
    </p:extLst>
  </p:cSld>
  <p:clrMapOvr>
    <a:masterClrMapping/>
  </p:clrMapOvr>
  <p:transition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9942FA-F59C-4C9A-98EF-8321607CC7C4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6568155"/>
      </p:ext>
    </p:extLst>
  </p:cSld>
  <p:clrMapOvr>
    <a:masterClrMapping/>
  </p:clrMapOvr>
  <p:transition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33488" y="1600200"/>
            <a:ext cx="33210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06938" y="1600200"/>
            <a:ext cx="33210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B5C9A6-0F05-4A33-BF25-3FBFD224FD4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20331916"/>
      </p:ext>
    </p:extLst>
  </p:cSld>
  <p:clrMapOvr>
    <a:masterClrMapping/>
  </p:clrMapOvr>
  <p:transition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A71016-8903-4542-B834-F61DDB0DA32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96925086"/>
      </p:ext>
    </p:extLst>
  </p:cSld>
  <p:clrMapOvr>
    <a:masterClrMapping/>
  </p:clrMapOvr>
  <p:transition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6D64DF-3C03-4A9C-B4F6-B6BA9AEC873B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56981464"/>
      </p:ext>
    </p:extLst>
  </p:cSld>
  <p:clrMapOvr>
    <a:masterClrMapping/>
  </p:clrMapOvr>
  <p:transition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9C08A7-357D-4E1D-96FD-1934447768B8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97552590"/>
      </p:ext>
    </p:extLst>
  </p:cSld>
  <p:clrMapOvr>
    <a:masterClrMapping/>
  </p:clrMapOvr>
  <p:transition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78E34E-B16A-4806-9DA8-67862C43A7F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67695422"/>
      </p:ext>
    </p:extLst>
  </p:cSld>
  <p:clrMapOvr>
    <a:masterClrMapping/>
  </p:clrMapOvr>
  <p:transition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DE3089-3324-4C58-BA96-C230DE7FE06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61437538"/>
      </p:ext>
    </p:extLst>
  </p:cSld>
  <p:clrMapOvr>
    <a:masterClrMapping/>
  </p:clrMapOvr>
  <p:transition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81" name="Rectangle 9"/>
          <p:cNvSpPr>
            <a:spLocks noChangeArrowheads="1"/>
          </p:cNvSpPr>
          <p:nvPr/>
        </p:nvSpPr>
        <p:spPr bwMode="auto">
          <a:xfrm>
            <a:off x="3175" y="0"/>
            <a:ext cx="8024813" cy="10795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 sz="1800" dirty="0">
              <a:solidFill>
                <a:schemeClr val="bg1"/>
              </a:solidFill>
            </a:endParaRPr>
          </a:p>
        </p:txBody>
      </p:sp>
      <p:sp>
        <p:nvSpPr>
          <p:cNvPr id="3358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33488" y="0"/>
            <a:ext cx="6794500" cy="105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</a:t>
            </a:r>
            <a:r>
              <a:rPr lang="en-US" altLang="cs-CZ"/>
              <a:t> </a:t>
            </a:r>
            <a:br>
              <a:rPr lang="cs-CZ" altLang="cs-CZ"/>
            </a:br>
            <a:r>
              <a:rPr lang="cs-CZ" altLang="cs-CZ"/>
              <a:t>PŘEDLOHY NADPISŮ.</a:t>
            </a:r>
          </a:p>
        </p:txBody>
      </p:sp>
      <p:sp>
        <p:nvSpPr>
          <p:cNvPr id="3358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3488" y="1600200"/>
            <a:ext cx="67945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3358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33488" y="6245225"/>
            <a:ext cx="1371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endParaRPr lang="cs-CZ" altLang="cs-CZ" dirty="0"/>
          </a:p>
        </p:txBody>
      </p:sp>
      <p:sp>
        <p:nvSpPr>
          <p:cNvPr id="3358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14650" y="6237288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cs-CZ" altLang="cs-CZ" dirty="0"/>
          </a:p>
        </p:txBody>
      </p:sp>
      <p:sp>
        <p:nvSpPr>
          <p:cNvPr id="3358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207125" y="6245225"/>
            <a:ext cx="183515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4D646941-23FE-44DC-AB01-5BBF41D0E9D9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335880" name="Rectangle 8"/>
          <p:cNvSpPr>
            <a:spLocks noChangeArrowheads="1"/>
          </p:cNvSpPr>
          <p:nvPr/>
        </p:nvSpPr>
        <p:spPr bwMode="auto">
          <a:xfrm>
            <a:off x="8628063" y="558800"/>
            <a:ext cx="522287" cy="522288"/>
          </a:xfrm>
          <a:prstGeom prst="rect">
            <a:avLst/>
          </a:prstGeom>
          <a:solidFill>
            <a:srgbClr val="D3114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335882" name="Rectangle 10"/>
          <p:cNvSpPr>
            <a:spLocks noChangeArrowheads="1"/>
          </p:cNvSpPr>
          <p:nvPr/>
        </p:nvSpPr>
        <p:spPr bwMode="auto">
          <a:xfrm>
            <a:off x="8621713" y="0"/>
            <a:ext cx="522287" cy="52228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335883" name="Rectangle 11"/>
          <p:cNvSpPr>
            <a:spLocks noChangeArrowheads="1"/>
          </p:cNvSpPr>
          <p:nvPr/>
        </p:nvSpPr>
        <p:spPr bwMode="auto">
          <a:xfrm>
            <a:off x="8066088" y="558800"/>
            <a:ext cx="522287" cy="522288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335884" name="Rectangle 12"/>
          <p:cNvSpPr>
            <a:spLocks noChangeArrowheads="1"/>
          </p:cNvSpPr>
          <p:nvPr/>
        </p:nvSpPr>
        <p:spPr bwMode="auto">
          <a:xfrm>
            <a:off x="8066088" y="0"/>
            <a:ext cx="522287" cy="5222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dirty="0"/>
          </a:p>
        </p:txBody>
      </p:sp>
      <p:pic>
        <p:nvPicPr>
          <p:cNvPr id="335887" name="Picture 15" descr="pp_podtisk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41438"/>
            <a:ext cx="892175" cy="5516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transition>
    <p:zoom dir="in"/>
  </p:transition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tabLst>
          <a:tab pos="0" algn="l"/>
        </a:tabLst>
        <a:defRPr sz="2000" b="1">
          <a:solidFill>
            <a:schemeClr val="bg1"/>
          </a:solidFill>
          <a:latin typeface="GillSans" pitchFamily="34" charset="0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0002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000">
          <a:solidFill>
            <a:schemeClr val="tx1"/>
          </a:solidFill>
          <a:latin typeface="+mn-lt"/>
        </a:defRPr>
      </a:lvl2pPr>
      <a:lvl3pPr marL="1150938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000" b="1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bg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bg2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Tereza.Dostal@mzd.gov.cz" TargetMode="External"/><Relationship Id="rId2" Type="http://schemas.openxmlformats.org/officeDocument/2006/relationships/hyperlink" Target="mailto:Ivana.StverkaKorinkova@mzd.gov.c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33488" y="2463800"/>
            <a:ext cx="7298952" cy="2189163"/>
          </a:xfrm>
        </p:spPr>
        <p:txBody>
          <a:bodyPr/>
          <a:lstStyle/>
          <a:p>
            <a:pPr algn="ctr"/>
            <a:r>
              <a:rPr lang="cs-CZ" sz="2800" b="0" dirty="0"/>
              <a:t>Pilotní projekt </a:t>
            </a:r>
            <a:br>
              <a:rPr lang="cs-CZ" sz="3200" dirty="0"/>
            </a:br>
            <a:r>
              <a:rPr lang="cs-CZ" sz="3200" b="1" dirty="0">
                <a:solidFill>
                  <a:schemeClr val="tx2"/>
                </a:solidFill>
              </a:rPr>
              <a:t>Zapojení dobrovolníků do podpory pacientů </a:t>
            </a:r>
            <a:br>
              <a:rPr lang="cs-CZ" sz="3200" b="1" dirty="0">
                <a:solidFill>
                  <a:schemeClr val="tx2"/>
                </a:solidFill>
              </a:rPr>
            </a:br>
            <a:r>
              <a:rPr lang="cs-CZ" sz="3200" b="1" dirty="0">
                <a:solidFill>
                  <a:schemeClr val="tx2"/>
                </a:solidFill>
              </a:rPr>
              <a:t>s centrální mozkovou příhodou</a:t>
            </a:r>
            <a:br>
              <a:rPr lang="cs-CZ" sz="5400" dirty="0">
                <a:solidFill>
                  <a:srgbClr val="0070C0"/>
                </a:solidFill>
              </a:rPr>
            </a:br>
            <a:br>
              <a:rPr lang="cs-CZ" sz="24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cs-CZ" sz="24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Konference k dobrovolnictví ve zdravotnictví</a:t>
            </a:r>
            <a:br>
              <a:rPr lang="cs-CZ" sz="24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cs-CZ" sz="24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28. listopadu 2024</a:t>
            </a:r>
            <a:br>
              <a:rPr lang="cs-CZ" sz="24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cs-CZ" sz="24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cs-CZ" sz="14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Mgr. Lenka Hynštová, vedoucí oddělení kvality zdravotní péče</a:t>
            </a:r>
            <a:br>
              <a:rPr lang="cs-CZ" sz="14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cs-CZ" sz="14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MUDr. Ivana Štverka Kořínková, odborná konzultantka oddělení kvality zdravotní péče</a:t>
            </a:r>
            <a:br>
              <a:rPr lang="cs-CZ" sz="24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cs-CZ" sz="2400" b="1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cs-CZ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altLang="cs-CZ" sz="2400" dirty="0"/>
            </a:b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26416834"/>
      </p:ext>
    </p:extLst>
  </p:cSld>
  <p:clrMapOvr>
    <a:masterClrMapping/>
  </p:clrMapOvr>
  <p:transition>
    <p:zoom dir="in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6D574A-4A6E-4698-6714-C6C486FDA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1724" y="0"/>
            <a:ext cx="6926264" cy="1052513"/>
          </a:xfrm>
        </p:spPr>
        <p:txBody>
          <a:bodyPr/>
          <a:lstStyle/>
          <a:p>
            <a:r>
              <a:rPr lang="cs-CZ" sz="3200" dirty="0"/>
              <a:t>Cíle a obsah projektu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D67B6B-3EA4-E79B-593D-76DFAA29F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1724" y="1844824"/>
            <a:ext cx="6926263" cy="3312368"/>
          </a:xfrm>
        </p:spPr>
        <p:txBody>
          <a:bodyPr/>
          <a:lstStyle/>
          <a:p>
            <a:pPr marL="0" indent="0" algn="just">
              <a:buNone/>
            </a:pPr>
            <a:r>
              <a:rPr lang="cs-CZ" sz="3200" b="1" u="sng" dirty="0">
                <a:solidFill>
                  <a:srgbClr val="0D0D0D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Hlavní cíl:</a:t>
            </a:r>
          </a:p>
          <a:p>
            <a:pPr algn="just"/>
            <a:r>
              <a:rPr lang="cs-CZ" sz="2800" b="1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Otestování podmínek a efektu bezpečného zapojení dobrovolníků do specifické podpory pacientů s centrální mozkovou příhodou </a:t>
            </a:r>
            <a:r>
              <a:rPr lang="cs-CZ" sz="28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(CMP). 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E1383A-BDD8-9669-CDE2-FAA259AED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82454-4B40-4572-A38A-7BDE4A1EF4E8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30698397"/>
      </p:ext>
    </p:extLst>
  </p:cSld>
  <p:clrMapOvr>
    <a:masterClrMapping/>
  </p:clrMapOvr>
  <p:transition>
    <p:zoom dir="in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6D574A-4A6E-4698-6714-C6C486FDA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0"/>
            <a:ext cx="7344420" cy="1052513"/>
          </a:xfrm>
        </p:spPr>
        <p:txBody>
          <a:bodyPr/>
          <a:lstStyle/>
          <a:p>
            <a:r>
              <a:rPr lang="cs-CZ" sz="3200" dirty="0"/>
              <a:t>Cíle a obsah projektu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D67B6B-3EA4-E79B-593D-76DFAA29F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84" y="1340768"/>
            <a:ext cx="7200404" cy="5184576"/>
          </a:xfrm>
        </p:spPr>
        <p:txBody>
          <a:bodyPr/>
          <a:lstStyle/>
          <a:p>
            <a:pPr marL="0" indent="0" algn="just">
              <a:buNone/>
            </a:pPr>
            <a:r>
              <a:rPr lang="cs-CZ" sz="2800" b="1" u="sng" dirty="0">
                <a:solidFill>
                  <a:srgbClr val="000000"/>
                </a:solidFill>
                <a:latin typeface="Aptos" panose="020B00040202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Dílčí cíle v první fázi projektu – rok 2025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Stanovení a otestování </a:t>
            </a:r>
            <a:r>
              <a:rPr lang="cs-CZ" sz="24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vhodné náplně dobrovolnické činnosti</a:t>
            </a:r>
            <a:r>
              <a:rPr lang="cs-CZ" sz="24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a jejího rozhraní ve vztahu k náplni práce odborných zdravotnických pracovníků.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Otestování </a:t>
            </a:r>
            <a:r>
              <a:rPr lang="cs-CZ" sz="24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procesu výběru, přípravy a podpory dobrovolníků</a:t>
            </a:r>
            <a:r>
              <a:rPr lang="cs-CZ" sz="24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specializovaných pro činnost s pacienty s CMP ve dvou typech/modelech řízení dobrovolnického programu.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Otestování potřebné </a:t>
            </a:r>
            <a:r>
              <a:rPr lang="cs-CZ" sz="2400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formy a úrovně spolupráce dobrovolníků se zdravotnickým personálem/týmem zdravotníků</a:t>
            </a:r>
            <a:r>
              <a:rPr lang="cs-CZ" sz="24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pečujícím o pacienta.</a:t>
            </a:r>
            <a:endParaRPr lang="cs-CZ" sz="5400" b="1" dirty="0">
              <a:solidFill>
                <a:srgbClr val="0D0D0D"/>
              </a:solidFill>
              <a:latin typeface="Aptos" panose="020B0004020202020204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E1383A-BDD8-9669-CDE2-FAA259AED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82454-4B40-4572-A38A-7BDE4A1EF4E8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76330466"/>
      </p:ext>
    </p:extLst>
  </p:cSld>
  <p:clrMapOvr>
    <a:masterClrMapping/>
  </p:clrMapOvr>
  <p:transition>
    <p:zoom dir="in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6D574A-4A6E-4698-6714-C6C486FDA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0"/>
            <a:ext cx="7344420" cy="1052513"/>
          </a:xfrm>
        </p:spPr>
        <p:txBody>
          <a:bodyPr/>
          <a:lstStyle/>
          <a:p>
            <a:r>
              <a:rPr lang="cs-CZ" sz="3200" dirty="0"/>
              <a:t>Cíle a obsah projektu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D67B6B-3EA4-E79B-593D-76DFAA29F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84" y="1844824"/>
            <a:ext cx="7200404" cy="4752527"/>
          </a:xfrm>
        </p:spPr>
        <p:txBody>
          <a:bodyPr/>
          <a:lstStyle/>
          <a:p>
            <a:pPr marL="0" indent="0" algn="just">
              <a:buNone/>
            </a:pPr>
            <a:r>
              <a:rPr lang="cs-CZ" sz="2800" b="1" u="sng" dirty="0">
                <a:solidFill>
                  <a:srgbClr val="0D0D0D"/>
                </a:solidFill>
                <a:latin typeface="Aptos" panose="020B00040202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Dílčí cíle </a:t>
            </a:r>
            <a:r>
              <a:rPr lang="cs-CZ" sz="2800" b="1" u="sng" dirty="0">
                <a:solidFill>
                  <a:srgbClr val="000000"/>
                </a:solidFill>
                <a:latin typeface="Aptos" panose="020B00040202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ve druhé fázi </a:t>
            </a:r>
            <a:r>
              <a:rPr lang="cs-CZ" sz="2800" b="1" u="sng" dirty="0">
                <a:solidFill>
                  <a:srgbClr val="0D0D0D"/>
                </a:solidFill>
                <a:latin typeface="Aptos" panose="020B00040202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projektu </a:t>
            </a:r>
          </a:p>
          <a:p>
            <a:pPr marL="0" indent="0" algn="just">
              <a:buNone/>
            </a:pPr>
            <a:r>
              <a:rPr lang="cs-CZ" b="1" dirty="0">
                <a:solidFill>
                  <a:srgbClr val="0D0D0D"/>
                </a:solidFill>
                <a:latin typeface="Aptos" panose="020B00040202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(předběžně 2-3 roky od 2026)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24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Segoe UI" panose="020B0502040204020203" pitchFamily="34" charset="0"/>
              </a:rPr>
              <a:t>Definování a volba vhodných parametrů potřebných ke sledování přínosů, efektivity a měřitelných dopadů zapojení dobrovolníků na zdravotní péči poskytovanou pacientům s CMP.</a:t>
            </a:r>
            <a:endParaRPr lang="cs-CZ" sz="24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cs-CZ" sz="2400" kern="100" dirty="0">
                <a:solidFill>
                  <a:srgbClr val="000000"/>
                </a:solidFill>
                <a:ea typeface="Calibri" panose="020F0502020204030204" pitchFamily="34" charset="0"/>
                <a:cs typeface="Segoe UI" panose="020B0502040204020203" pitchFamily="34" charset="0"/>
              </a:rPr>
              <a:t>… dle konkrétních výstupů z první fáze projektu</a:t>
            </a:r>
            <a:endParaRPr lang="cs-CZ" sz="24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E1383A-BDD8-9669-CDE2-FAA259AED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82454-4B40-4572-A38A-7BDE4A1EF4E8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83810868"/>
      </p:ext>
    </p:extLst>
  </p:cSld>
  <p:clrMapOvr>
    <a:masterClrMapping/>
  </p:clrMapOvr>
  <p:transition>
    <p:zoom dir="in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6D574A-4A6E-4698-6714-C6C486FDA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0"/>
            <a:ext cx="7488436" cy="1052513"/>
          </a:xfrm>
        </p:spPr>
        <p:txBody>
          <a:bodyPr/>
          <a:lstStyle/>
          <a:p>
            <a:r>
              <a:rPr lang="cs-CZ" sz="2800" dirty="0"/>
              <a:t>Kritéria pro účast v pilotní skupině projektu</a:t>
            </a:r>
            <a:endParaRPr lang="cs-CZ" sz="1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D67B6B-3EA4-E79B-593D-76DFAA29F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412776"/>
            <a:ext cx="8136904" cy="5256584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rgbClr val="000000"/>
                </a:solidFill>
              </a:rPr>
              <a:t>Poskytovatelé zdravotních služeb (PZS):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Se zřízeným iktovým centrem</a:t>
            </a:r>
            <a:r>
              <a:rPr lang="cs-CZ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:</a:t>
            </a:r>
          </a:p>
          <a:p>
            <a:pPr marL="1371600" lvl="2" indent="-457200">
              <a:buFont typeface="+mj-lt"/>
              <a:buAutoNum type="alphaLcParenR"/>
            </a:pPr>
            <a:r>
              <a:rPr lang="cs-CZ" dirty="0">
                <a:solidFill>
                  <a:srgbClr val="000000"/>
                </a:solidFill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cs-CZ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entrem </a:t>
            </a:r>
            <a:r>
              <a:rPr lang="cs-CZ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vysoce specializované cerebrovaskulární péče</a:t>
            </a:r>
          </a:p>
          <a:p>
            <a:pPr marL="1371600" lvl="2" indent="-457200">
              <a:buFont typeface="+mj-lt"/>
              <a:buAutoNum type="alphaLcParenR"/>
            </a:pPr>
            <a:r>
              <a:rPr lang="cs-CZ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nebo </a:t>
            </a:r>
            <a:r>
              <a:rPr lang="cs-CZ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Centrem vysoce specializované péče o pacienty s iktem  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Zároveň realizují dobrovolnický program</a:t>
            </a:r>
            <a:r>
              <a:rPr lang="cs-CZ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1371600" lvl="2" indent="-457200">
              <a:buFont typeface="+mj-lt"/>
              <a:buAutoNum type="alphaLcParenR"/>
            </a:pPr>
            <a:r>
              <a:rPr lang="cs-CZ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V interním modelu řízení</a:t>
            </a:r>
          </a:p>
          <a:p>
            <a:pPr marL="1371600" lvl="2" indent="-457200">
              <a:buFont typeface="+mj-lt"/>
              <a:buAutoNum type="alphaLcParenR"/>
            </a:pPr>
            <a:r>
              <a:rPr lang="cs-CZ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Spolupracují s externí dobrovolnickou organizací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b="1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Mají zaměstnaného koordinátora dobrovolníků</a:t>
            </a:r>
            <a:r>
              <a:rPr lang="cs-CZ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:</a:t>
            </a:r>
          </a:p>
          <a:p>
            <a:pPr marL="1371600" lvl="2" indent="-457200">
              <a:buFont typeface="+mj-lt"/>
              <a:buAutoNum type="alphaLcParenR"/>
            </a:pPr>
            <a:r>
              <a:rPr lang="cs-CZ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Alespoň na částečný úvazek</a:t>
            </a:r>
          </a:p>
          <a:p>
            <a:pPr marL="1371600" lvl="2" indent="-457200">
              <a:buFont typeface="+mj-lt"/>
              <a:buAutoNum type="alphaLcParenR"/>
            </a:pPr>
            <a:r>
              <a:rPr lang="cs-CZ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Koordinátor je orientovaný v základech bezpečného řízení dobrovolnictví ve zdravotnictví dle platné metodiky MZ, tzn. absolvoval nebo na jaře 2025 </a:t>
            </a:r>
            <a:r>
              <a:rPr lang="cs-CZ" dirty="0">
                <a:solidFill>
                  <a:srgbClr val="000000"/>
                </a:solidFill>
                <a:latin typeface="Aptos" panose="020B00040202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bude absolvovat </a:t>
            </a:r>
            <a:r>
              <a:rPr lang="cs-CZ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Vzdělávací kurz pro koordinátory dobrovolníků ve zdravotních službách </a:t>
            </a:r>
            <a:endParaRPr lang="cs-CZ" sz="3600" dirty="0">
              <a:solidFill>
                <a:srgbClr val="00000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E1383A-BDD8-9669-CDE2-FAA259AED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82454-4B40-4572-A38A-7BDE4A1EF4E8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83064501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6D574A-4A6E-4698-6714-C6C486FDA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0"/>
            <a:ext cx="7488436" cy="1052513"/>
          </a:xfrm>
        </p:spPr>
        <p:txBody>
          <a:bodyPr/>
          <a:lstStyle/>
          <a:p>
            <a:r>
              <a:rPr lang="cs-CZ" sz="2800" dirty="0"/>
              <a:t>Harmonogram první fáze projektu - 2025</a:t>
            </a:r>
            <a:endParaRPr lang="cs-CZ" sz="7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D67B6B-3EA4-E79B-593D-76DFAA29F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270" y="1916832"/>
            <a:ext cx="7488436" cy="4725144"/>
          </a:xfrm>
        </p:spPr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070C0"/>
                </a:solidFill>
              </a:rPr>
              <a:t>Prosinec 2024 </a:t>
            </a:r>
            <a:r>
              <a:rPr lang="cs-CZ" sz="2400" dirty="0">
                <a:solidFill>
                  <a:srgbClr val="000000"/>
                </a:solidFill>
              </a:rPr>
              <a:t>– seznam zájemců a informování zájemců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070C0"/>
                </a:solidFill>
              </a:rPr>
              <a:t>Leden 2025 </a:t>
            </a:r>
            <a:r>
              <a:rPr lang="cs-CZ" sz="2400" dirty="0">
                <a:solidFill>
                  <a:srgbClr val="000000"/>
                </a:solidFill>
              </a:rPr>
              <a:t>– sestavení pilotní projektové skupiny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070C0"/>
                </a:solidFill>
              </a:rPr>
              <a:t>Únor 2025 </a:t>
            </a:r>
            <a:r>
              <a:rPr lang="cs-CZ" sz="2400" dirty="0">
                <a:solidFill>
                  <a:srgbClr val="000000"/>
                </a:solidFill>
              </a:rPr>
              <a:t>– první schůzka zástupců pilotních PZS (zástupce zdravotnického personálu iktového centra + koordinátor dobrovolníků)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070C0"/>
                </a:solidFill>
              </a:rPr>
              <a:t>Březen 2025 </a:t>
            </a:r>
            <a:r>
              <a:rPr lang="cs-CZ" sz="2400" dirty="0">
                <a:solidFill>
                  <a:srgbClr val="000000"/>
                </a:solidFill>
              </a:rPr>
              <a:t>– exkurze a seznámení s příkladem dobré praxe na Neurologické klinice Fakultní nemocnice Plzeň </a:t>
            </a:r>
            <a:endParaRPr lang="cs-CZ" sz="2400" b="1" dirty="0">
              <a:solidFill>
                <a:srgbClr val="D31145"/>
              </a:solidFill>
            </a:endParaRPr>
          </a:p>
          <a:p>
            <a:pPr algn="just"/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E1383A-BDD8-9669-CDE2-FAA259AED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82454-4B40-4572-A38A-7BDE4A1EF4E8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36580170"/>
      </p:ext>
    </p:extLst>
  </p:cSld>
  <p:clrMapOvr>
    <a:masterClrMapping/>
  </p:clrMapOvr>
  <p:transition>
    <p:zoom dir="in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6D574A-4A6E-4698-6714-C6C486FDA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0"/>
            <a:ext cx="7488436" cy="1052513"/>
          </a:xfrm>
        </p:spPr>
        <p:txBody>
          <a:bodyPr/>
          <a:lstStyle/>
          <a:p>
            <a:r>
              <a:rPr lang="cs-CZ" sz="2800" dirty="0"/>
              <a:t>Harmonogram první fáze projektu - 2025</a:t>
            </a:r>
            <a:endParaRPr lang="cs-CZ" sz="7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D67B6B-3EA4-E79B-593D-76DFAA29F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772816"/>
            <a:ext cx="7344420" cy="3240360"/>
          </a:xfrm>
        </p:spPr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070C0"/>
                </a:solidFill>
              </a:rPr>
              <a:t>Duben 2025 </a:t>
            </a:r>
            <a:r>
              <a:rPr lang="cs-CZ" sz="2400" dirty="0">
                <a:solidFill>
                  <a:srgbClr val="000000"/>
                </a:solidFill>
              </a:rPr>
              <a:t>– </a:t>
            </a:r>
            <a:r>
              <a:rPr lang="cs-CZ" sz="24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formulování parametrů, které budou v první fázi pilotně otestovány (náplň dobrovolnické činnosti, kritéria pro výběr dobrovolníků, jejich edukace, potřebná spolupráce se zdravotnickým personálem)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070C0"/>
                </a:solidFill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Květen – listopad 2025 </a:t>
            </a:r>
            <a:r>
              <a:rPr lang="cs-CZ" sz="2400" dirty="0">
                <a:solidFill>
                  <a:srgbClr val="000000"/>
                </a:solidFill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</a:t>
            </a:r>
            <a:r>
              <a:rPr lang="cs-CZ" sz="24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pilotní testování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b="1" dirty="0">
                <a:solidFill>
                  <a:srgbClr val="0070C0"/>
                </a:solidFill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Prosinec 2025 </a:t>
            </a:r>
            <a:r>
              <a:rPr lang="cs-CZ" sz="2400" dirty="0">
                <a:solidFill>
                  <a:srgbClr val="000000"/>
                </a:solidFill>
                <a:latin typeface="Aptos" panose="020B00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zpracování metodických výstupů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E1383A-BDD8-9669-CDE2-FAA259AED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82454-4B40-4572-A38A-7BDE4A1EF4E8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89983284"/>
      </p:ext>
    </p:extLst>
  </p:cSld>
  <p:clrMapOvr>
    <a:masterClrMapping/>
  </p:clrMapOvr>
  <p:transition>
    <p:zoom dir="in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6D574A-4A6E-4698-6714-C6C486FDA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0"/>
            <a:ext cx="7128396" cy="1052513"/>
          </a:xfrm>
        </p:spPr>
        <p:txBody>
          <a:bodyPr/>
          <a:lstStyle/>
          <a:p>
            <a:r>
              <a:rPr lang="cs-CZ" sz="3200" dirty="0"/>
              <a:t>Pro zájemce o účast v projektu</a:t>
            </a:r>
            <a:endParaRPr lang="cs-CZ" sz="3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D67B6B-3EA4-E79B-593D-76DFAA29F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1772816"/>
            <a:ext cx="7128396" cy="4472409"/>
          </a:xfrm>
        </p:spPr>
        <p:txBody>
          <a:bodyPr/>
          <a:lstStyle/>
          <a:p>
            <a:r>
              <a:rPr lang="cs-CZ" sz="2800" b="1" dirty="0">
                <a:solidFill>
                  <a:srgbClr val="0070C0"/>
                </a:solidFill>
              </a:rPr>
              <a:t>Vyplnění krátkého dotazníku</a:t>
            </a:r>
            <a:r>
              <a:rPr lang="cs-CZ" sz="2800" dirty="0">
                <a:solidFill>
                  <a:srgbClr val="0070C0"/>
                </a:solidFill>
              </a:rPr>
              <a:t>:</a:t>
            </a:r>
          </a:p>
          <a:p>
            <a:pPr lvl="1"/>
            <a:r>
              <a:rPr lang="cs-CZ" sz="2800" dirty="0"/>
              <a:t>Splnění kritérií pro účast v projektu</a:t>
            </a:r>
          </a:p>
          <a:p>
            <a:pPr lvl="1"/>
            <a:r>
              <a:rPr lang="cs-CZ" sz="2800" dirty="0"/>
              <a:t>Kontaktní osoba + kontakty</a:t>
            </a:r>
          </a:p>
          <a:p>
            <a:pPr marL="0" indent="0">
              <a:buNone/>
            </a:pPr>
            <a:r>
              <a:rPr lang="cs-CZ" sz="3200" dirty="0"/>
              <a:t>			</a:t>
            </a:r>
            <a:endParaRPr lang="cs-CZ" sz="2400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E1383A-BDD8-9669-CDE2-FAA259AED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82454-4B40-4572-A38A-7BDE4A1EF4E8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pic>
        <p:nvPicPr>
          <p:cNvPr id="5" name="Drawing 0">
            <a:extLst>
              <a:ext uri="{FF2B5EF4-FFF2-40B4-BE49-F238E27FC236}">
                <a16:creationId xmlns:a16="http://schemas.microsoft.com/office/drawing/2014/main" id="{09345EF2-73C5-BBB1-6697-9480A83C83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2170" y="3429000"/>
            <a:ext cx="27432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896317"/>
      </p:ext>
    </p:extLst>
  </p:cSld>
  <p:clrMapOvr>
    <a:masterClrMapping/>
  </p:clrMapOvr>
  <p:transition>
    <p:zoom dir="in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6D574A-4A6E-4698-6714-C6C486FDA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616" y="0"/>
            <a:ext cx="6912372" cy="1052513"/>
          </a:xfrm>
        </p:spPr>
        <p:txBody>
          <a:bodyPr/>
          <a:lstStyle/>
          <a:p>
            <a:r>
              <a:rPr lang="cs-CZ" sz="3200" dirty="0"/>
              <a:t>Realizační tým projektu</a:t>
            </a:r>
            <a:endParaRPr lang="cs-CZ" sz="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D67B6B-3EA4-E79B-593D-76DFAA29F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9632" y="1772816"/>
            <a:ext cx="6768356" cy="3744415"/>
          </a:xfrm>
        </p:spPr>
        <p:txBody>
          <a:bodyPr/>
          <a:lstStyle/>
          <a:p>
            <a:r>
              <a:rPr lang="cs-CZ" sz="2800" dirty="0"/>
              <a:t>Oddělení kvality zdravotní péče, </a:t>
            </a:r>
          </a:p>
          <a:p>
            <a:r>
              <a:rPr lang="cs-CZ" sz="2800" dirty="0"/>
              <a:t>Odbor zdravotní péče Ministerstva zdravotnictví</a:t>
            </a:r>
          </a:p>
          <a:p>
            <a:endParaRPr lang="cs-CZ" dirty="0"/>
          </a:p>
          <a:p>
            <a:r>
              <a:rPr lang="cs-CZ" sz="2400" dirty="0"/>
              <a:t>MUDr. Ivana Štverka Kořínková</a:t>
            </a:r>
          </a:p>
          <a:p>
            <a:r>
              <a:rPr lang="cs-CZ" sz="2400" dirty="0">
                <a:effectLst/>
                <a:ea typeface="Times New Roman" panose="02020603050405020304" pitchFamily="18" charset="0"/>
              </a:rPr>
              <a:t>	E-mail: </a:t>
            </a:r>
            <a:r>
              <a:rPr lang="cs-CZ" sz="2400" dirty="0">
                <a:effectLst/>
                <a:ea typeface="Times New Roman" panose="02020603050405020304" pitchFamily="18" charset="0"/>
                <a:hlinkClick r:id="rId2"/>
              </a:rPr>
              <a:t>Ivana.StverkaKorinkova@mzd.gov.cz</a:t>
            </a:r>
            <a:endParaRPr lang="cs-CZ" sz="2400" dirty="0">
              <a:effectLst/>
              <a:ea typeface="Times New Roman" panose="02020603050405020304" pitchFamily="18" charset="0"/>
            </a:endParaRPr>
          </a:p>
          <a:p>
            <a:r>
              <a:rPr lang="cs-CZ" sz="2400" dirty="0"/>
              <a:t>Mgr. et Mgr. Tereza Dostál</a:t>
            </a:r>
          </a:p>
          <a:p>
            <a:r>
              <a:rPr lang="cs-CZ" sz="2400" dirty="0"/>
              <a:t>	E-mail: </a:t>
            </a:r>
            <a:r>
              <a:rPr lang="cs-CZ" sz="2400" dirty="0">
                <a:effectLst/>
                <a:ea typeface="Times New Roman" panose="02020603050405020304" pitchFamily="18" charset="0"/>
                <a:hlinkClick r:id="rId3"/>
              </a:rPr>
              <a:t>Tereza.Dostal@mzd.gov.cz</a:t>
            </a:r>
            <a:endParaRPr lang="cs-CZ" sz="2400" dirty="0">
              <a:effectLst/>
              <a:ea typeface="Times New Roman" panose="02020603050405020304" pitchFamily="18" charset="0"/>
            </a:endParaRP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5E1383A-BDD8-9669-CDE2-FAA259AED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82454-4B40-4572-A38A-7BDE4A1EF4E8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06922212"/>
      </p:ext>
    </p:extLst>
  </p:cSld>
  <p:clrMapOvr>
    <a:masterClrMapping/>
  </p:clrMapOvr>
  <p:transition>
    <p:zoom dir="in"/>
  </p:transition>
</p:sld>
</file>

<file path=ppt/theme/theme1.xml><?xml version="1.0" encoding="utf-8"?>
<a:theme xmlns:a="http://schemas.openxmlformats.org/drawingml/2006/main" name="Prezentace CZ">
  <a:themeElements>
    <a:clrScheme name="sablona_prezentace 1">
      <a:dk1>
        <a:srgbClr val="003D61"/>
      </a:dk1>
      <a:lt1>
        <a:srgbClr val="FFFFFF"/>
      </a:lt1>
      <a:dk2>
        <a:srgbClr val="FFFFFF"/>
      </a:dk2>
      <a:lt2>
        <a:srgbClr val="858585"/>
      </a:lt2>
      <a:accent1>
        <a:srgbClr val="FDBB30"/>
      </a:accent1>
      <a:accent2>
        <a:srgbClr val="C2CD23"/>
      </a:accent2>
      <a:accent3>
        <a:srgbClr val="FFFFFF"/>
      </a:accent3>
      <a:accent4>
        <a:srgbClr val="003352"/>
      </a:accent4>
      <a:accent5>
        <a:srgbClr val="FEDAAD"/>
      </a:accent5>
      <a:accent6>
        <a:srgbClr val="B0BA1F"/>
      </a:accent6>
      <a:hlink>
        <a:srgbClr val="003D61"/>
      </a:hlink>
      <a:folHlink>
        <a:srgbClr val="858585"/>
      </a:folHlink>
    </a:clrScheme>
    <a:fontScheme name="sablona_prezentace">
      <a:majorFont>
        <a:latin typeface="GillSans"/>
        <a:ea typeface=""/>
        <a:cs typeface=""/>
      </a:majorFont>
      <a:minorFont>
        <a:latin typeface="GillSan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blona_prezentace 1">
        <a:dk1>
          <a:srgbClr val="003D61"/>
        </a:dk1>
        <a:lt1>
          <a:srgbClr val="FFFFFF"/>
        </a:lt1>
        <a:dk2>
          <a:srgbClr val="FFFFFF"/>
        </a:dk2>
        <a:lt2>
          <a:srgbClr val="858585"/>
        </a:lt2>
        <a:accent1>
          <a:srgbClr val="FDBB30"/>
        </a:accent1>
        <a:accent2>
          <a:srgbClr val="C2CD23"/>
        </a:accent2>
        <a:accent3>
          <a:srgbClr val="FFFFFF"/>
        </a:accent3>
        <a:accent4>
          <a:srgbClr val="003352"/>
        </a:accent4>
        <a:accent5>
          <a:srgbClr val="FEDAAD"/>
        </a:accent5>
        <a:accent6>
          <a:srgbClr val="B0BA1F"/>
        </a:accent6>
        <a:hlink>
          <a:srgbClr val="003D61"/>
        </a:hlink>
        <a:folHlink>
          <a:srgbClr val="85858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CZ</Template>
  <TotalTime>19493</TotalTime>
  <Words>482</Words>
  <Application>Microsoft Office PowerPoint</Application>
  <PresentationFormat>Předvádění na obrazovce (4:3)</PresentationFormat>
  <Paragraphs>55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9" baseType="lpstr">
      <vt:lpstr>Aptos</vt:lpstr>
      <vt:lpstr>Arial</vt:lpstr>
      <vt:lpstr>Calibri</vt:lpstr>
      <vt:lpstr>Garamond</vt:lpstr>
      <vt:lpstr>GillSans</vt:lpstr>
      <vt:lpstr>Segoe UI</vt:lpstr>
      <vt:lpstr>Symbol</vt:lpstr>
      <vt:lpstr>Times New Roman</vt:lpstr>
      <vt:lpstr>Wingdings</vt:lpstr>
      <vt:lpstr>Prezentace CZ</vt:lpstr>
      <vt:lpstr>Pilotní projekt  Zapojení dobrovolníků do podpory pacientů  s centrální mozkovou příhodou  Konference k dobrovolnictví ve zdravotnictví 28. listopadu 2024  Mgr. Lenka Hynštová, vedoucí oddělení kvality zdravotní péče MUDr. Ivana Štverka Kořínková, odborná konzultantka oddělení kvality zdravotní péče    </vt:lpstr>
      <vt:lpstr>Cíle a obsah projektu</vt:lpstr>
      <vt:lpstr>Cíle a obsah projektu</vt:lpstr>
      <vt:lpstr>Cíle a obsah projektu</vt:lpstr>
      <vt:lpstr>Kritéria pro účast v pilotní skupině projektu</vt:lpstr>
      <vt:lpstr>Harmonogram první fáze projektu - 2025</vt:lpstr>
      <vt:lpstr>Harmonogram první fáze projektu - 2025</vt:lpstr>
      <vt:lpstr>Pro zájemce o účast v projektu</vt:lpstr>
      <vt:lpstr>Realizační tým projektu</vt:lpstr>
    </vt:vector>
  </TitlesOfParts>
  <Company>MZČR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Prekursory drog se zaměřením na kategorii 2 a 3</dc:title>
  <dc:creator>Novák Petr Ing.</dc:creator>
  <cp:lastModifiedBy>Aleksićová Marija, Mgr.</cp:lastModifiedBy>
  <cp:revision>569</cp:revision>
  <cp:lastPrinted>2024-11-27T19:25:09Z</cp:lastPrinted>
  <dcterms:created xsi:type="dcterms:W3CDTF">2013-11-11T16:15:14Z</dcterms:created>
  <dcterms:modified xsi:type="dcterms:W3CDTF">2024-12-09T08:49:08Z</dcterms:modified>
</cp:coreProperties>
</file>