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265" r:id="rId2"/>
    <p:sldId id="259" r:id="rId3"/>
    <p:sldId id="311" r:id="rId4"/>
    <p:sldId id="312" r:id="rId5"/>
    <p:sldId id="313" r:id="rId6"/>
    <p:sldId id="314" r:id="rId7"/>
    <p:sldId id="291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DBE01AF-B4D6-47FC-8E08-2526AAA3A6F1}">
          <p14:sldIdLst>
            <p14:sldId id="265"/>
          </p14:sldIdLst>
        </p14:section>
        <p14:section name="Oddíl bez názvu" id="{F48DCBF0-1E08-4B2F-8247-721F233B82EA}">
          <p14:sldIdLst>
            <p14:sldId id="259"/>
            <p14:sldId id="311"/>
            <p14:sldId id="312"/>
            <p14:sldId id="313"/>
            <p14:sldId id="314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33" autoAdjust="0"/>
  </p:normalViewPr>
  <p:slideViewPr>
    <p:cSldViewPr showGuides="1">
      <p:cViewPr varScale="1">
        <p:scale>
          <a:sx n="58" d="100"/>
          <a:sy n="58" d="100"/>
        </p:scale>
        <p:origin x="499" y="67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2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1120745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2396470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9"/>
          <a:stretch/>
        </p:blipFill>
        <p:spPr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72008" y="-136699"/>
            <a:ext cx="18288000" cy="10287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199783" y="4063380"/>
            <a:ext cx="110882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dirty="0"/>
              <a:t>Dobrovolnické centrum</a:t>
            </a:r>
          </a:p>
          <a:p>
            <a:r>
              <a:rPr lang="cs-CZ" sz="8000" dirty="0"/>
              <a:t>		CÍLE 2023-2024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16008" y="7807796"/>
            <a:ext cx="7872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Mgr. Marija Aleksićová, Dobrovolnické centrum FN Olomouc</a:t>
            </a:r>
            <a:endParaRPr lang="en-US" sz="2000" spc="200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44000" y="2217452"/>
            <a:ext cx="9144000" cy="182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34" y="2572736"/>
            <a:ext cx="4232559" cy="11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7"/>
          <p:cNvSpPr txBox="1"/>
          <p:nvPr/>
        </p:nvSpPr>
        <p:spPr>
          <a:xfrm>
            <a:off x="9216008" y="8311852"/>
            <a:ext cx="4396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FAKULTNÍ NEMOCNICE OLOMOUC</a:t>
            </a:r>
            <a:endParaRPr lang="en-US" sz="2000" spc="200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395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4566304" cy="914400"/>
          </a:xfrm>
        </p:spPr>
        <p:txBody>
          <a:bodyPr>
            <a:normAutofit/>
          </a:bodyPr>
          <a:lstStyle/>
          <a:p>
            <a:r>
              <a:rPr lang="cs-CZ" sz="4800" b="1" dirty="0"/>
              <a:t>STÁVAJÍCÍ ČINNOST DOBROVOLNICKÉHO CENTRA</a:t>
            </a:r>
            <a:endParaRPr lang="cs-CZ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7646463"/>
          </a:xfrm>
        </p:spPr>
        <p:txBody>
          <a:bodyPr/>
          <a:lstStyle/>
          <a:p>
            <a:r>
              <a:rPr lang="cs-CZ" sz="2800" b="1" dirty="0"/>
              <a:t>Aktuálně počty dobrovolníků</a:t>
            </a:r>
            <a:r>
              <a:rPr lang="cs-CZ" sz="2400" b="1" dirty="0"/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15 aktivních dobrovolníků, kteří ve frekvenci 1x týdně až 1x za 14 dnů docházejí na oddělení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10 dalších dobrovolníků, kteří vypomáhají při jednorázových akcích.</a:t>
            </a:r>
          </a:p>
          <a:p>
            <a:pPr lvl="0"/>
            <a:endParaRPr lang="cs-CZ" sz="2400" dirty="0"/>
          </a:p>
          <a:p>
            <a:pPr lvl="0"/>
            <a:r>
              <a:rPr lang="cs-CZ" sz="2800" b="1" dirty="0"/>
              <a:t>10 oddělení, kam dobrovolníci docházejí za pacienty: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II. INTERNÍ KLINIKA 30M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II. INTERNÍ KLINIKA 30C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II. INTERNÍ KLINIKA 46 GERI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II. INTERNÍ KLINIKA 48 ODOP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III. INTERNÍ KLINIKA 39A (přestávka 3-6/2023, studenti na praxích)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RHC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OČNÍ KLINIKA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PLICNÍ KLINIKA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DĚTSKÁ KLINIKA (nezájem dětí i rodičů)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JIP NEUROCHIRURGIE (neobsazeno od 5/2023)</a:t>
            </a:r>
          </a:p>
          <a:p>
            <a:pPr lvl="0"/>
            <a:endParaRPr lang="cs-CZ" sz="2400" dirty="0"/>
          </a:p>
          <a:p>
            <a:endParaRPr lang="cs-CZ" altLang="cs-CZ" sz="32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0080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6459110" cy="914400"/>
          </a:xfrm>
        </p:spPr>
        <p:txBody>
          <a:bodyPr>
            <a:noAutofit/>
          </a:bodyPr>
          <a:lstStyle/>
          <a:p>
            <a:r>
              <a:rPr lang="cs-CZ" sz="4800" b="1" dirty="0"/>
              <a:t>ODPRACOVANÉ HODINY DOBROVOLNÍKŮ ZA OBDOBÍ 1-5/2023</a:t>
            </a:r>
            <a:endParaRPr lang="cs-CZ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5760371"/>
          </a:xfrm>
        </p:spPr>
        <p:txBody>
          <a:bodyPr/>
          <a:lstStyle/>
          <a:p>
            <a:r>
              <a:rPr lang="cs-CZ" sz="2800" b="1" dirty="0"/>
              <a:t>NÁVŠTĚVY NA ODDĚLENÍCH: </a:t>
            </a:r>
          </a:p>
          <a:p>
            <a:endParaRPr lang="cs-CZ" sz="2400" dirty="0"/>
          </a:p>
          <a:p>
            <a:r>
              <a:rPr lang="cs-CZ" sz="2400" dirty="0"/>
              <a:t>Celkem se zapojilo </a:t>
            </a:r>
            <a:r>
              <a:rPr lang="cs-CZ" sz="2400" b="1" dirty="0"/>
              <a:t>15</a:t>
            </a:r>
            <a:r>
              <a:rPr lang="cs-CZ" sz="2400" dirty="0"/>
              <a:t> pravidelných dobrovolníků</a:t>
            </a:r>
          </a:p>
          <a:p>
            <a:r>
              <a:rPr lang="cs-CZ" sz="2400" dirty="0"/>
              <a:t>Odpracovali </a:t>
            </a:r>
            <a:r>
              <a:rPr lang="cs-CZ" sz="2400" b="1" dirty="0"/>
              <a:t>118</a:t>
            </a:r>
            <a:r>
              <a:rPr lang="cs-CZ" sz="2400" dirty="0"/>
              <a:t> hodin, navštívili </a:t>
            </a:r>
            <a:r>
              <a:rPr lang="cs-CZ" sz="2400" b="1" dirty="0"/>
              <a:t>127</a:t>
            </a:r>
            <a:r>
              <a:rPr lang="cs-CZ" sz="2400" dirty="0"/>
              <a:t> pacientů</a:t>
            </a:r>
          </a:p>
          <a:p>
            <a:r>
              <a:rPr lang="cs-CZ" sz="2400" b="1" dirty="0"/>
              <a:t> </a:t>
            </a:r>
            <a:endParaRPr lang="cs-CZ" sz="2400" dirty="0"/>
          </a:p>
          <a:p>
            <a:r>
              <a:rPr lang="cs-CZ" sz="2800" b="1" dirty="0"/>
              <a:t>JEDNORÁZOVÉ AKCE</a:t>
            </a:r>
          </a:p>
          <a:p>
            <a:endParaRPr lang="cs-CZ" sz="2400" dirty="0"/>
          </a:p>
          <a:p>
            <a:r>
              <a:rPr lang="cs-CZ" sz="2400" dirty="0"/>
              <a:t>Celkem se zapojilo </a:t>
            </a:r>
            <a:r>
              <a:rPr lang="cs-CZ" sz="2400" b="1" dirty="0"/>
              <a:t>27</a:t>
            </a:r>
            <a:r>
              <a:rPr lang="cs-CZ" sz="2400" dirty="0"/>
              <a:t> dobrovolníků</a:t>
            </a:r>
          </a:p>
          <a:p>
            <a:r>
              <a:rPr lang="cs-CZ" sz="2400" dirty="0"/>
              <a:t>Odpracovali</a:t>
            </a:r>
            <a:r>
              <a:rPr lang="cs-CZ" sz="2400" b="1" dirty="0"/>
              <a:t> 594</a:t>
            </a:r>
            <a:r>
              <a:rPr lang="cs-CZ" sz="2400" dirty="0"/>
              <a:t> hodin, zapojili </a:t>
            </a:r>
            <a:r>
              <a:rPr lang="cs-CZ" sz="2400" b="1" dirty="0"/>
              <a:t>206</a:t>
            </a:r>
            <a:r>
              <a:rPr lang="cs-CZ" sz="2400" dirty="0"/>
              <a:t> pacientů a zaměstnanců</a:t>
            </a:r>
          </a:p>
          <a:p>
            <a:endParaRPr lang="cs-CZ" altLang="cs-CZ" sz="32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604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6459110" cy="914400"/>
          </a:xfrm>
        </p:spPr>
        <p:txBody>
          <a:bodyPr>
            <a:noAutofit/>
          </a:bodyPr>
          <a:lstStyle/>
          <a:p>
            <a:r>
              <a:rPr lang="cs-CZ" sz="4800" b="1" dirty="0"/>
              <a:t>DALŠÍ AKTIVITY DC V OBDOBÍ 1-5/2023</a:t>
            </a:r>
            <a:endParaRPr lang="cs-CZ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5760371"/>
          </a:xfrm>
        </p:spPr>
        <p:txBody>
          <a:bodyPr/>
          <a:lstStyle/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Organizace Canisterapie a </a:t>
            </a:r>
            <a:r>
              <a:rPr lang="cs-CZ" sz="2400" dirty="0" err="1"/>
              <a:t>Hipoterapie</a:t>
            </a:r>
            <a:r>
              <a:rPr lang="cs-CZ" sz="2400" dirty="0"/>
              <a:t>, frekvence 2 x až 3 x týdně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Loutky v nemocnici – každý týden na DK, II. a III. 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Doplňování knihovniček – průběžně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Výzdoby oddělení Urologie - Tulipánový měsíc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Audio CD na oční kliniku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Sbírka hraček do dětských ambulancí + pomůcek na Ergoterapii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Šití PICC rukávků</a:t>
            </a:r>
          </a:p>
          <a:p>
            <a:endParaRPr lang="cs-CZ" altLang="cs-CZ" sz="32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0118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6459110" cy="914400"/>
          </a:xfrm>
        </p:spPr>
        <p:txBody>
          <a:bodyPr>
            <a:noAutofit/>
          </a:bodyPr>
          <a:lstStyle/>
          <a:p>
            <a:r>
              <a:rPr lang="cs-CZ" sz="4800" b="1" dirty="0"/>
              <a:t>CÍLE NA OBDOBÍ 2023/24</a:t>
            </a:r>
            <a:endParaRPr lang="cs-CZ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668818"/>
            <a:ext cx="16870560" cy="786375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Pokračovat v organizaci jednorázových aktivit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Navýšit počty aktivně docházejících dobrovolníků na jednotlivá oddělení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Pravidelný jarní a podzimní nábor dobrovolníků. Ve spolupráci s odborem Marketingu, organizace přednášek na SŠ a VŠ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Přijímací proces dobrovolníků – Psychodiagnostický test – ANO/NE?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 Aktualizace manuálu pro nové dobrovolníky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Propagace DC - plakát, vyvěšení letáků ve FNOL, obrazovky v čekárnách, na LF a FZV a pravidelné články v </a:t>
            </a:r>
            <a:r>
              <a:rPr lang="cs-CZ" sz="2400" dirty="0" err="1"/>
              <a:t>NemMagazínu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Navýšit počty knihovniček dle požadavků oddělení a klinik (I. a III. interní klinika)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Organizace pravidelných skupinových školení, vždy 2x ročně, ideálně po jarním a podzimním náboru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Organizace pravidelných setkání a supervizí s dobrovolníky, alespoň 2x ročně (léto, Vánoce)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Evaluace – tvorba evaluačního formuláře a vyhodnocení zpětné vazby od dobrovolníků – jednorázová akce i pravidelné návštěvy na oddělení –posílat pro zpětnou vazbu po akci či po měsíci aktivního docházení na oddělení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Zaevidovat Dobrovolnické centrum na stránkách spojených s dobrovolnictvím, kde ještě nejsme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Prohlubovat vztahy s dalšími dobrovolnickými organizacemi a středními školami v regionu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Dokončení </a:t>
            </a:r>
            <a:r>
              <a:rPr lang="cs-CZ" sz="2400" dirty="0" err="1"/>
              <a:t>Dobrokavárny</a:t>
            </a:r>
            <a:r>
              <a:rPr lang="cs-CZ" sz="2400" dirty="0"/>
              <a:t> na HOK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Finanční sbírka na zooterapii či virtuální brýle – v řešení </a:t>
            </a:r>
          </a:p>
          <a:p>
            <a:endParaRPr lang="cs-CZ" altLang="cs-CZ" sz="32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5799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6459110" cy="914400"/>
          </a:xfrm>
        </p:spPr>
        <p:txBody>
          <a:bodyPr>
            <a:noAutofit/>
          </a:bodyPr>
          <a:lstStyle/>
          <a:p>
            <a:r>
              <a:rPr lang="cs-CZ" sz="4800" b="1" dirty="0"/>
              <a:t>MOJE OČEKÁVÁNÍ</a:t>
            </a:r>
            <a:endParaRPr lang="cs-CZ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668818"/>
            <a:ext cx="16870560" cy="7863757"/>
          </a:xfrm>
        </p:spPr>
        <p:txBody>
          <a:bodyPr/>
          <a:lstStyle/>
          <a:p>
            <a:r>
              <a:rPr lang="cs-CZ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Naplňovat smysl Dobrovolnického centra a pomáhat pacientům. Dostat DC do povědomí zejména zaměstnanců FNOL, rozvíjet cíle uvedené výše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r>
              <a:rPr lang="cs-CZ" sz="4800" b="1" dirty="0"/>
              <a:t>VAŠE OČEKÁVÁNÍ?</a:t>
            </a:r>
            <a:endParaRPr lang="cs-CZ" sz="4800" dirty="0"/>
          </a:p>
          <a:p>
            <a:r>
              <a:rPr lang="cs-CZ" b="1" dirty="0"/>
              <a:t> 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pravidelné schůzky – kdy vyhovují?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kancelář – kde?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docházka, dovolená, sdílený kalendář – jakým způsobem hlásit a jak moc dopředu?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podpisy účtovacích předpisů  - p. Schwarz - podpisová práva na co vše?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wispi</a:t>
            </a:r>
            <a:r>
              <a:rPr lang="cs-CZ" sz="2400" dirty="0"/>
              <a:t> – zaškolení, předání agendy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P:/PS_Projekt dobrovolnictví – zpřístupnit složky</a:t>
            </a:r>
          </a:p>
          <a:p>
            <a:endParaRPr lang="cs-CZ" altLang="cs-CZ" sz="32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4992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" b="780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29750" y="35800"/>
            <a:ext cx="18287999" cy="10287002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17520" tIns="274320" rIns="3017520" bIns="274320" rtlCol="0" anchor="ctr" anchorCtr="0"/>
          <a:lstStyle/>
          <a:p>
            <a:pPr algn="ctr">
              <a:spcBef>
                <a:spcPts val="600"/>
              </a:spcBef>
            </a:pPr>
            <a:r>
              <a:rPr lang="cs-CZ" sz="7200" dirty="0">
                <a:gradFill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  <a:latin typeface="+mj-lt"/>
                <a:ea typeface="Roboto Black" panose="02000000000000000000" pitchFamily="2" charset="0"/>
              </a:rPr>
              <a:t>DĚKUJI ZA POZORNOST</a:t>
            </a:r>
            <a:endParaRPr lang="en-US" sz="7200" dirty="0">
              <a:gradFill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atin typeface="+mj-lt"/>
              <a:ea typeface="Roboto Black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cs-CZ" sz="2400" spc="200" dirty="0">
                <a:solidFill>
                  <a:schemeClr val="bg1"/>
                </a:solidFill>
                <a:ea typeface="Roboto Condensed Light" panose="02000000000000000000" pitchFamily="2" charset="0"/>
              </a:rPr>
              <a:t>FAKULTNÍ NEMOCNICE OLOMOUC</a:t>
            </a:r>
          </a:p>
          <a:p>
            <a:pPr algn="ctr">
              <a:spcBef>
                <a:spcPts val="600"/>
              </a:spcBef>
            </a:pPr>
            <a:r>
              <a:rPr lang="cs-CZ" sz="2400" spc="200" dirty="0">
                <a:solidFill>
                  <a:schemeClr val="bg1"/>
                </a:solidFill>
                <a:ea typeface="Roboto Condensed Light" panose="02000000000000000000" pitchFamily="2" charset="0"/>
              </a:rPr>
              <a:t>Dobrovolnické centrum</a:t>
            </a:r>
            <a:endParaRPr lang="en-US" sz="2400" spc="2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F0E8FE-B972-4EAF-A490-F5B17AA2E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550" y="6655668"/>
            <a:ext cx="3388398" cy="273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3000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4000" fill="hold" grpId="0" nodeType="withEffect" p14:presetBounceEnd="54000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4000" fill="hold" grpId="0" nodeType="withEffect" p14:presetBounceEnd="54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54000" fill="hold" grpId="0" nodeType="withEffect" p14:presetBounceEnd="54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9" dur="1500" fill="hold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0" dur="1500" fill="hold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uiExpand="1" build="allAtOnce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4000" fill="hold" grpId="0" nodeType="withEffect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4000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54000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uiExpand="1" build="allAtOnce" animBg="1"/>
        </p:bldLst>
      </p:timing>
    </mc:Fallback>
  </mc:AlternateContent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.potx" id="{69BEB821-CAF1-4D9A-BBB8-3C3E593CB9A8}" vid="{2303802E-ABA0-4C4E-94E7-BFB887A8A3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FNOL_PPT_základní_CZ</Template>
  <TotalTime>356</TotalTime>
  <Words>536</Words>
  <Application>Microsoft Office PowerPoint</Application>
  <PresentationFormat>Vlastní</PresentationFormat>
  <Paragraphs>75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Calibri</vt:lpstr>
      <vt:lpstr>Arial</vt:lpstr>
      <vt:lpstr>Roboto Black</vt:lpstr>
      <vt:lpstr>Roboto Condensed</vt:lpstr>
      <vt:lpstr>Roboto Condensed Light</vt:lpstr>
      <vt:lpstr>Medical</vt:lpstr>
      <vt:lpstr>Prezentace aplikace PowerPoint</vt:lpstr>
      <vt:lpstr>STÁVAJÍCÍ ČINNOST DOBROVOLNICKÉHO CENTRA</vt:lpstr>
      <vt:lpstr>ODPRACOVANÉ HODINY DOBROVOLNÍKŮ ZA OBDOBÍ 1-5/2023</vt:lpstr>
      <vt:lpstr>DALŠÍ AKTIVITY DC V OBDOBÍ 1-5/2023</vt:lpstr>
      <vt:lpstr>CÍLE NA OBDOBÍ 2023/24</vt:lpstr>
      <vt:lpstr>MOJE OČEKÁVÁNÍ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Peřina Dalibor</dc:creator>
  <cp:lastModifiedBy>Aleksićová Marija, Mgr.</cp:lastModifiedBy>
  <cp:revision>35</cp:revision>
  <dcterms:created xsi:type="dcterms:W3CDTF">2017-06-01T08:02:02Z</dcterms:created>
  <dcterms:modified xsi:type="dcterms:W3CDTF">2023-06-05T12:27:26Z</dcterms:modified>
</cp:coreProperties>
</file>