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7" r:id="rId6"/>
    <p:sldId id="260" r:id="rId7"/>
    <p:sldId id="261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89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66DE-D643-48FA-8B27-9D2AEA3C5957}" type="datetimeFigureOut">
              <a:rPr lang="cs-CZ" smtClean="0"/>
              <a:pPr/>
              <a:t>08.07.2024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37F4-9F44-476E-A2C3-9A1BCC2DC2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66DE-D643-48FA-8B27-9D2AEA3C5957}" type="datetimeFigureOut">
              <a:rPr lang="cs-CZ" smtClean="0"/>
              <a:pPr/>
              <a:t>08.07.2024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37F4-9F44-476E-A2C3-9A1BCC2DC2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66DE-D643-48FA-8B27-9D2AEA3C5957}" type="datetimeFigureOut">
              <a:rPr lang="cs-CZ" smtClean="0"/>
              <a:pPr/>
              <a:t>08.07.2024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37F4-9F44-476E-A2C3-9A1BCC2DC2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66DE-D643-48FA-8B27-9D2AEA3C5957}" type="datetimeFigureOut">
              <a:rPr lang="cs-CZ" smtClean="0"/>
              <a:pPr/>
              <a:t>08.07.2024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37F4-9F44-476E-A2C3-9A1BCC2DC2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66DE-D643-48FA-8B27-9D2AEA3C5957}" type="datetimeFigureOut">
              <a:rPr lang="cs-CZ" smtClean="0"/>
              <a:pPr/>
              <a:t>08.07.2024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37F4-9F44-476E-A2C3-9A1BCC2DC2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66DE-D643-48FA-8B27-9D2AEA3C5957}" type="datetimeFigureOut">
              <a:rPr lang="cs-CZ" smtClean="0"/>
              <a:pPr/>
              <a:t>08.07.2024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37F4-9F44-476E-A2C3-9A1BCC2DC2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66DE-D643-48FA-8B27-9D2AEA3C5957}" type="datetimeFigureOut">
              <a:rPr lang="cs-CZ" smtClean="0"/>
              <a:pPr/>
              <a:t>08.07.2024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37F4-9F44-476E-A2C3-9A1BCC2DC2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66DE-D643-48FA-8B27-9D2AEA3C5957}" type="datetimeFigureOut">
              <a:rPr lang="cs-CZ" smtClean="0"/>
              <a:pPr/>
              <a:t>08.07.2024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37F4-9F44-476E-A2C3-9A1BCC2DC2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66DE-D643-48FA-8B27-9D2AEA3C5957}" type="datetimeFigureOut">
              <a:rPr lang="cs-CZ" smtClean="0"/>
              <a:pPr/>
              <a:t>08.07.2024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37F4-9F44-476E-A2C3-9A1BCC2DC2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66DE-D643-48FA-8B27-9D2AEA3C5957}" type="datetimeFigureOut">
              <a:rPr lang="cs-CZ" smtClean="0"/>
              <a:pPr/>
              <a:t>08.07.2024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37F4-9F44-476E-A2C3-9A1BCC2DC2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66DE-D643-48FA-8B27-9D2AEA3C5957}" type="datetimeFigureOut">
              <a:rPr lang="cs-CZ" smtClean="0"/>
              <a:pPr/>
              <a:t>08.07.2024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37F4-9F44-476E-A2C3-9A1BCC2DC2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E66DE-D643-48FA-8B27-9D2AEA3C5957}" type="datetimeFigureOut">
              <a:rPr lang="cs-CZ" smtClean="0"/>
              <a:pPr/>
              <a:t>08.07.2024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637F4-9F44-476E-A2C3-9A1BCC2DC29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Dobrovolník se zvířetem ve Fakultní nemocnici v Motole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Dobrovolnické centrum Fakultní nemocnice v Motole</a:t>
            </a:r>
          </a:p>
          <a:p>
            <a:r>
              <a:rPr lang="cs-CZ" dirty="0"/>
              <a:t> </a:t>
            </a:r>
          </a:p>
        </p:txBody>
      </p:sp>
      <p:pic>
        <p:nvPicPr>
          <p:cNvPr id="4" name="Obrázek 3" descr="C:\Users\blazkova32502\Desktop\logoDC-modifie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836295" cy="83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Users\blazkova32502\Desktop\logo_motol_new_origin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14290"/>
            <a:ext cx="99187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Co přinesla interní příprava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Menší fluktuaci dobrovolníků</a:t>
            </a:r>
          </a:p>
          <a:p>
            <a:r>
              <a:rPr lang="cs-CZ" dirty="0"/>
              <a:t>Dobrovolník se zvířetem profesionál, který se zapojuje i do terapie (možnost růstu)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Šetrné směrem ke psovi  ( má čas si na vše zvyknout, důraz na konejšivé signály) 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Časová náročnost přípravy</a:t>
            </a:r>
          </a:p>
          <a:p>
            <a:r>
              <a:rPr lang="cs-CZ" dirty="0"/>
              <a:t>Logisticky náročnější pro koordinátora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 descr="C:\Users\blazkova32502\Desktop\logoDC-modifie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36295" cy="83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Users\blazkova32502\Desktop\logo_motol_new_origin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14290"/>
            <a:ext cx="99187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Mezioborový dialog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2 linie dialogu:</a:t>
            </a:r>
          </a:p>
          <a:p>
            <a:r>
              <a:rPr lang="cs-CZ" b="1" dirty="0"/>
              <a:t>Dobrovolník se psem  </a:t>
            </a:r>
          </a:p>
          <a:p>
            <a:pPr>
              <a:buNone/>
            </a:pPr>
            <a:endParaRPr lang="cs-CZ" b="1" dirty="0"/>
          </a:p>
          <a:p>
            <a:pPr>
              <a:buNone/>
            </a:pPr>
            <a:endParaRPr lang="cs-CZ" b="1" dirty="0"/>
          </a:p>
          <a:p>
            <a:r>
              <a:rPr lang="cs-CZ" b="1" dirty="0"/>
              <a:t>Odborná rovina -  terapie</a:t>
            </a:r>
          </a:p>
        </p:txBody>
      </p:sp>
      <p:pic>
        <p:nvPicPr>
          <p:cNvPr id="4" name="Obrázek 3" descr="C:\Users\blazkova32502\Desktop\logoDC-modifie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36295" cy="83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Users\blazkova32502\Desktop\logo_motol_new_origin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14290"/>
            <a:ext cx="99187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 algn="ctr">
              <a:buNone/>
            </a:pPr>
            <a:r>
              <a:rPr lang="cs-CZ" dirty="0"/>
              <a:t>Děkuji za pozornost</a:t>
            </a:r>
          </a:p>
          <a:p>
            <a:pPr algn="ctr">
              <a:buNone/>
            </a:pPr>
            <a:r>
              <a:rPr lang="cs-CZ" sz="2000" dirty="0"/>
              <a:t>Dobrovolnické centrum Fakultní nemocnice v Motole</a:t>
            </a:r>
          </a:p>
          <a:p>
            <a:pPr algn="ctr">
              <a:buNone/>
            </a:pPr>
            <a:r>
              <a:rPr lang="cs-CZ" sz="2000" dirty="0"/>
              <a:t>Bc. Jana </a:t>
            </a:r>
            <a:r>
              <a:rPr lang="cs-CZ" sz="2000" dirty="0" err="1"/>
              <a:t>Hurdová</a:t>
            </a:r>
            <a:r>
              <a:rPr lang="cs-CZ" sz="2000" dirty="0"/>
              <a:t>, </a:t>
            </a:r>
            <a:r>
              <a:rPr lang="cs-CZ" sz="2000" dirty="0" err="1"/>
              <a:t>DiS</a:t>
            </a:r>
            <a:r>
              <a:rPr lang="cs-CZ" sz="2000" dirty="0"/>
              <a:t>. </a:t>
            </a:r>
          </a:p>
          <a:p>
            <a:pPr algn="ctr">
              <a:buNone/>
            </a:pPr>
            <a:endParaRPr lang="cs-CZ" dirty="0"/>
          </a:p>
        </p:txBody>
      </p:sp>
      <p:pic>
        <p:nvPicPr>
          <p:cNvPr id="4" name="Obrázek 3" descr="C:\Users\blazkova32502\Desktop\logoDC-modifie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36295" cy="83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Users\blazkova32502\Desktop\logo_motol_new_origin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14290"/>
            <a:ext cx="99187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Canisterapie</a:t>
            </a:r>
            <a:r>
              <a:rPr lang="cs-CZ" dirty="0"/>
              <a:t> ve FNM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V roce 2003 – začátek </a:t>
            </a:r>
            <a:r>
              <a:rPr lang="cs-CZ" dirty="0" err="1"/>
              <a:t>canisterapie</a:t>
            </a:r>
            <a:r>
              <a:rPr lang="cs-CZ" dirty="0"/>
              <a:t> na klinice dětské hematologie a onkologie ( MUDr. Karolína Cipro, </a:t>
            </a:r>
            <a:r>
              <a:rPr lang="cs-CZ" dirty="0" err="1"/>
              <a:t>Bessi</a:t>
            </a:r>
            <a:r>
              <a:rPr lang="cs-CZ" dirty="0"/>
              <a:t>)</a:t>
            </a:r>
          </a:p>
          <a:p>
            <a:r>
              <a:rPr lang="cs-CZ" dirty="0"/>
              <a:t>Rozšíření na dětské i dospělé kliniky (různě se měnící působení) </a:t>
            </a:r>
          </a:p>
          <a:p>
            <a:r>
              <a:rPr lang="cs-CZ" dirty="0"/>
              <a:t>Skupinové a individuální aktivity </a:t>
            </a:r>
          </a:p>
          <a:p>
            <a:r>
              <a:rPr lang="cs-CZ" dirty="0"/>
              <a:t>Rozšíření o další zvířata (strašilky, králík, morče, kočka, slepice, papoušek…) </a:t>
            </a:r>
          </a:p>
          <a:p>
            <a:r>
              <a:rPr lang="cs-CZ" dirty="0"/>
              <a:t>Cíl: pozvednutí nálady, odpoutání od stereotypu nemocnice, hezký zážitek…..</a:t>
            </a:r>
          </a:p>
          <a:p>
            <a:r>
              <a:rPr lang="cs-CZ" dirty="0"/>
              <a:t>Hlubší pohled: snížení stresu, úzkosti, emočního napětí</a:t>
            </a:r>
            <a:r>
              <a:rPr lang="cs-CZ"/>
              <a:t>, uvolnění….</a:t>
            </a:r>
            <a:endParaRPr lang="cs-CZ" dirty="0"/>
          </a:p>
          <a:p>
            <a:r>
              <a:rPr lang="cs-CZ" dirty="0"/>
              <a:t>Nyní ustálená interní příprava dobrovolníků se zvířaty </a:t>
            </a:r>
          </a:p>
          <a:p>
            <a:r>
              <a:rPr lang="cs-CZ" dirty="0"/>
              <a:t>Směrnice na </a:t>
            </a:r>
            <a:r>
              <a:rPr lang="cs-CZ" dirty="0" err="1"/>
              <a:t>canisterapii</a:t>
            </a:r>
            <a:r>
              <a:rPr lang="cs-CZ" dirty="0"/>
              <a:t> a </a:t>
            </a:r>
            <a:r>
              <a:rPr lang="cs-CZ" dirty="0" err="1"/>
              <a:t>zooterapii</a:t>
            </a:r>
            <a:r>
              <a:rPr lang="cs-CZ" dirty="0"/>
              <a:t> (2024) </a:t>
            </a:r>
          </a:p>
          <a:p>
            <a:endParaRPr lang="cs-CZ" dirty="0"/>
          </a:p>
        </p:txBody>
      </p:sp>
      <p:pic>
        <p:nvPicPr>
          <p:cNvPr id="4" name="Obrázek 3" descr="C:\Users\blazkova32502\Desktop\logo_motol_new_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214290"/>
            <a:ext cx="99187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Users\blazkova32502\Desktop\logoDC-modifie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836295" cy="83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Zooterapie</a:t>
            </a:r>
            <a:r>
              <a:rPr lang="cs-CZ" dirty="0"/>
              <a:t> 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25000" lnSpcReduction="20000"/>
          </a:bodyPr>
          <a:lstStyle/>
          <a:p>
            <a:pPr>
              <a:buNone/>
            </a:pPr>
            <a:r>
              <a:rPr lang="cs-CZ" sz="8000" b="1" dirty="0"/>
              <a:t>Situace v zahraničí</a:t>
            </a:r>
          </a:p>
          <a:p>
            <a:pPr>
              <a:buNone/>
            </a:pPr>
            <a:r>
              <a:rPr lang="cs-CZ" sz="4800" b="1" dirty="0" err="1"/>
              <a:t>International</a:t>
            </a:r>
            <a:r>
              <a:rPr lang="cs-CZ" sz="4800" b="1" dirty="0"/>
              <a:t> </a:t>
            </a:r>
            <a:r>
              <a:rPr lang="cs-CZ" sz="4800" b="1" dirty="0" err="1"/>
              <a:t>Association</a:t>
            </a:r>
            <a:r>
              <a:rPr lang="cs-CZ" sz="4800" b="1" dirty="0"/>
              <a:t> </a:t>
            </a:r>
            <a:r>
              <a:rPr lang="cs-CZ" sz="4800" b="1" dirty="0" err="1"/>
              <a:t>of</a:t>
            </a:r>
            <a:r>
              <a:rPr lang="cs-CZ" sz="4800" b="1" dirty="0"/>
              <a:t> </a:t>
            </a:r>
            <a:r>
              <a:rPr lang="cs-CZ" sz="4800" b="1" dirty="0" err="1"/>
              <a:t>Human</a:t>
            </a:r>
            <a:endParaRPr lang="cs-CZ" sz="4800" b="1" dirty="0"/>
          </a:p>
          <a:p>
            <a:pPr>
              <a:buNone/>
            </a:pPr>
            <a:r>
              <a:rPr lang="cs-CZ" sz="4800" b="1" dirty="0" err="1"/>
              <a:t>Animal</a:t>
            </a:r>
            <a:r>
              <a:rPr lang="cs-CZ" sz="4800" b="1" dirty="0"/>
              <a:t> </a:t>
            </a:r>
            <a:r>
              <a:rPr lang="cs-CZ" sz="4800" b="1" dirty="0" err="1"/>
              <a:t>Interaction</a:t>
            </a:r>
            <a:r>
              <a:rPr lang="cs-CZ" sz="4800" b="1" dirty="0"/>
              <a:t> </a:t>
            </a:r>
            <a:r>
              <a:rPr lang="cs-CZ" sz="4800" b="1" dirty="0" err="1"/>
              <a:t>Organizations</a:t>
            </a:r>
            <a:endParaRPr lang="cs-CZ" sz="4800" b="1" dirty="0"/>
          </a:p>
          <a:p>
            <a:pPr>
              <a:buNone/>
            </a:pPr>
            <a:r>
              <a:rPr lang="cs-CZ" sz="4800" b="1" dirty="0"/>
              <a:t>(IAHAIO)</a:t>
            </a:r>
            <a:r>
              <a:rPr lang="cs-CZ" sz="4800" dirty="0"/>
              <a:t> je celosvětová asociace</a:t>
            </a:r>
          </a:p>
          <a:p>
            <a:pPr>
              <a:buNone/>
            </a:pPr>
            <a:r>
              <a:rPr lang="cs-CZ" sz="4800" dirty="0"/>
              <a:t>organizací, které se zabývají praxí</a:t>
            </a:r>
          </a:p>
          <a:p>
            <a:pPr>
              <a:buNone/>
            </a:pPr>
            <a:r>
              <a:rPr lang="cs-CZ" sz="4800" dirty="0"/>
              <a:t>výzkumem a/nebo vzděláváním </a:t>
            </a:r>
          </a:p>
          <a:p>
            <a:pPr>
              <a:buNone/>
            </a:pPr>
            <a:r>
              <a:rPr lang="cs-CZ" sz="4800" dirty="0"/>
              <a:t>činnostech za pomoci zvířat, terapií za</a:t>
            </a:r>
          </a:p>
          <a:p>
            <a:pPr>
              <a:buNone/>
            </a:pPr>
            <a:r>
              <a:rPr lang="cs-CZ" sz="4800" dirty="0"/>
              <a:t>pomoci zvířat a výcviku servisních  zvířat</a:t>
            </a:r>
          </a:p>
          <a:p>
            <a:pPr>
              <a:buNone/>
            </a:pPr>
            <a:endParaRPr lang="cs-CZ" sz="4800" dirty="0"/>
          </a:p>
          <a:p>
            <a:pPr lvl="0">
              <a:buNone/>
            </a:pPr>
            <a:r>
              <a:rPr lang="cs-CZ" sz="4800" b="1" dirty="0" err="1"/>
              <a:t>Europen</a:t>
            </a:r>
            <a:r>
              <a:rPr lang="cs-CZ" sz="4800" b="1" dirty="0"/>
              <a:t> </a:t>
            </a:r>
            <a:r>
              <a:rPr lang="cs-CZ" sz="4800" b="1" dirty="0" err="1"/>
              <a:t>Saciety</a:t>
            </a:r>
            <a:r>
              <a:rPr lang="cs-CZ" sz="4800" b="1" dirty="0"/>
              <a:t> </a:t>
            </a:r>
            <a:r>
              <a:rPr lang="cs-CZ" sz="4800" b="1" dirty="0" err="1"/>
              <a:t>for</a:t>
            </a:r>
            <a:r>
              <a:rPr lang="cs-CZ" sz="4800" b="1" dirty="0"/>
              <a:t> </a:t>
            </a:r>
            <a:r>
              <a:rPr lang="cs-CZ" sz="4800" b="1" dirty="0" err="1"/>
              <a:t>Animal</a:t>
            </a:r>
            <a:r>
              <a:rPr lang="cs-CZ" sz="4800" b="1" dirty="0"/>
              <a:t> </a:t>
            </a:r>
            <a:r>
              <a:rPr lang="cs-CZ" sz="4800" b="1" dirty="0" err="1"/>
              <a:t>Assisted</a:t>
            </a:r>
            <a:r>
              <a:rPr lang="cs-CZ" sz="4800" b="1" dirty="0"/>
              <a:t> </a:t>
            </a:r>
            <a:r>
              <a:rPr lang="cs-CZ" sz="4800" b="1" dirty="0" err="1"/>
              <a:t>therapy</a:t>
            </a:r>
            <a:r>
              <a:rPr lang="cs-CZ" sz="4800" b="1" dirty="0"/>
              <a:t>  </a:t>
            </a:r>
          </a:p>
          <a:p>
            <a:pPr lvl="0">
              <a:buNone/>
            </a:pPr>
            <a:r>
              <a:rPr lang="cs-CZ" sz="4800" dirty="0"/>
              <a:t>ESAAT</a:t>
            </a:r>
          </a:p>
          <a:p>
            <a:pPr lvl="0">
              <a:buNone/>
            </a:pPr>
            <a:r>
              <a:rPr lang="cs-CZ" sz="4800" dirty="0"/>
              <a:t> </a:t>
            </a:r>
            <a:r>
              <a:rPr lang="cs-CZ" sz="4800" dirty="0" err="1"/>
              <a:t>European</a:t>
            </a:r>
            <a:r>
              <a:rPr lang="cs-CZ" sz="4800" dirty="0"/>
              <a:t> Society </a:t>
            </a:r>
            <a:r>
              <a:rPr lang="cs-CZ" sz="4800" dirty="0" err="1"/>
              <a:t>for</a:t>
            </a:r>
            <a:r>
              <a:rPr lang="cs-CZ" sz="4800" dirty="0"/>
              <a:t> </a:t>
            </a:r>
            <a:r>
              <a:rPr lang="cs-CZ" sz="4800" dirty="0" err="1"/>
              <a:t>Animal</a:t>
            </a:r>
            <a:r>
              <a:rPr lang="cs-CZ" sz="4800" dirty="0"/>
              <a:t> </a:t>
            </a:r>
            <a:r>
              <a:rPr lang="cs-CZ" sz="4800" dirty="0" err="1"/>
              <a:t>Assisted</a:t>
            </a:r>
            <a:r>
              <a:rPr lang="cs-CZ" sz="4800" dirty="0"/>
              <a:t> </a:t>
            </a:r>
            <a:r>
              <a:rPr lang="cs-CZ" sz="4800" dirty="0" err="1"/>
              <a:t>Therapy</a:t>
            </a:r>
            <a:endParaRPr lang="cs-CZ" sz="4800" dirty="0"/>
          </a:p>
          <a:p>
            <a:pPr lvl="0">
              <a:buNone/>
            </a:pPr>
            <a:r>
              <a:rPr lang="cs-CZ" sz="4800" dirty="0"/>
              <a:t> založená ve Vídni v roce 2004, </a:t>
            </a:r>
          </a:p>
          <a:p>
            <a:pPr lvl="0">
              <a:buNone/>
            </a:pPr>
            <a:r>
              <a:rPr lang="cs-CZ" sz="4800" dirty="0"/>
              <a:t>je nejstarší a nejvýznamnější evropskou zastřešující organizací</a:t>
            </a:r>
          </a:p>
          <a:p>
            <a:pPr lvl="0">
              <a:buNone/>
            </a:pPr>
            <a:r>
              <a:rPr lang="cs-CZ" sz="4800" dirty="0" err="1"/>
              <a:t>provšechny</a:t>
            </a:r>
            <a:r>
              <a:rPr lang="cs-CZ" sz="4800" dirty="0"/>
              <a:t> asociace, které se věnují pomoci zvířatům.</a:t>
            </a:r>
          </a:p>
          <a:p>
            <a:pPr lvl="0">
              <a:buNone/>
            </a:pPr>
            <a:r>
              <a:rPr lang="cs-CZ" sz="4800" dirty="0"/>
              <a:t>Za dobu její existence byly vytvořeny prakticky všechny v</a:t>
            </a:r>
          </a:p>
          <a:p>
            <a:pPr lvl="0">
              <a:buNone/>
            </a:pPr>
            <a:r>
              <a:rPr lang="cs-CZ" sz="4800" dirty="0"/>
              <a:t>současnosti platné směrnice a specifikace pro výcvik a použití</a:t>
            </a:r>
          </a:p>
          <a:p>
            <a:pPr lvl="0">
              <a:buNone/>
            </a:pPr>
            <a:r>
              <a:rPr lang="cs-CZ" sz="4800" dirty="0"/>
              <a:t>terapeutických zvířat, čímž jsou zajištěny nejvyšší standardy.</a:t>
            </a:r>
          </a:p>
          <a:p>
            <a:pPr>
              <a:buNone/>
            </a:pPr>
            <a:endParaRPr lang="cs-CZ" sz="4800" dirty="0"/>
          </a:p>
          <a:p>
            <a:endParaRPr lang="cs-CZ" sz="4800" dirty="0"/>
          </a:p>
          <a:p>
            <a:endParaRPr lang="cs-CZ" sz="5600" dirty="0"/>
          </a:p>
          <a:p>
            <a:pPr>
              <a:buNone/>
            </a:pPr>
            <a:endParaRPr lang="cs-CZ" sz="5600" b="1" dirty="0"/>
          </a:p>
          <a:p>
            <a:pPr>
              <a:buNone/>
            </a:pPr>
            <a:endParaRPr lang="cs-CZ" sz="5600" b="1" dirty="0"/>
          </a:p>
          <a:p>
            <a:pPr>
              <a:buNone/>
            </a:pPr>
            <a:endParaRPr lang="cs-CZ" sz="5600" b="1" dirty="0"/>
          </a:p>
          <a:p>
            <a:pPr>
              <a:buNone/>
            </a:pPr>
            <a:endParaRPr lang="cs-CZ" sz="5600" b="1" dirty="0"/>
          </a:p>
          <a:p>
            <a:pPr>
              <a:buNone/>
            </a:pPr>
            <a:endParaRPr lang="cs-CZ" sz="8000" b="1" dirty="0"/>
          </a:p>
          <a:p>
            <a:pPr>
              <a:buNone/>
            </a:pPr>
            <a:r>
              <a:rPr lang="cs-CZ" sz="8000" b="1" dirty="0"/>
              <a:t>Situace v ČR </a:t>
            </a:r>
          </a:p>
          <a:p>
            <a:pPr lvl="0">
              <a:buNone/>
            </a:pPr>
            <a:r>
              <a:rPr lang="cs-CZ" sz="4800" b="1" dirty="0" err="1"/>
              <a:t>Canisterapeutická</a:t>
            </a:r>
            <a:r>
              <a:rPr lang="cs-CZ" sz="4800" b="1" dirty="0"/>
              <a:t> asociace(CTAČR) </a:t>
            </a:r>
          </a:p>
          <a:p>
            <a:pPr lvl="0">
              <a:buNone/>
            </a:pPr>
            <a:r>
              <a:rPr lang="cs-CZ" sz="4800" dirty="0"/>
              <a:t>– byla  zastřešující organizace v ČR nejen pro </a:t>
            </a:r>
            <a:r>
              <a:rPr lang="cs-CZ" sz="4800" dirty="0" err="1"/>
              <a:t>canisterapii</a:t>
            </a:r>
            <a:r>
              <a:rPr lang="cs-CZ" sz="4800" dirty="0"/>
              <a:t>, ale i</a:t>
            </a:r>
          </a:p>
          <a:p>
            <a:pPr lvl="0">
              <a:buNone/>
            </a:pPr>
            <a:r>
              <a:rPr lang="cs-CZ" sz="4800" dirty="0"/>
              <a:t>   pro </a:t>
            </a:r>
            <a:r>
              <a:rPr lang="cs-CZ" sz="4800" dirty="0" err="1"/>
              <a:t>zooterapie</a:t>
            </a:r>
            <a:r>
              <a:rPr lang="cs-CZ" sz="4800" dirty="0"/>
              <a:t> se zvířaty mimo koní; založena v roce </a:t>
            </a:r>
            <a:r>
              <a:rPr lang="cs-CZ" sz="4800" b="1" dirty="0"/>
              <a:t>2003</a:t>
            </a:r>
          </a:p>
          <a:p>
            <a:pPr lvl="0">
              <a:buNone/>
            </a:pPr>
            <a:r>
              <a:rPr lang="cs-CZ" sz="4800" b="1" dirty="0"/>
              <a:t>    </a:t>
            </a:r>
            <a:r>
              <a:rPr lang="cs-CZ" sz="4800" dirty="0"/>
              <a:t>zpracovány dokumenty: Metodika aktivit se psem jako součástí</a:t>
            </a:r>
          </a:p>
          <a:p>
            <a:pPr lvl="0">
              <a:buNone/>
            </a:pPr>
            <a:r>
              <a:rPr lang="cs-CZ" sz="4800" dirty="0"/>
              <a:t>ucelené rehabilitace, Etický kodex </a:t>
            </a:r>
            <a:r>
              <a:rPr lang="cs-CZ" sz="4800" dirty="0" err="1"/>
              <a:t>canisterapeutického</a:t>
            </a:r>
            <a:r>
              <a:rPr lang="cs-CZ" sz="4800" dirty="0"/>
              <a:t> týmu – </a:t>
            </a:r>
          </a:p>
          <a:p>
            <a:pPr lvl="0">
              <a:buNone/>
            </a:pPr>
            <a:r>
              <a:rPr lang="cs-CZ" sz="4800" dirty="0"/>
              <a:t>- nefunguje</a:t>
            </a:r>
          </a:p>
          <a:p>
            <a:pPr lvl="0">
              <a:buNone/>
            </a:pPr>
            <a:endParaRPr lang="cs-CZ" sz="4800" dirty="0"/>
          </a:p>
          <a:p>
            <a:pPr>
              <a:buNone/>
            </a:pPr>
            <a:r>
              <a:rPr lang="cs-CZ" sz="4800" dirty="0"/>
              <a:t>V roce </a:t>
            </a:r>
            <a:r>
              <a:rPr lang="cs-CZ" sz="4800" b="1" dirty="0"/>
              <a:t>2005</a:t>
            </a:r>
            <a:r>
              <a:rPr lang="cs-CZ" sz="4800" dirty="0"/>
              <a:t> Ministerstvo zdravotnictví ČR uznalo </a:t>
            </a:r>
            <a:r>
              <a:rPr lang="cs-CZ" sz="4800" dirty="0" err="1"/>
              <a:t>canisterapii</a:t>
            </a:r>
            <a:r>
              <a:rPr lang="cs-CZ" sz="4800" dirty="0"/>
              <a:t> jako </a:t>
            </a:r>
            <a:r>
              <a:rPr lang="cs-CZ" sz="4800" b="1" dirty="0"/>
              <a:t>podpůrnou rehabilitaci,</a:t>
            </a:r>
            <a:r>
              <a:rPr lang="cs-CZ" sz="4800" dirty="0"/>
              <a:t> nikoliv tedy jako samostatnou léčebnou metodu. </a:t>
            </a:r>
          </a:p>
          <a:p>
            <a:pPr lvl="0">
              <a:buNone/>
            </a:pPr>
            <a:endParaRPr lang="cs-CZ" sz="4800" dirty="0"/>
          </a:p>
          <a:p>
            <a:pPr lvl="0">
              <a:buNone/>
            </a:pPr>
            <a:r>
              <a:rPr lang="cs-CZ" sz="5600" b="1" dirty="0"/>
              <a:t>Současnost: </a:t>
            </a:r>
          </a:p>
          <a:p>
            <a:pPr>
              <a:buNone/>
            </a:pPr>
            <a:endParaRPr lang="cs-CZ" sz="4800" dirty="0"/>
          </a:p>
          <a:p>
            <a:pPr>
              <a:buFontTx/>
              <a:buChar char="-"/>
            </a:pPr>
            <a:r>
              <a:rPr lang="cs-CZ" sz="4800" dirty="0"/>
              <a:t>Není zastřešující organizace (např. </a:t>
            </a:r>
            <a:r>
              <a:rPr lang="cs-CZ" sz="4800" dirty="0" err="1"/>
              <a:t>Hiporehabilitační</a:t>
            </a:r>
            <a:r>
              <a:rPr lang="cs-CZ" sz="4800" dirty="0"/>
              <a:t> společnost) </a:t>
            </a:r>
          </a:p>
          <a:p>
            <a:pPr>
              <a:buFontTx/>
              <a:buChar char="-"/>
            </a:pPr>
            <a:r>
              <a:rPr lang="cs-CZ" sz="4800" dirty="0"/>
              <a:t>Obor </a:t>
            </a:r>
            <a:r>
              <a:rPr lang="cs-CZ" sz="4800" dirty="0" err="1"/>
              <a:t>zoorehabilitace</a:t>
            </a:r>
            <a:r>
              <a:rPr lang="cs-CZ" sz="4800" dirty="0"/>
              <a:t> ČZU (Bc.) </a:t>
            </a:r>
          </a:p>
          <a:p>
            <a:pPr>
              <a:buFontTx/>
              <a:buChar char="-"/>
            </a:pPr>
            <a:r>
              <a:rPr lang="cs-CZ" sz="4800" dirty="0" err="1"/>
              <a:t>Canisterapeutické</a:t>
            </a:r>
            <a:r>
              <a:rPr lang="cs-CZ" sz="4800" dirty="0"/>
              <a:t> organizace – dialog (Konference FNM) </a:t>
            </a:r>
          </a:p>
          <a:p>
            <a:pPr>
              <a:buFontTx/>
              <a:buChar char="-"/>
            </a:pPr>
            <a:r>
              <a:rPr lang="cs-CZ" sz="4800" dirty="0"/>
              <a:t>Publikace  (interní metodiky, postupy intervencí atd. </a:t>
            </a:r>
          </a:p>
          <a:p>
            <a:pPr>
              <a:buFontTx/>
              <a:buChar char="-"/>
            </a:pPr>
            <a:r>
              <a:rPr lang="cs-CZ" sz="4800" dirty="0"/>
              <a:t>Metodická centra  při </a:t>
            </a:r>
            <a:r>
              <a:rPr lang="cs-CZ" sz="4800" dirty="0" err="1"/>
              <a:t>canis</a:t>
            </a:r>
            <a:r>
              <a:rPr lang="cs-CZ" sz="4800" dirty="0"/>
              <a:t>. organizacích</a:t>
            </a:r>
          </a:p>
          <a:p>
            <a:pPr>
              <a:buFontTx/>
              <a:buChar char="-"/>
            </a:pPr>
            <a:r>
              <a:rPr lang="cs-CZ" sz="4800" dirty="0" err="1"/>
              <a:t>Canisterapeutické</a:t>
            </a:r>
            <a:r>
              <a:rPr lang="cs-CZ" sz="4800" dirty="0"/>
              <a:t> sdružení </a:t>
            </a:r>
            <a:r>
              <a:rPr lang="cs-CZ" sz="4800" dirty="0" err="1"/>
              <a:t>Hafík</a:t>
            </a:r>
            <a:r>
              <a:rPr lang="cs-CZ" sz="4800" dirty="0"/>
              <a:t> – udržuje  spolupráci se zahraničními partnery (novinky)</a:t>
            </a:r>
          </a:p>
          <a:p>
            <a:pPr>
              <a:buFontTx/>
              <a:buChar char="-"/>
            </a:pPr>
            <a:r>
              <a:rPr lang="cs-CZ" sz="4800" dirty="0"/>
              <a:t>Inspirace  - sledování  výzkumů a studií ze zahraničí (individuálně) </a:t>
            </a:r>
          </a:p>
          <a:p>
            <a:pPr>
              <a:buNone/>
            </a:pPr>
            <a:r>
              <a:rPr lang="cs-CZ" sz="4800" dirty="0"/>
              <a:t> 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C:\Users\blazkova32502\Desktop\logoDC-modifie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836295" cy="83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Users\blazkova32502\Desktop\logo_motol_new_origin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14290"/>
            <a:ext cx="99187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Terminologie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cs-CZ" dirty="0"/>
              <a:t>Stále se mění</a:t>
            </a:r>
          </a:p>
          <a:p>
            <a:pPr>
              <a:buFontTx/>
              <a:buChar char="-"/>
            </a:pPr>
            <a:r>
              <a:rPr lang="cs-CZ" dirty="0"/>
              <a:t>Nyní je ustálený termín </a:t>
            </a:r>
            <a:r>
              <a:rPr lang="cs-CZ" b="1" dirty="0"/>
              <a:t>služby za asistence zvířat </a:t>
            </a:r>
          </a:p>
          <a:p>
            <a:pPr>
              <a:buFontTx/>
              <a:buChar char="-"/>
            </a:pPr>
            <a:r>
              <a:rPr lang="cs-CZ" b="1" dirty="0"/>
              <a:t>AAA – aktivity za asistence zvířat </a:t>
            </a:r>
          </a:p>
          <a:p>
            <a:pPr>
              <a:buFontTx/>
              <a:buChar char="-"/>
            </a:pPr>
            <a:r>
              <a:rPr lang="cs-CZ" dirty="0"/>
              <a:t>AAT – terapie za asistence zvířat (probíhá v  různých konceptech př. bazální stimulaci a oborech fyzioterapie, ergoterapie apod. </a:t>
            </a:r>
          </a:p>
          <a:p>
            <a:pPr>
              <a:buFontTx/>
              <a:buChar char="-"/>
            </a:pPr>
            <a:r>
              <a:rPr lang="cs-CZ" dirty="0"/>
              <a:t>AAE – edukace za asistence zvířat</a:t>
            </a:r>
          </a:p>
          <a:p>
            <a:pPr>
              <a:buFontTx/>
              <a:buChar char="-"/>
            </a:pPr>
            <a:r>
              <a:rPr lang="cs-CZ" dirty="0"/>
              <a:t>AACR – krizová intervence </a:t>
            </a:r>
          </a:p>
          <a:p>
            <a:pPr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4" name="Obrázek 3" descr="C:\Users\blazkova32502\Desktop\logo_motol_new_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214290"/>
            <a:ext cx="99187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Users\blazkova32502\Desktop\logoDC-modifie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836295" cy="83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Zvíře v nemocnici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800" b="1" dirty="0"/>
              <a:t>Atributy zvířete </a:t>
            </a:r>
            <a:r>
              <a:rPr lang="cs-CZ" sz="2800" dirty="0"/>
              <a:t>(druh srsti, charakter, temperament)</a:t>
            </a:r>
          </a:p>
          <a:p>
            <a:pPr lvl="0"/>
            <a:r>
              <a:rPr lang="cs-CZ" sz="2800" b="1" dirty="0"/>
              <a:t>Dotek  </a:t>
            </a:r>
            <a:r>
              <a:rPr lang="cs-CZ" sz="2800" dirty="0"/>
              <a:t>( pohyby, teplota zvířete, struktura srsti, rytmický dotek </a:t>
            </a:r>
            <a:r>
              <a:rPr lang="cs-CZ" sz="2800" b="1" dirty="0"/>
              <a:t>- uvolnění) </a:t>
            </a:r>
            <a:endParaRPr lang="cs-CZ" sz="2800" dirty="0"/>
          </a:p>
          <a:p>
            <a:pPr lvl="0"/>
            <a:r>
              <a:rPr lang="cs-CZ" sz="2800" b="1" dirty="0"/>
              <a:t>Zpětná vazba </a:t>
            </a:r>
            <a:r>
              <a:rPr lang="cs-CZ" sz="2800" dirty="0"/>
              <a:t>(bezprostřední reakce zvířete) </a:t>
            </a:r>
          </a:p>
          <a:p>
            <a:pPr lvl="0"/>
            <a:r>
              <a:rPr lang="cs-CZ" sz="2800" b="1" dirty="0"/>
              <a:t>Vztah  </a:t>
            </a:r>
            <a:r>
              <a:rPr lang="cs-CZ" sz="2800" dirty="0"/>
              <a:t>( společník v nemocnici)</a:t>
            </a:r>
          </a:p>
          <a:p>
            <a:pPr lvl="0"/>
            <a:r>
              <a:rPr lang="cs-CZ" sz="2800" b="1" dirty="0"/>
              <a:t>Tělo - pohyb </a:t>
            </a:r>
            <a:r>
              <a:rPr lang="cs-CZ" sz="2800" dirty="0"/>
              <a:t>(motivace k pohybu) </a:t>
            </a:r>
          </a:p>
          <a:p>
            <a:pPr lvl="0"/>
            <a:r>
              <a:rPr lang="cs-CZ" sz="2800" b="1" dirty="0"/>
              <a:t>Rozhovor </a:t>
            </a:r>
            <a:r>
              <a:rPr lang="cs-CZ" sz="2800" dirty="0"/>
              <a:t>(neformálnost)</a:t>
            </a:r>
          </a:p>
          <a:p>
            <a:pPr lvl="0"/>
            <a:r>
              <a:rPr lang="cs-CZ" sz="2800" b="1" dirty="0"/>
              <a:t>Péče</a:t>
            </a:r>
            <a:r>
              <a:rPr lang="cs-CZ" sz="2800" dirty="0"/>
              <a:t> (  i v nemocnici může pacient pečovat, rozhodnout se např. o krmivu, způsobu péče)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C:\Users\blazkova32502\Desktop\logoDC-modifie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836295" cy="83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Users\blazkova32502\Desktop\logo_motol_new_origin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14290"/>
            <a:ext cx="99187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zavedení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Dobrovolnická centra </a:t>
            </a:r>
          </a:p>
          <a:p>
            <a:pPr>
              <a:buNone/>
            </a:pPr>
            <a:r>
              <a:rPr lang="cs-CZ" dirty="0"/>
              <a:t>   – externí model (spolupráce s </a:t>
            </a:r>
            <a:r>
              <a:rPr lang="cs-CZ" dirty="0" err="1"/>
              <a:t>canis</a:t>
            </a:r>
            <a:r>
              <a:rPr lang="cs-CZ" dirty="0"/>
              <a:t>. organizacemi)</a:t>
            </a:r>
          </a:p>
          <a:p>
            <a:pPr>
              <a:buNone/>
            </a:pPr>
            <a:r>
              <a:rPr lang="cs-CZ" dirty="0"/>
              <a:t>-     interní model (Fakultní nemocnice v Motole) </a:t>
            </a:r>
          </a:p>
          <a:p>
            <a:r>
              <a:rPr lang="cs-CZ" dirty="0"/>
              <a:t>Oddělení </a:t>
            </a:r>
            <a:r>
              <a:rPr lang="cs-CZ" dirty="0" err="1"/>
              <a:t>hipoterapie</a:t>
            </a:r>
            <a:r>
              <a:rPr lang="cs-CZ" dirty="0"/>
              <a:t> a </a:t>
            </a:r>
            <a:r>
              <a:rPr lang="cs-CZ" dirty="0" err="1"/>
              <a:t>zooterapie</a:t>
            </a:r>
            <a:r>
              <a:rPr lang="cs-CZ" dirty="0"/>
              <a:t> (Psychiatrické nemocnice  ) </a:t>
            </a:r>
          </a:p>
          <a:p>
            <a:r>
              <a:rPr lang="cs-CZ" dirty="0"/>
              <a:t>Jednotliví zaměstnanci se svými testovanými zvířaty</a:t>
            </a:r>
          </a:p>
          <a:p>
            <a:r>
              <a:rPr lang="cs-CZ" dirty="0"/>
              <a:t>Placené externí možnosti (pravidelné docházení týmu – živnostenské oprávnění)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 descr="C:\Users\blazkova32502\Desktop\logo_motol_new_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214290"/>
            <a:ext cx="99187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C:\Users\blazkova32502\Desktop\logoDC-modifie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836295" cy="83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Interní model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err="1"/>
              <a:t>Canisterapie</a:t>
            </a:r>
            <a:r>
              <a:rPr lang="cs-CZ" dirty="0"/>
              <a:t> a </a:t>
            </a:r>
            <a:r>
              <a:rPr lang="cs-CZ" dirty="0" err="1"/>
              <a:t>zooterapie</a:t>
            </a:r>
            <a:r>
              <a:rPr lang="cs-CZ" dirty="0"/>
              <a:t> je součástí Dobrovolnického programu</a:t>
            </a:r>
          </a:p>
          <a:p>
            <a:r>
              <a:rPr lang="cs-CZ" dirty="0"/>
              <a:t>Klíčové pro rozvoj programu </a:t>
            </a:r>
            <a:r>
              <a:rPr lang="cs-CZ" b="1" dirty="0"/>
              <a:t>koordinátor na </a:t>
            </a:r>
            <a:r>
              <a:rPr lang="cs-CZ" b="1" dirty="0" err="1"/>
              <a:t>canisterapii</a:t>
            </a:r>
            <a:r>
              <a:rPr lang="cs-CZ" b="1" dirty="0"/>
              <a:t> a </a:t>
            </a:r>
            <a:r>
              <a:rPr lang="cs-CZ" b="1" dirty="0" err="1"/>
              <a:t>zooterapii</a:t>
            </a:r>
            <a:endParaRPr lang="cs-CZ" b="1" dirty="0"/>
          </a:p>
          <a:p>
            <a:r>
              <a:rPr lang="cs-CZ" dirty="0"/>
              <a:t>Dříve: </a:t>
            </a:r>
            <a:r>
              <a:rPr lang="cs-CZ" dirty="0" err="1"/>
              <a:t>canisterapeutické</a:t>
            </a:r>
            <a:r>
              <a:rPr lang="cs-CZ" dirty="0"/>
              <a:t> zkoušky</a:t>
            </a:r>
          </a:p>
          <a:p>
            <a:r>
              <a:rPr lang="cs-CZ" dirty="0"/>
              <a:t>Dnes interní příprava dobrovolníka psa nebo zvířete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Důvod k interní přípravě - zkušenost: </a:t>
            </a:r>
          </a:p>
          <a:p>
            <a:pPr>
              <a:buFontTx/>
              <a:buChar char="-"/>
            </a:pPr>
            <a:r>
              <a:rPr lang="cs-CZ" dirty="0"/>
              <a:t>Dobrovolník byl v prostředí nemocnice nejistý (např. neuměl vhodně propojit zvířete s potřebami pacienta, nejistá komunikace… ukončil spolupráci po první návštěvě) </a:t>
            </a:r>
          </a:p>
          <a:p>
            <a:pPr>
              <a:buFontTx/>
              <a:buChar char="-"/>
            </a:pPr>
            <a:r>
              <a:rPr lang="cs-CZ" dirty="0"/>
              <a:t>Pes se v nemocnici bál – např. nebyl připravený na prostředí (štěkot na kompenzační pomůcky, další </a:t>
            </a:r>
            <a:r>
              <a:rPr lang="cs-CZ" dirty="0" err="1"/>
              <a:t>strachové</a:t>
            </a:r>
            <a:r>
              <a:rPr lang="cs-CZ" dirty="0"/>
              <a:t> reakce na zvuky, na nepředvídatelný pohyb  pacienta apod.)  </a:t>
            </a:r>
          </a:p>
          <a:p>
            <a:pPr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b="1" dirty="0"/>
              <a:t>Pomohlo</a:t>
            </a:r>
            <a:r>
              <a:rPr lang="cs-CZ" dirty="0"/>
              <a:t>: Inspirace a dialog s </a:t>
            </a:r>
            <a:r>
              <a:rPr lang="cs-CZ" dirty="0" err="1"/>
              <a:t>canisterapeutickými</a:t>
            </a:r>
            <a:r>
              <a:rPr lang="cs-CZ" dirty="0"/>
              <a:t> organizacemi, vlastní praxe </a:t>
            </a:r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4" name="Obrázek 3" descr="C:\Users\blazkova32502\Desktop\logoDC-modifie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836295" cy="83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Users\blazkova32502\Desktop\logo_motol_new_origin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14290"/>
            <a:ext cx="99187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anis bublin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85728"/>
            <a:ext cx="8786874" cy="6072230"/>
          </a:xfrm>
        </p:spPr>
      </p:pic>
      <p:pic>
        <p:nvPicPr>
          <p:cNvPr id="5" name="Obrázek 4" descr="C:\Users\blazkova32502\Desktop\logoDC-modifie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836295" cy="83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C:\Users\blazkova32502\Desktop\logo_motol_new_origin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214290"/>
            <a:ext cx="99187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Příprava dobrovolníka </a:t>
            </a:r>
            <a:br>
              <a:rPr lang="cs-CZ" dirty="0"/>
            </a:br>
            <a:r>
              <a:rPr lang="cs-CZ" dirty="0"/>
              <a:t>se psem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Úvodní pohovor</a:t>
            </a:r>
          </a:p>
          <a:p>
            <a:r>
              <a:rPr lang="cs-CZ" dirty="0"/>
              <a:t>Testování psa přímo v nemocnici – reakce na prostředí</a:t>
            </a:r>
          </a:p>
          <a:p>
            <a:pPr lvl="0"/>
            <a:r>
              <a:rPr lang="cs-CZ" dirty="0"/>
              <a:t>Náhledy dobrovolníka zkušených </a:t>
            </a:r>
            <a:r>
              <a:rPr lang="cs-CZ" dirty="0" err="1"/>
              <a:t>canisterapeutických</a:t>
            </a:r>
            <a:r>
              <a:rPr lang="cs-CZ" dirty="0"/>
              <a:t> týmů</a:t>
            </a:r>
          </a:p>
          <a:p>
            <a:pPr lvl="0"/>
            <a:r>
              <a:rPr lang="cs-CZ" dirty="0" err="1"/>
              <a:t>Canisterapeutická</a:t>
            </a:r>
            <a:r>
              <a:rPr lang="cs-CZ" dirty="0"/>
              <a:t> jednotka s figuranty v prostředí nemocnice</a:t>
            </a:r>
          </a:p>
          <a:p>
            <a:pPr lvl="0"/>
            <a:r>
              <a:rPr lang="cs-CZ" dirty="0"/>
              <a:t>1 denní školení (modelové situace,  zkouška konkrétní  </a:t>
            </a:r>
            <a:r>
              <a:rPr lang="cs-CZ" dirty="0" err="1"/>
              <a:t>canisterapie</a:t>
            </a:r>
            <a:r>
              <a:rPr lang="cs-CZ" dirty="0"/>
              <a:t> na lůžku apod.)</a:t>
            </a:r>
          </a:p>
          <a:p>
            <a:pPr lvl="0"/>
            <a:r>
              <a:rPr lang="cs-CZ" dirty="0"/>
              <a:t>Zkouška pro psa – osvědčení (</a:t>
            </a:r>
            <a:r>
              <a:rPr lang="cs-CZ" dirty="0" err="1"/>
              <a:t>canisterapeutické</a:t>
            </a:r>
            <a:r>
              <a:rPr lang="cs-CZ" dirty="0"/>
              <a:t> dovednosti a přirozené reakce) </a:t>
            </a:r>
          </a:p>
          <a:p>
            <a:pPr lvl="0"/>
            <a:r>
              <a:rPr lang="cs-CZ" dirty="0" err="1"/>
              <a:t>Canisterapie</a:t>
            </a:r>
            <a:r>
              <a:rPr lang="cs-CZ" dirty="0"/>
              <a:t> s pacienty za doprovodu koordinátora</a:t>
            </a:r>
          </a:p>
          <a:p>
            <a:pPr lvl="0"/>
            <a:r>
              <a:rPr lang="cs-CZ" dirty="0" err="1"/>
              <a:t>Osamostanění</a:t>
            </a:r>
            <a:r>
              <a:rPr lang="cs-CZ" dirty="0"/>
              <a:t> (různá časová délka) </a:t>
            </a:r>
          </a:p>
          <a:p>
            <a:pPr lvl="0"/>
            <a:r>
              <a:rPr lang="cs-CZ" dirty="0"/>
              <a:t>Intervize a supervize</a:t>
            </a:r>
          </a:p>
          <a:p>
            <a:pPr lvl="0">
              <a:buNone/>
            </a:pPr>
            <a:endParaRPr lang="cs-CZ" dirty="0"/>
          </a:p>
          <a:p>
            <a:pPr lvl="0"/>
            <a:endParaRPr lang="cs-CZ" dirty="0"/>
          </a:p>
          <a:p>
            <a:pPr lvl="0">
              <a:buNone/>
            </a:pPr>
            <a:endParaRPr lang="cs-CZ" dirty="0"/>
          </a:p>
          <a:p>
            <a:pPr lvl="0">
              <a:buNone/>
            </a:pPr>
            <a:endParaRPr lang="cs-CZ" dirty="0"/>
          </a:p>
          <a:p>
            <a:pPr lvl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 descr="C:\Users\blazkova32502\Desktop\logo_motol_new_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214290"/>
            <a:ext cx="99187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Users\blazkova32502\Desktop\logoDC-modifie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836295" cy="83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780</Words>
  <Application>Microsoft Office PowerPoint</Application>
  <PresentationFormat>Předvádění na obrazovce (4:3)</PresentationFormat>
  <Paragraphs>136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Motiv sady Office</vt:lpstr>
      <vt:lpstr>Dobrovolník se zvířetem ve Fakultní nemocnici v Motole</vt:lpstr>
      <vt:lpstr>Canisterapie ve FNM</vt:lpstr>
      <vt:lpstr>Zooterapie   </vt:lpstr>
      <vt:lpstr>Terminologie</vt:lpstr>
      <vt:lpstr>Zvíře v nemocnici</vt:lpstr>
      <vt:lpstr>Možnosti zavedení</vt:lpstr>
      <vt:lpstr>Interní model  </vt:lpstr>
      <vt:lpstr>Prezentace aplikace PowerPoint</vt:lpstr>
      <vt:lpstr>Příprava dobrovolníka  se psem</vt:lpstr>
      <vt:lpstr>Co přinesla interní příprava</vt:lpstr>
      <vt:lpstr>Mezioborový dialog</vt:lpstr>
      <vt:lpstr>Prezentace aplikace PowerPoint</vt:lpstr>
    </vt:vector>
  </TitlesOfParts>
  <Company>FN Motol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Dobrovolník se zvířetem ve Fakultní nemocnici v Motole</dc:title>
  <dc:creator>hurdova32500</dc:creator>
  <cp:lastModifiedBy>Aleksićová Marija, Mgr.</cp:lastModifiedBy>
  <cp:revision>75</cp:revision>
  <dcterms:created xsi:type="dcterms:W3CDTF">2024-06-03T08:30:31Z</dcterms:created>
  <dcterms:modified xsi:type="dcterms:W3CDTF">2024-07-08T10:04:30Z</dcterms:modified>
</cp:coreProperties>
</file>