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34"/>
  </p:handoutMasterIdLst>
  <p:sldIdLst>
    <p:sldId id="287" r:id="rId2"/>
    <p:sldId id="307" r:id="rId3"/>
    <p:sldId id="309" r:id="rId4"/>
    <p:sldId id="308" r:id="rId5"/>
    <p:sldId id="261" r:id="rId6"/>
    <p:sldId id="284" r:id="rId7"/>
    <p:sldId id="299" r:id="rId8"/>
    <p:sldId id="266" r:id="rId9"/>
    <p:sldId id="271" r:id="rId10"/>
    <p:sldId id="267" r:id="rId11"/>
    <p:sldId id="270" r:id="rId12"/>
    <p:sldId id="268" r:id="rId13"/>
    <p:sldId id="269" r:id="rId14"/>
    <p:sldId id="298" r:id="rId15"/>
    <p:sldId id="272" r:id="rId16"/>
    <p:sldId id="293" r:id="rId17"/>
    <p:sldId id="285" r:id="rId18"/>
    <p:sldId id="276" r:id="rId19"/>
    <p:sldId id="279" r:id="rId20"/>
    <p:sldId id="292" r:id="rId21"/>
    <p:sldId id="280" r:id="rId22"/>
    <p:sldId id="312" r:id="rId23"/>
    <p:sldId id="313" r:id="rId24"/>
    <p:sldId id="310" r:id="rId25"/>
    <p:sldId id="311" r:id="rId26"/>
    <p:sldId id="302" r:id="rId27"/>
    <p:sldId id="303" r:id="rId28"/>
    <p:sldId id="301" r:id="rId29"/>
    <p:sldId id="305" r:id="rId30"/>
    <p:sldId id="304" r:id="rId31"/>
    <p:sldId id="295" r:id="rId32"/>
    <p:sldId id="306" r:id="rId33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576" autoAdjust="0"/>
  </p:normalViewPr>
  <p:slideViewPr>
    <p:cSldViewPr>
      <p:cViewPr varScale="1">
        <p:scale>
          <a:sx n="104" d="100"/>
          <a:sy n="104" d="100"/>
        </p:scale>
        <p:origin x="-178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045AD-0926-43DD-9EB9-E871E7F01CD1}" type="datetimeFigureOut">
              <a:rPr lang="cs-CZ" smtClean="0"/>
              <a:pPr/>
              <a:t>06.11.2018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34B0C-3B5D-4038-A8A1-51CFF9FBE1D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D6E08-4D7D-47F0-9B90-9C4D262AF827}" type="datetimeFigureOut">
              <a:rPr lang="cs-CZ" smtClean="0"/>
              <a:pPr/>
              <a:t>06.11.2018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BE32A21-C4D5-4522-B03C-6D6BE06789A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D6E08-4D7D-47F0-9B90-9C4D262AF827}" type="datetimeFigureOut">
              <a:rPr lang="cs-CZ" smtClean="0"/>
              <a:pPr/>
              <a:t>06.11.2018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32A21-C4D5-4522-B03C-6D6BE06789A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D6E08-4D7D-47F0-9B90-9C4D262AF827}" type="datetimeFigureOut">
              <a:rPr lang="cs-CZ" smtClean="0"/>
              <a:pPr/>
              <a:t>06.11.2018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32A21-C4D5-4522-B03C-6D6BE06789A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D6E08-4D7D-47F0-9B90-9C4D262AF827}" type="datetimeFigureOut">
              <a:rPr lang="cs-CZ" smtClean="0"/>
              <a:pPr/>
              <a:t>06.11.2018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BE32A21-C4D5-4522-B03C-6D6BE06789A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D6E08-4D7D-47F0-9B90-9C4D262AF827}" type="datetimeFigureOut">
              <a:rPr lang="cs-CZ" smtClean="0"/>
              <a:pPr/>
              <a:t>06.11.2018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32A21-C4D5-4522-B03C-6D6BE06789A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D6E08-4D7D-47F0-9B90-9C4D262AF827}" type="datetimeFigureOut">
              <a:rPr lang="cs-CZ" smtClean="0"/>
              <a:pPr/>
              <a:t>06.11.2018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32A21-C4D5-4522-B03C-6D6BE06789A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D6E08-4D7D-47F0-9B90-9C4D262AF827}" type="datetimeFigureOut">
              <a:rPr lang="cs-CZ" smtClean="0"/>
              <a:pPr/>
              <a:t>06.11.2018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BE32A21-C4D5-4522-B03C-6D6BE06789A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D6E08-4D7D-47F0-9B90-9C4D262AF827}" type="datetimeFigureOut">
              <a:rPr lang="cs-CZ" smtClean="0"/>
              <a:pPr/>
              <a:t>06.11.2018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32A21-C4D5-4522-B03C-6D6BE06789A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D6E08-4D7D-47F0-9B90-9C4D262AF827}" type="datetimeFigureOut">
              <a:rPr lang="cs-CZ" smtClean="0"/>
              <a:pPr/>
              <a:t>06.11.2018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32A21-C4D5-4522-B03C-6D6BE06789A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D6E08-4D7D-47F0-9B90-9C4D262AF827}" type="datetimeFigureOut">
              <a:rPr lang="cs-CZ" smtClean="0"/>
              <a:pPr/>
              <a:t>06.11.2018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32A21-C4D5-4522-B03C-6D6BE06789A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D6E08-4D7D-47F0-9B90-9C4D262AF827}" type="datetimeFigureOut">
              <a:rPr lang="cs-CZ" smtClean="0"/>
              <a:pPr/>
              <a:t>06.11.2018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32A21-C4D5-4522-B03C-6D6BE06789A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00D6E08-4D7D-47F0-9B90-9C4D262AF827}" type="datetimeFigureOut">
              <a:rPr lang="cs-CZ" smtClean="0"/>
              <a:pPr/>
              <a:t>06.11.2018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BE32A21-C4D5-4522-B03C-6D6BE06789A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dobrovolnici.olomouc/photos/a.1644748235744548/2039083699644331/?type=3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hyperlink" Target="https://www.facebook.com/dobrovolnici.olomouc/photos/a.1644748235744548/1944639575755411/?type=3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hyperlink" Target="https://www.facebook.com/dobrovolnici.olomouc/photos/a.1644748235744548/1966862530199782/?type=3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dobrovolnici.olomouc/photos/a.1644748235744548/2051736008379100/?type=3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cid:image001.png@01D3FF2C.AD618650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2.jpeg"/><Relationship Id="rId7" Type="http://schemas.openxmlformats.org/officeDocument/2006/relationships/hyperlink" Target="https://www.facebook.com/dobrovolnici.olomouc/photos/a.1644748235744548/2231615517057814/?type=3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6.jpeg"/><Relationship Id="rId4" Type="http://schemas.openxmlformats.org/officeDocument/2006/relationships/hyperlink" Target="https://www.facebook.com/dobrovolnici.olomouc/photos/a.1644748235744548/2231615247057841/?type=3" TargetMode="External"/><Relationship Id="rId9" Type="http://schemas.openxmlformats.org/officeDocument/2006/relationships/hyperlink" Target="https://www.facebook.com/dobrovolnici.olomouc/photos/a.1644748235744548/2231615190391180/?type=3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29600" cy="266429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smtClean="0"/>
              <a:t>Umíme pomáhat…….?</a:t>
            </a:r>
            <a:br>
              <a:rPr lang="cs-CZ" b="1" dirty="0" smtClean="0"/>
            </a:br>
            <a:r>
              <a:rPr lang="cs-CZ" sz="2000" b="1" dirty="0" smtClean="0"/>
              <a:t>Petra Stejskalová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ŠKOLENÍ NOVÝCH DOBROVOLNÍKŮ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4" name="Zástupný symbol pro obsah 3" descr="Logo_dobrovolnic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3357562"/>
            <a:ext cx="3786214" cy="3028971"/>
          </a:xfrm>
        </p:spPr>
      </p:pic>
      <p:pic>
        <p:nvPicPr>
          <p:cNvPr id="5" name="Picture 2" descr="D:\Dropbox\FNOL\FNOL_Design manual\PPT\FNOL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5140" y="6072206"/>
            <a:ext cx="2110720" cy="55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DC ve FNOL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smtClean="0"/>
              <a:t>Poslání programu:</a:t>
            </a:r>
            <a:r>
              <a:rPr lang="cs-CZ" dirty="0" smtClean="0"/>
              <a:t> </a:t>
            </a:r>
          </a:p>
          <a:p>
            <a:r>
              <a:rPr lang="cs-CZ" dirty="0" smtClean="0"/>
              <a:t>přispět ke zlepšení psychosociálních podmínek pacientů na lůžkových odděleních a napomáhat dětem, dospělým i starým lidem k překonání doby, kterou tráví v nemocnici</a:t>
            </a:r>
          </a:p>
          <a:p>
            <a:r>
              <a:rPr lang="cs-CZ" dirty="0" smtClean="0"/>
              <a:t>pomáhat nemocnému překonat náročné chvíle v nemoci a přispět i k lepšímu průběhu a efektu léčby.</a:t>
            </a:r>
          </a:p>
          <a:p>
            <a:endParaRPr lang="cs-CZ" dirty="0"/>
          </a:p>
        </p:txBody>
      </p:sp>
      <p:pic>
        <p:nvPicPr>
          <p:cNvPr id="4" name="Picture 2" descr="D:\Dropbox\FNOL\FNOL_Design manual\PPT\FNOL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9322" y="6000768"/>
            <a:ext cx="2110720" cy="55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/>
              <a:t>AKTIVITY DOBROVOLNÍKA</a:t>
            </a:r>
          </a:p>
          <a:p>
            <a:endParaRPr lang="cs-CZ" dirty="0" smtClean="0"/>
          </a:p>
          <a:p>
            <a:r>
              <a:rPr lang="cs-CZ" dirty="0" smtClean="0"/>
              <a:t>společnost pro  pacienty</a:t>
            </a:r>
          </a:p>
          <a:p>
            <a:r>
              <a:rPr lang="cs-CZ" dirty="0" smtClean="0"/>
              <a:t>povídání – nejčastější aktivita u dospělých pacientů</a:t>
            </a:r>
          </a:p>
          <a:p>
            <a:r>
              <a:rPr lang="cs-CZ" dirty="0" smtClean="0"/>
              <a:t>s dětmi si dobrovolníci malují a hrají</a:t>
            </a:r>
          </a:p>
          <a:p>
            <a:endParaRPr lang="cs-CZ" dirty="0"/>
          </a:p>
        </p:txBody>
      </p:sp>
      <p:pic>
        <p:nvPicPr>
          <p:cNvPr id="4" name="Picture 2" descr="D:\Dropbox\FNOL\FNOL_Design manual\PPT\FNOL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3636" y="5643578"/>
            <a:ext cx="2110720" cy="55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endParaRPr lang="cs-CZ" b="1" dirty="0" smtClean="0"/>
          </a:p>
          <a:p>
            <a:r>
              <a:rPr lang="cs-CZ" b="1" dirty="0" smtClean="0"/>
              <a:t>Kdo je dobrovolník?</a:t>
            </a:r>
            <a:endParaRPr lang="cs-CZ" dirty="0" smtClean="0"/>
          </a:p>
          <a:p>
            <a:r>
              <a:rPr lang="cs-CZ" dirty="0" smtClean="0"/>
              <a:t>Dobrovolníkem se může stát v podstatě kdokoliv, protože téměř každý umí něco, co může ostatním poskytnout.</a:t>
            </a:r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4" name="Picture 2" descr="D:\Dropbox\FNOL\FNOL_Design manual\PPT\FNOL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0826" y="5715016"/>
            <a:ext cx="2110720" cy="55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77500" lnSpcReduction="20000"/>
          </a:bodyPr>
          <a:lstStyle/>
          <a:p>
            <a:endParaRPr lang="cs-CZ" b="1" dirty="0" smtClean="0"/>
          </a:p>
          <a:p>
            <a:r>
              <a:rPr lang="cs-CZ" b="1" dirty="0" smtClean="0"/>
              <a:t>Nároky na dobrovolníka:</a:t>
            </a:r>
            <a:endParaRPr lang="cs-CZ" dirty="0" smtClean="0"/>
          </a:p>
          <a:p>
            <a:r>
              <a:rPr lang="cs-CZ" dirty="0" smtClean="0"/>
              <a:t>věk 18 let</a:t>
            </a:r>
          </a:p>
          <a:p>
            <a:r>
              <a:rPr lang="cs-CZ" dirty="0" smtClean="0"/>
              <a:t>čistý trestní rejstřík</a:t>
            </a:r>
          </a:p>
          <a:p>
            <a:r>
              <a:rPr lang="cs-CZ" dirty="0" smtClean="0"/>
              <a:t>životopis</a:t>
            </a:r>
          </a:p>
          <a:p>
            <a:r>
              <a:rPr lang="cs-CZ" dirty="0" smtClean="0"/>
              <a:t>musí absolvovat školení dobrovolníků</a:t>
            </a:r>
          </a:p>
          <a:p>
            <a:r>
              <a:rPr lang="cs-CZ" dirty="0" smtClean="0"/>
              <a:t>je evidován v databázi Dobrovolnického centra FN Olomouc</a:t>
            </a:r>
          </a:p>
          <a:p>
            <a:r>
              <a:rPr lang="cs-CZ" dirty="0" smtClean="0"/>
              <a:t>je pojištěný (zajistí koordinátorka dobrovolníků)</a:t>
            </a:r>
          </a:p>
          <a:p>
            <a:r>
              <a:rPr lang="cs-CZ" dirty="0" smtClean="0"/>
              <a:t>podepíše kodex mlčenlivosti</a:t>
            </a:r>
          </a:p>
          <a:p>
            <a:r>
              <a:rPr lang="cs-CZ" dirty="0" smtClean="0"/>
              <a:t>bude viditelně nosit jmenovku s označením DOBROVOLNÍK</a:t>
            </a:r>
          </a:p>
          <a:p>
            <a:r>
              <a:rPr lang="cs-CZ" dirty="0" smtClean="0"/>
              <a:t>má své kompetence, nezasahuje do ošetřovatelských aktivit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Picture 2" descr="D:\Dropbox\FNOL\FNOL_Design manual\PPT\FNOL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2264" y="5857892"/>
            <a:ext cx="2110720" cy="55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cap="none" dirty="0" smtClean="0"/>
              <a:t>NÁBOR</a:t>
            </a:r>
            <a:endParaRPr lang="cs-CZ" b="1" cap="non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Přednášky na školách</a:t>
            </a:r>
          </a:p>
          <a:p>
            <a:r>
              <a:rPr lang="cs-CZ" dirty="0" smtClean="0"/>
              <a:t>Dny dobrovolnictví UP</a:t>
            </a:r>
          </a:p>
          <a:p>
            <a:r>
              <a:rPr lang="cs-CZ" dirty="0" smtClean="0"/>
              <a:t>Rozhlas</a:t>
            </a:r>
          </a:p>
          <a:p>
            <a:r>
              <a:rPr lang="cs-CZ" dirty="0" smtClean="0"/>
              <a:t>Tisk</a:t>
            </a:r>
            <a:endParaRPr lang="cs-CZ" dirty="0"/>
          </a:p>
        </p:txBody>
      </p:sp>
      <p:pic>
        <p:nvPicPr>
          <p:cNvPr id="5" name="Picture 7" descr="O:\_DokumentyUNO\Petra STEJSKALOVÁ\DC\fotky\2017\21687907_2030919467127421_292790127956817343_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857364"/>
            <a:ext cx="3740156" cy="2805118"/>
          </a:xfrm>
          <a:prstGeom prst="rect">
            <a:avLst/>
          </a:prstGeom>
          <a:noFill/>
        </p:spPr>
      </p:pic>
      <p:pic>
        <p:nvPicPr>
          <p:cNvPr id="2050" name="Picture 2" descr="Na obrázku může být: 2 lidé, smějící se lidé, stojící lidé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3143248"/>
            <a:ext cx="2214578" cy="2269942"/>
          </a:xfrm>
          <a:prstGeom prst="rect">
            <a:avLst/>
          </a:prstGeom>
          <a:noFill/>
        </p:spPr>
      </p:pic>
      <p:pic>
        <p:nvPicPr>
          <p:cNvPr id="6" name="Picture 2" descr="D:\Dropbox\FNOL\FNOL_Design manual\PPT\FNOL_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388" y="5786454"/>
            <a:ext cx="2110720" cy="55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r>
              <a:rPr lang="cs-CZ" b="1" dirty="0" smtClean="0"/>
              <a:t>Jak se stát dobrovolníkem</a:t>
            </a:r>
          </a:p>
          <a:p>
            <a:r>
              <a:rPr lang="cs-CZ" dirty="0" smtClean="0"/>
              <a:t>kontakt s koordinátorem, vstupní pohovor</a:t>
            </a:r>
          </a:p>
          <a:p>
            <a:r>
              <a:rPr lang="cs-CZ" dirty="0" smtClean="0"/>
              <a:t> výběr typu dobrovolnictví</a:t>
            </a:r>
          </a:p>
          <a:p>
            <a:r>
              <a:rPr lang="cs-CZ" b="1" dirty="0" smtClean="0"/>
              <a:t>Pravidelně</a:t>
            </a:r>
            <a:r>
              <a:rPr lang="cs-CZ" dirty="0" smtClean="0"/>
              <a:t>: 1 x týdně na 1 až 2 hodiny navštěvuje dobrovolník pacienty přímo na oddělení</a:t>
            </a:r>
          </a:p>
          <a:p>
            <a:r>
              <a:rPr lang="cs-CZ" b="1" dirty="0" smtClean="0"/>
              <a:t>Nepravidelně</a:t>
            </a:r>
            <a:r>
              <a:rPr lang="cs-CZ" dirty="0" smtClean="0"/>
              <a:t>: dobrovolník dle časových možností pomáhá při jednorázových akcích</a:t>
            </a:r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4" name="Picture 2" descr="D:\Dropbox\FNOL\FNOL_Design manual\PPT\FNOL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6512" y="5857892"/>
            <a:ext cx="2110720" cy="55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cap="none" dirty="0" smtClean="0"/>
              <a:t>NÁLEŽITOSTI</a:t>
            </a:r>
            <a:endParaRPr lang="cs-CZ" b="1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Vstupní pohovor</a:t>
            </a:r>
          </a:p>
          <a:p>
            <a:r>
              <a:rPr lang="cs-CZ" dirty="0" smtClean="0"/>
              <a:t>Psychodiagnostika</a:t>
            </a:r>
          </a:p>
          <a:p>
            <a:r>
              <a:rPr lang="cs-CZ" dirty="0" smtClean="0"/>
              <a:t>Podepsání dohody</a:t>
            </a:r>
          </a:p>
          <a:p>
            <a:r>
              <a:rPr lang="cs-CZ" dirty="0" smtClean="0"/>
              <a:t>Seznámení s kodexem dobrovolníka</a:t>
            </a:r>
          </a:p>
          <a:p>
            <a:r>
              <a:rPr lang="cs-CZ" dirty="0" smtClean="0"/>
              <a:t>Mlčenlivost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Picture 2" descr="D:\Dropbox\FNOL\FNOL_Design manual\PPT\FNOL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3636" y="5643578"/>
            <a:ext cx="2110720" cy="55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78199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r>
              <a:rPr lang="cs-CZ" b="1" dirty="0" smtClean="0"/>
              <a:t> </a:t>
            </a:r>
            <a:r>
              <a:rPr lang="cs-CZ" sz="2800" b="1" dirty="0" smtClean="0"/>
              <a:t>ZAŠKOLENÍ NOVÝCH DOBROVOLNÍKŮ</a:t>
            </a:r>
            <a:endParaRPr lang="cs-CZ" sz="2800" dirty="0" smtClean="0"/>
          </a:p>
          <a:p>
            <a:r>
              <a:rPr lang="cs-CZ" dirty="0" smtClean="0"/>
              <a:t>ucelené informace </a:t>
            </a:r>
          </a:p>
          <a:p>
            <a:r>
              <a:rPr lang="cs-CZ" dirty="0" smtClean="0"/>
              <a:t>vysvětlena role, pozice a náplň dobrovolníka v nemocnici </a:t>
            </a:r>
          </a:p>
          <a:p>
            <a:r>
              <a:rPr lang="cs-CZ" dirty="0" smtClean="0"/>
              <a:t>seznámeni s právy a povinnostmi dobrovolníka </a:t>
            </a:r>
          </a:p>
          <a:p>
            <a:r>
              <a:rPr lang="cs-CZ" dirty="0" smtClean="0"/>
              <a:t>seznámeni s provozem a fungování nemocnice, typech oddělení, specifikách</a:t>
            </a:r>
          </a:p>
          <a:p>
            <a:r>
              <a:rPr lang="cs-CZ" dirty="0" smtClean="0"/>
              <a:t>BOZP, PO, KPR</a:t>
            </a:r>
            <a:endParaRPr lang="cs-CZ" dirty="0"/>
          </a:p>
        </p:txBody>
      </p:sp>
      <p:pic>
        <p:nvPicPr>
          <p:cNvPr id="4" name="Picture 2" descr="D:\Dropbox\FNOL\FNOL_Design manual\PPT\FNOL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7950" y="5715016"/>
            <a:ext cx="2110720" cy="55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 Pojištění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pojištění </a:t>
            </a:r>
            <a:r>
              <a:rPr lang="cs-CZ" dirty="0"/>
              <a:t>platí pouze v areálu </a:t>
            </a:r>
            <a:r>
              <a:rPr lang="cs-CZ" dirty="0" smtClean="0"/>
              <a:t>FNOL</a:t>
            </a:r>
            <a:endParaRPr lang="cs-CZ" dirty="0"/>
          </a:p>
          <a:p>
            <a:r>
              <a:rPr lang="cs-CZ" dirty="0"/>
              <a:t>p</a:t>
            </a:r>
            <a:r>
              <a:rPr lang="cs-CZ" dirty="0" smtClean="0"/>
              <a:t>ojištění </a:t>
            </a:r>
            <a:r>
              <a:rPr lang="cs-CZ" dirty="0"/>
              <a:t>platí pro případ odpovědnosti dobrovolníka za </a:t>
            </a:r>
            <a:r>
              <a:rPr lang="cs-CZ" dirty="0" smtClean="0"/>
              <a:t>škodu </a:t>
            </a:r>
            <a:r>
              <a:rPr lang="cs-CZ" dirty="0"/>
              <a:t>způsobenou jiné </a:t>
            </a:r>
            <a:r>
              <a:rPr lang="cs-CZ" dirty="0" smtClean="0"/>
              <a:t>osobě nebo na zdraví dobrovolníka</a:t>
            </a:r>
            <a:endParaRPr lang="cs-CZ" dirty="0"/>
          </a:p>
          <a:p>
            <a:r>
              <a:rPr lang="cs-CZ" dirty="0" smtClean="0"/>
              <a:t>zápis </a:t>
            </a:r>
            <a:r>
              <a:rPr lang="cs-CZ" dirty="0"/>
              <a:t>buď přímo na oddělení, kde k události došlo či telefonicky se </a:t>
            </a:r>
            <a:r>
              <a:rPr lang="cs-CZ" dirty="0" smtClean="0"/>
              <a:t>spojit </a:t>
            </a:r>
            <a:r>
              <a:rPr lang="pt-BR" dirty="0" smtClean="0"/>
              <a:t>s </a:t>
            </a:r>
            <a:r>
              <a:rPr lang="pt-BR" dirty="0"/>
              <a:t>koordinátorkou DC a o události ji informovat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4" name="Picture 2" descr="D:\Dropbox\FNOL\FNOL_Design manual\PPT\FNOL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2264" y="5786454"/>
            <a:ext cx="2110720" cy="55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 smtClean="0"/>
              <a:t>ZÁKLADNÍ PRAVIDLA POHYBU DOBROVOLNÍKA NA ODDĚLENÍ:</a:t>
            </a:r>
          </a:p>
          <a:p>
            <a:endParaRPr lang="cs-CZ" b="1" dirty="0"/>
          </a:p>
          <a:p>
            <a:r>
              <a:rPr lang="cs-CZ" dirty="0" smtClean="0"/>
              <a:t>o </a:t>
            </a:r>
            <a:r>
              <a:rPr lang="cs-CZ" dirty="0"/>
              <a:t>svém příchodu </a:t>
            </a:r>
            <a:r>
              <a:rPr lang="cs-CZ" dirty="0" smtClean="0"/>
              <a:t>informovat sestru, která je ve službě</a:t>
            </a:r>
            <a:endParaRPr lang="cs-CZ" dirty="0"/>
          </a:p>
          <a:p>
            <a:r>
              <a:rPr lang="cs-CZ" dirty="0" smtClean="0"/>
              <a:t>na </a:t>
            </a:r>
            <a:r>
              <a:rPr lang="cs-CZ" dirty="0"/>
              <a:t>domluveném místě si odložit svrchní oděv a osobní věci</a:t>
            </a:r>
          </a:p>
          <a:p>
            <a:r>
              <a:rPr lang="fr-FR" dirty="0" smtClean="0"/>
              <a:t>obléknout </a:t>
            </a:r>
            <a:r>
              <a:rPr lang="fr-FR" dirty="0"/>
              <a:t>si tričko a jmenovku</a:t>
            </a:r>
          </a:p>
          <a:p>
            <a:r>
              <a:rPr lang="cs-CZ" dirty="0" smtClean="0"/>
              <a:t> </a:t>
            </a:r>
            <a:r>
              <a:rPr lang="cs-CZ" dirty="0"/>
              <a:t>informovat se u </a:t>
            </a:r>
            <a:r>
              <a:rPr lang="cs-CZ" dirty="0" smtClean="0"/>
              <a:t>sestry </a:t>
            </a:r>
            <a:r>
              <a:rPr lang="cs-CZ" dirty="0"/>
              <a:t>mající aktuálně službu na pacienty, kteří by měli </a:t>
            </a:r>
            <a:r>
              <a:rPr lang="cs-CZ" dirty="0" smtClean="0"/>
              <a:t>o dobrovolnickou </a:t>
            </a:r>
            <a:r>
              <a:rPr lang="cs-CZ" dirty="0"/>
              <a:t>činnost </a:t>
            </a:r>
            <a:r>
              <a:rPr lang="cs-CZ" dirty="0" smtClean="0"/>
              <a:t>zájem</a:t>
            </a:r>
            <a:endParaRPr lang="cs-CZ" dirty="0"/>
          </a:p>
        </p:txBody>
      </p:sp>
      <p:pic>
        <p:nvPicPr>
          <p:cNvPr id="4" name="Picture 2" descr="D:\Dropbox\FNOL\FNOL_Design manual\PPT\FNOL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2264" y="5786454"/>
            <a:ext cx="2110720" cy="55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Co je dobrovolnictví</a:t>
            </a:r>
            <a:endParaRPr lang="cs-CZ" dirty="0" smtClean="0"/>
          </a:p>
          <a:p>
            <a:r>
              <a:rPr lang="cs-CZ" dirty="0" smtClean="0"/>
              <a:t>Význam je obsažen již v samotném slově – dobrá vůle projevená skutky.</a:t>
            </a:r>
          </a:p>
          <a:p>
            <a:endParaRPr lang="cs-CZ" dirty="0"/>
          </a:p>
        </p:txBody>
      </p:sp>
      <p:pic>
        <p:nvPicPr>
          <p:cNvPr id="4" name="Picture 2" descr="D:\Dropbox\FNOL\FNOL_Design manual\PPT\FNOL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5140" y="6072206"/>
            <a:ext cx="2110720" cy="55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při jakýchkoli zdravotních problémech pacienta během programu informovat personál</a:t>
            </a:r>
          </a:p>
          <a:p>
            <a:r>
              <a:rPr lang="cs-CZ" dirty="0" smtClean="0"/>
              <a:t>ukončení činnosti opět oznámit, případně pacienty odvést na pokoje</a:t>
            </a:r>
          </a:p>
          <a:p>
            <a:r>
              <a:rPr lang="cs-CZ" dirty="0" smtClean="0"/>
              <a:t>před odchodem se nezapomenout zapsat do docházkového archu</a:t>
            </a:r>
          </a:p>
          <a:p>
            <a:r>
              <a:rPr lang="cs-CZ" dirty="0" smtClean="0"/>
              <a:t>v případě i lehkého nebo počínajícího nachlazení dobrovolníka je lépe program zrušit</a:t>
            </a:r>
          </a:p>
          <a:p>
            <a:endParaRPr lang="cs-CZ" dirty="0"/>
          </a:p>
        </p:txBody>
      </p:sp>
      <p:pic>
        <p:nvPicPr>
          <p:cNvPr id="4" name="Picture 2" descr="D:\Dropbox\FNOL\FNOL_Design manual\PPT\FNOL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2264" y="5929330"/>
            <a:ext cx="2110720" cy="55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 smtClean="0"/>
              <a:t>NĚKOLIK ZÁKLADNÍCH PRAVIDEL V PŘÍSTUPU K PACIENTOVI:</a:t>
            </a:r>
          </a:p>
          <a:p>
            <a:endParaRPr lang="cs-CZ" b="1" dirty="0"/>
          </a:p>
          <a:p>
            <a:r>
              <a:rPr lang="cs-CZ" dirty="0" smtClean="0"/>
              <a:t>respektovat </a:t>
            </a:r>
            <a:r>
              <a:rPr lang="cs-CZ" dirty="0"/>
              <a:t>celkový zdravotní a psychický stav pacienta </a:t>
            </a:r>
            <a:endParaRPr lang="cs-CZ" dirty="0" smtClean="0"/>
          </a:p>
          <a:p>
            <a:r>
              <a:rPr lang="cs-CZ" dirty="0" smtClean="0"/>
              <a:t>dotázat </a:t>
            </a:r>
            <a:r>
              <a:rPr lang="cs-CZ" dirty="0"/>
              <a:t>se vždy </a:t>
            </a:r>
            <a:r>
              <a:rPr lang="cs-CZ" dirty="0" smtClean="0"/>
              <a:t>na současný léčebný </a:t>
            </a:r>
            <a:r>
              <a:rPr lang="cs-CZ" dirty="0"/>
              <a:t>režim </a:t>
            </a:r>
            <a:endParaRPr lang="cs-CZ" dirty="0" smtClean="0"/>
          </a:p>
          <a:p>
            <a:r>
              <a:rPr lang="cs-CZ" dirty="0" smtClean="0"/>
              <a:t>nenabízet pochutiny</a:t>
            </a:r>
            <a:endParaRPr lang="cs-CZ" dirty="0"/>
          </a:p>
          <a:p>
            <a:r>
              <a:rPr lang="cs-CZ" dirty="0" smtClean="0"/>
              <a:t>nenahrazovat </a:t>
            </a:r>
            <a:r>
              <a:rPr lang="cs-CZ" dirty="0"/>
              <a:t>rodinu (drobné nákupy, donášku jídla, časopisů, hraček)</a:t>
            </a:r>
          </a:p>
          <a:p>
            <a:r>
              <a:rPr lang="cs-CZ" dirty="0" smtClean="0"/>
              <a:t>nepřijímat </a:t>
            </a:r>
            <a:r>
              <a:rPr lang="cs-CZ" dirty="0"/>
              <a:t>žádné peníze od pacienta ani příbuzných</a:t>
            </a:r>
          </a:p>
          <a:p>
            <a:r>
              <a:rPr lang="cs-CZ" dirty="0" smtClean="0"/>
              <a:t>nevykonávat </a:t>
            </a:r>
            <a:r>
              <a:rPr lang="cs-CZ" dirty="0"/>
              <a:t>ošetřovatelské a </a:t>
            </a:r>
            <a:r>
              <a:rPr lang="cs-CZ" dirty="0" smtClean="0"/>
              <a:t>pomocné práce</a:t>
            </a:r>
            <a:endParaRPr lang="cs-CZ" dirty="0"/>
          </a:p>
          <a:p>
            <a:r>
              <a:rPr lang="cs-CZ" dirty="0" smtClean="0"/>
              <a:t> </a:t>
            </a:r>
            <a:r>
              <a:rPr lang="cs-CZ" dirty="0"/>
              <a:t>dbát na protiúrazová opatření (práce s ostrými předměty, pohyb apod.)</a:t>
            </a:r>
          </a:p>
          <a:p>
            <a:r>
              <a:rPr lang="cs-CZ" dirty="0" smtClean="0"/>
              <a:t>v </a:t>
            </a:r>
            <a:r>
              <a:rPr lang="cs-CZ" dirty="0"/>
              <a:t>komunikaci s pacientem nebo jeho rodiči vystupovat v rámci </a:t>
            </a:r>
            <a:r>
              <a:rPr lang="cs-CZ" dirty="0" smtClean="0"/>
              <a:t>své role</a:t>
            </a:r>
            <a:endParaRPr lang="cs-CZ" dirty="0"/>
          </a:p>
        </p:txBody>
      </p:sp>
      <p:pic>
        <p:nvPicPr>
          <p:cNvPr id="4" name="Picture 2" descr="D:\Dropbox\FNOL\FNOL_Design manual\PPT\FNOL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2264" y="5857892"/>
            <a:ext cx="2110720" cy="55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b="1" dirty="0" smtClean="0"/>
              <a:t>Základní role dobrovolníka ve zdravotnickém zařízení</a:t>
            </a:r>
          </a:p>
          <a:p>
            <a:r>
              <a:rPr lang="cs-CZ" dirty="0" smtClean="0"/>
              <a:t>dobrovolník </a:t>
            </a:r>
            <a:r>
              <a:rPr lang="cs-CZ" dirty="0" smtClean="0">
                <a:solidFill>
                  <a:srgbClr val="FF0000"/>
                </a:solidFill>
              </a:rPr>
              <a:t>nenahrazuje</a:t>
            </a:r>
            <a:r>
              <a:rPr lang="cs-CZ" dirty="0" smtClean="0"/>
              <a:t> práci odborného personálu, ale vhodně doplňuje jeho práci</a:t>
            </a:r>
          </a:p>
          <a:p>
            <a:r>
              <a:rPr lang="pl-PL" dirty="0" smtClean="0"/>
              <a:t>tam, kde je to možné</a:t>
            </a:r>
          </a:p>
          <a:p>
            <a:r>
              <a:rPr lang="cs-CZ" dirty="0" smtClean="0"/>
              <a:t>dobrovolník není pracovníkem v pomáhající profesi – </a:t>
            </a:r>
            <a:r>
              <a:rPr lang="cs-CZ" dirty="0" smtClean="0">
                <a:solidFill>
                  <a:srgbClr val="FF0000"/>
                </a:solidFill>
              </a:rPr>
              <a:t>není v roli zdravotníka</a:t>
            </a:r>
          </a:p>
          <a:p>
            <a:r>
              <a:rPr lang="cs-CZ" dirty="0" smtClean="0"/>
              <a:t>dobrovolník vykonává pouze takové činnosti, které jsou předem domluvené </a:t>
            </a:r>
            <a:r>
              <a:rPr lang="pt-BR" dirty="0" smtClean="0"/>
              <a:t>s koordinátorkou dobrovolníků a personálem</a:t>
            </a:r>
          </a:p>
          <a:p>
            <a:r>
              <a:rPr lang="cs-CZ" dirty="0" smtClean="0"/>
              <a:t>hlavní privilegium role dobrovolníka je v nabídce a poskytnutí lidského kontaktu</a:t>
            </a:r>
          </a:p>
          <a:p>
            <a:r>
              <a:rPr lang="cs-CZ" dirty="0" smtClean="0"/>
              <a:t>dobrovolníkovi v jeho působení u pacientů pomáhá orientovat se podle „Tří principů</a:t>
            </a:r>
          </a:p>
          <a:p>
            <a:r>
              <a:rPr lang="cs-CZ" dirty="0" smtClean="0"/>
              <a:t>bezpečné dobrovolnické činnosti (viz.níže).</a:t>
            </a:r>
          </a:p>
          <a:p>
            <a:endParaRPr lang="cs-CZ" dirty="0"/>
          </a:p>
        </p:txBody>
      </p:sp>
      <p:pic>
        <p:nvPicPr>
          <p:cNvPr id="4" name="Picture 2" descr="D:\Dropbox\FNOL\FNOL_Design manual\PPT\FNOL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5140" y="6072206"/>
            <a:ext cx="2110720" cy="55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Tři principy bezpečné dobrovolnické činnosti</a:t>
            </a:r>
          </a:p>
          <a:p>
            <a:r>
              <a:rPr lang="pl-PL" dirty="0" smtClean="0">
                <a:solidFill>
                  <a:srgbClr val="FF0000"/>
                </a:solidFill>
              </a:rPr>
              <a:t>1. Orientace na to, co v pacientovi zůstává zdravé a fungující, ne na nemoc a na to, co</a:t>
            </a:r>
          </a:p>
          <a:p>
            <a:pPr>
              <a:buNone/>
            </a:pPr>
            <a:r>
              <a:rPr lang="pl-PL" dirty="0" smtClean="0">
                <a:solidFill>
                  <a:srgbClr val="FF0000"/>
                </a:solidFill>
              </a:rPr>
              <a:t>   je </a:t>
            </a:r>
            <a:r>
              <a:rPr lang="pl-PL" dirty="0" smtClean="0">
                <a:solidFill>
                  <a:srgbClr val="FF0000"/>
                </a:solidFill>
              </a:rPr>
              <a:t>nefungující. Orientace na to, co je možné ne na problém.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2. Orientace na přítomný okamžik, ne na minulost nebo potenciální budoucnost pacienta</a:t>
            </a:r>
          </a:p>
          <a:p>
            <a:r>
              <a:rPr lang="pl-PL" dirty="0" smtClean="0">
                <a:solidFill>
                  <a:srgbClr val="FF0000"/>
                </a:solidFill>
              </a:rPr>
              <a:t>nebo klienta (tady a teď).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3. Orientace na činnost s pacientem (mít náplň programu), ale ne na její výsledek.</a:t>
            </a:r>
          </a:p>
          <a:p>
            <a:endParaRPr lang="cs-CZ" dirty="0"/>
          </a:p>
        </p:txBody>
      </p:sp>
      <p:pic>
        <p:nvPicPr>
          <p:cNvPr id="4" name="Picture 2" descr="D:\Dropbox\FNOL\FNOL_Design manual\PPT\FNOL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5140" y="6072206"/>
            <a:ext cx="2110720" cy="55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supervize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142984"/>
            <a:ext cx="8686800" cy="4937141"/>
          </a:xfrm>
        </p:spPr>
        <p:txBody>
          <a:bodyPr>
            <a:normAutofit fontScale="92500" lnSpcReduction="10000"/>
          </a:bodyPr>
          <a:lstStyle/>
          <a:p>
            <a:pPr hangingPunct="0"/>
            <a:r>
              <a:rPr lang="cs-CZ" dirty="0" smtClean="0"/>
              <a:t>Supervize je formou posilování</a:t>
            </a:r>
          </a:p>
          <a:p>
            <a:pPr hangingPunct="0"/>
            <a:r>
              <a:rPr lang="cs-CZ" dirty="0" smtClean="0"/>
              <a:t> odborného růstu </a:t>
            </a:r>
          </a:p>
          <a:p>
            <a:pPr hangingPunct="0"/>
            <a:r>
              <a:rPr lang="cs-CZ" dirty="0" smtClean="0"/>
              <a:t> kontrola dobrovolníků</a:t>
            </a:r>
          </a:p>
          <a:p>
            <a:pPr hangingPunct="0"/>
            <a:r>
              <a:rPr lang="cs-CZ" b="1" dirty="0" smtClean="0"/>
              <a:t>Cílem supervize může být:</a:t>
            </a:r>
            <a:endParaRPr lang="cs-CZ" dirty="0" smtClean="0"/>
          </a:p>
          <a:p>
            <a:pPr lvl="0" hangingPunct="0"/>
            <a:r>
              <a:rPr lang="cs-CZ" b="1" dirty="0" smtClean="0"/>
              <a:t>poskytování a získávání zpětných vazeb;</a:t>
            </a:r>
            <a:endParaRPr lang="cs-CZ" dirty="0" smtClean="0"/>
          </a:p>
          <a:p>
            <a:pPr lvl="0" hangingPunct="0"/>
            <a:r>
              <a:rPr lang="cs-CZ" b="1" dirty="0" smtClean="0"/>
              <a:t>řešení problémů</a:t>
            </a:r>
            <a:r>
              <a:rPr lang="cs-CZ" dirty="0" smtClean="0"/>
              <a:t> a odbourávání bariér v práci dobrovolníka, ve vztazích s klienty či zaměstnanci, včetně problémů technických;</a:t>
            </a:r>
          </a:p>
          <a:p>
            <a:endParaRPr lang="cs-CZ" dirty="0"/>
          </a:p>
        </p:txBody>
      </p:sp>
      <p:pic>
        <p:nvPicPr>
          <p:cNvPr id="5" name="Picture 2" descr="D:\Dropbox\FNOL\FNOL_Design manual\PPT\FNOL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5140" y="6072206"/>
            <a:ext cx="2110720" cy="55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214422"/>
            <a:ext cx="8686800" cy="4865703"/>
          </a:xfrm>
        </p:spPr>
        <p:txBody>
          <a:bodyPr>
            <a:normAutofit fontScale="92500"/>
          </a:bodyPr>
          <a:lstStyle/>
          <a:p>
            <a:pPr lvl="0" hangingPunct="0"/>
            <a:r>
              <a:rPr lang="cs-CZ" b="1" dirty="0" smtClean="0"/>
              <a:t>motivace</a:t>
            </a:r>
            <a:r>
              <a:rPr lang="cs-CZ" dirty="0" smtClean="0"/>
              <a:t> (pocit vlastní důležitosti dobrovolníka);</a:t>
            </a:r>
          </a:p>
          <a:p>
            <a:pPr lvl="0" hangingPunct="0"/>
            <a:r>
              <a:rPr lang="cs-CZ" b="1" dirty="0" smtClean="0"/>
              <a:t>tvorba a posilování vztahů</a:t>
            </a:r>
            <a:r>
              <a:rPr lang="cs-CZ" dirty="0" smtClean="0"/>
              <a:t> mezi dobrovolníky navzájem, dobrovolníků s cíli organizace a personálem;</a:t>
            </a:r>
          </a:p>
          <a:p>
            <a:pPr lvl="0" hangingPunct="0"/>
            <a:r>
              <a:rPr lang="cs-CZ" b="1" dirty="0" smtClean="0"/>
              <a:t>podpora efektivity práce</a:t>
            </a:r>
            <a:r>
              <a:rPr lang="cs-CZ" dirty="0" smtClean="0"/>
              <a:t> dobrovolníka;</a:t>
            </a:r>
          </a:p>
          <a:p>
            <a:pPr lvl="0" hangingPunct="0"/>
            <a:r>
              <a:rPr lang="cs-CZ" dirty="0" smtClean="0"/>
              <a:t>forma odborného </a:t>
            </a:r>
            <a:r>
              <a:rPr lang="cs-CZ" b="1" dirty="0" smtClean="0"/>
              <a:t>vzdělávání;</a:t>
            </a:r>
            <a:endParaRPr lang="cs-CZ" dirty="0" smtClean="0"/>
          </a:p>
          <a:p>
            <a:pPr lvl="0" hangingPunct="0"/>
            <a:r>
              <a:rPr lang="cs-CZ" b="1" dirty="0" smtClean="0"/>
              <a:t>osobnostní růst;</a:t>
            </a:r>
            <a:endParaRPr lang="cs-CZ" dirty="0" smtClean="0"/>
          </a:p>
          <a:p>
            <a:pPr lvl="0" hangingPunct="0"/>
            <a:r>
              <a:rPr lang="cs-CZ" b="1" dirty="0" smtClean="0"/>
              <a:t>kontrola.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Další aktivity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jednorázové akce: </a:t>
            </a:r>
          </a:p>
          <a:p>
            <a:r>
              <a:rPr lang="cs-CZ" dirty="0" smtClean="0"/>
              <a:t>koncerty</a:t>
            </a:r>
          </a:p>
          <a:p>
            <a:r>
              <a:rPr lang="cs-CZ" dirty="0" smtClean="0"/>
              <a:t>tematické akce</a:t>
            </a:r>
          </a:p>
          <a:p>
            <a:r>
              <a:rPr lang="cs-CZ" dirty="0" smtClean="0"/>
              <a:t>dílničky s různým zaměřením </a:t>
            </a:r>
          </a:p>
          <a:p>
            <a:r>
              <a:rPr lang="cs-CZ" dirty="0" smtClean="0"/>
              <a:t>výstavy</a:t>
            </a:r>
          </a:p>
          <a:p>
            <a:r>
              <a:rPr lang="cs-CZ" dirty="0" smtClean="0"/>
              <a:t>Dětský den, Mikulášská nadílka</a:t>
            </a:r>
          </a:p>
          <a:p>
            <a:r>
              <a:rPr lang="cs-CZ" dirty="0" smtClean="0"/>
              <a:t>Spolupráce s TO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5" name="Picture 5" descr="Na obrázku může být: 3 lidé, sedící lidé a stůl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786578" y="3857628"/>
            <a:ext cx="1833562" cy="1833562"/>
          </a:xfrm>
          <a:prstGeom prst="rect">
            <a:avLst/>
          </a:prstGeom>
          <a:noFill/>
        </p:spPr>
      </p:pic>
      <p:pic>
        <p:nvPicPr>
          <p:cNvPr id="7" name="Picture 2" descr="Na obrázku může být: 3 lidé, smějící se lidé, stojící lidé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3857628"/>
            <a:ext cx="2000264" cy="2000264"/>
          </a:xfrm>
          <a:prstGeom prst="rect">
            <a:avLst/>
          </a:prstGeom>
          <a:noFill/>
        </p:spPr>
      </p:pic>
      <p:pic>
        <p:nvPicPr>
          <p:cNvPr id="3074" name="Picture 2" descr="https://scontent.fbud2-1.fna.fbcdn.net/v/t1.0-0/c0.48.720.720/s180x540/41084788_2241370689415630_6425875338059841536_n.jpg?_nc_cat=101&amp;oh=2e02dcaac87cc7e8be39174f326b0de0&amp;oe=5C20935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40" y="1500174"/>
            <a:ext cx="2037766" cy="1928826"/>
          </a:xfrm>
          <a:prstGeom prst="rect">
            <a:avLst/>
          </a:prstGeom>
          <a:noFill/>
        </p:spPr>
      </p:pic>
      <p:pic>
        <p:nvPicPr>
          <p:cNvPr id="10" name="Picture 4" descr="Na obrázku může být: 4 lidé, smějící se lidé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00496" y="1500174"/>
            <a:ext cx="2387553" cy="1790665"/>
          </a:xfrm>
          <a:prstGeom prst="rect">
            <a:avLst/>
          </a:prstGeom>
          <a:noFill/>
        </p:spPr>
      </p:pic>
      <p:pic>
        <p:nvPicPr>
          <p:cNvPr id="11" name="Picture 2" descr="D:\Dropbox\FNOL\FNOL_Design manual\PPT\FNOL_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3702" y="6000768"/>
            <a:ext cx="2110720" cy="55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sbírky hraček a knih pro  pacienty</a:t>
            </a:r>
          </a:p>
          <a:p>
            <a:endParaRPr lang="cs-CZ" dirty="0" smtClean="0"/>
          </a:p>
          <a:p>
            <a:r>
              <a:rPr lang="cs-CZ" dirty="0" err="1" smtClean="0"/>
              <a:t>plyšáci</a:t>
            </a:r>
            <a:r>
              <a:rPr lang="cs-CZ" dirty="0" smtClean="0"/>
              <a:t> pro neklidné a geriatrické pacienty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pomůcky pro RHC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5" name="Picture 4" descr="O:\_DokumentyUNO\Petra STEJSKALOVÁ\DC\fotky\2017\17634820_1943790875840281_4918903372429790311_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428736"/>
            <a:ext cx="2000264" cy="2000264"/>
          </a:xfrm>
          <a:prstGeom prst="rect">
            <a:avLst/>
          </a:prstGeom>
          <a:noFill/>
        </p:spPr>
      </p:pic>
      <p:pic>
        <p:nvPicPr>
          <p:cNvPr id="2050" name="Picture 2" descr="Není dostupný žádný alternativní text.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1500174"/>
            <a:ext cx="1905001" cy="1905000"/>
          </a:xfrm>
          <a:prstGeom prst="rect">
            <a:avLst/>
          </a:prstGeom>
          <a:noFill/>
        </p:spPr>
      </p:pic>
      <p:pic>
        <p:nvPicPr>
          <p:cNvPr id="2052" name="Picture 4" descr="Na obrázku může být: uvnitř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3786190"/>
            <a:ext cx="2321735" cy="1857388"/>
          </a:xfrm>
          <a:prstGeom prst="rect">
            <a:avLst/>
          </a:prstGeom>
          <a:noFill/>
        </p:spPr>
      </p:pic>
      <p:pic>
        <p:nvPicPr>
          <p:cNvPr id="10" name="Picture 11" descr="O:\_DokumentyUNO\Petra STEJSKALOVÁ\DC\fotky\2017\18767828_1970473719838663_6811620620996269274_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78" y="3714752"/>
            <a:ext cx="1857388" cy="1857388"/>
          </a:xfrm>
          <a:prstGeom prst="rect">
            <a:avLst/>
          </a:prstGeom>
          <a:noFill/>
        </p:spPr>
      </p:pic>
      <p:pic>
        <p:nvPicPr>
          <p:cNvPr id="11" name="Picture 2" descr="D:\Dropbox\FNOL\FNOL_Design manual\PPT\FNOL_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388" y="6000768"/>
            <a:ext cx="2110720" cy="55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sbírka berlí pro malomocné v Indii</a:t>
            </a:r>
          </a:p>
          <a:p>
            <a:r>
              <a:rPr lang="cs-CZ" dirty="0" smtClean="0"/>
              <a:t>hlídání dítěte v době vyšetření dítěte</a:t>
            </a:r>
            <a:endParaRPr lang="cs-CZ" dirty="0"/>
          </a:p>
        </p:txBody>
      </p:sp>
      <p:pic>
        <p:nvPicPr>
          <p:cNvPr id="8" name="Picture 12" descr="O:\_DokumentyUNO\Petra STEJSKALOVÁ\DC\fotky\2017\20914304_2016749508544417_3806282978376465241_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571876"/>
            <a:ext cx="2143140" cy="2143140"/>
          </a:xfrm>
          <a:prstGeom prst="rect">
            <a:avLst/>
          </a:prstGeom>
          <a:noFill/>
        </p:spPr>
      </p:pic>
      <p:pic>
        <p:nvPicPr>
          <p:cNvPr id="9" name="Obrázek 1" descr="cid:image001.png@01D3FF2C.AD618650"/>
          <p:cNvPicPr/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5286380" y="1571612"/>
            <a:ext cx="2643206" cy="379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D:\Dropbox\FNOL\FNOL_Design manual\PPT\FNOL_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7950" y="5857892"/>
            <a:ext cx="2110720" cy="55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Canis</a:t>
            </a:r>
            <a:r>
              <a:rPr lang="cs-CZ" dirty="0" smtClean="0"/>
              <a:t> a </a:t>
            </a:r>
            <a:r>
              <a:rPr lang="cs-CZ" dirty="0" err="1" smtClean="0"/>
              <a:t>felinoasistence</a:t>
            </a:r>
            <a:endParaRPr lang="cs-CZ" dirty="0"/>
          </a:p>
        </p:txBody>
      </p:sp>
      <p:pic>
        <p:nvPicPr>
          <p:cNvPr id="5" name="Zástupný symbol pro obsah 4" descr="canis_n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8650" y="1600200"/>
            <a:ext cx="3543300" cy="4724400"/>
          </a:xfrm>
        </p:spPr>
      </p:pic>
      <p:pic>
        <p:nvPicPr>
          <p:cNvPr id="6" name="Zástupný symbol pro obsah 5" descr="felino_n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29124" y="2285992"/>
            <a:ext cx="4429156" cy="2895727"/>
          </a:xfrm>
        </p:spPr>
      </p:pic>
      <p:pic>
        <p:nvPicPr>
          <p:cNvPr id="7" name="Picture 2" descr="D:\Dropbox\FNOL\FNOL_Design manual\PPT\FNOL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6512" y="5715016"/>
            <a:ext cx="2110720" cy="55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Kdo je dobrovolník</a:t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Dobrovolníkem </a:t>
            </a:r>
            <a:r>
              <a:rPr lang="cs-CZ" dirty="0"/>
              <a:t>je každý, kdo ze své dobré vůle, ve svém volném čase a bez nároku na finanční odměnu vykonává činnost ve prospěch jiných lidí. </a:t>
            </a:r>
            <a:endParaRPr lang="cs-CZ" dirty="0" smtClean="0"/>
          </a:p>
          <a:p>
            <a:r>
              <a:rPr lang="cs-CZ" dirty="0" smtClean="0"/>
              <a:t> </a:t>
            </a:r>
            <a:r>
              <a:rPr lang="cs-CZ" dirty="0"/>
              <a:t>K</a:t>
            </a:r>
            <a:r>
              <a:rPr lang="cs-CZ" dirty="0" smtClean="0"/>
              <a:t>onkrétnímu </a:t>
            </a:r>
            <a:r>
              <a:rPr lang="cs-CZ" dirty="0"/>
              <a:t>člověku či organizaci, která pomoc potřebným poskytuje - např. organizaci zaměřené sociálně, zdravotně, ekologicky či kulturně. </a:t>
            </a:r>
          </a:p>
          <a:p>
            <a:endParaRPr lang="cs-CZ" dirty="0"/>
          </a:p>
        </p:txBody>
      </p:sp>
      <p:pic>
        <p:nvPicPr>
          <p:cNvPr id="4" name="Picture 2" descr="D:\Dropbox\FNOL\FNOL_Design manual\PPT\FNOL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5140" y="6072206"/>
            <a:ext cx="2110720" cy="55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Kreativní prázdniny</a:t>
            </a:r>
            <a:endParaRPr lang="cs-CZ" dirty="0"/>
          </a:p>
        </p:txBody>
      </p:sp>
      <p:pic>
        <p:nvPicPr>
          <p:cNvPr id="6" name="Zástupný symbol pro obsah 5" descr="leto 18_n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2910" y="4214818"/>
            <a:ext cx="2428892" cy="2428892"/>
          </a:xfrm>
        </p:spPr>
      </p:pic>
      <p:pic>
        <p:nvPicPr>
          <p:cNvPr id="7" name="Zástupný symbol pro obsah 6" descr="leto 18s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86446" y="1571612"/>
            <a:ext cx="2357454" cy="2333628"/>
          </a:xfrm>
        </p:spPr>
      </p:pic>
      <p:pic>
        <p:nvPicPr>
          <p:cNvPr id="39940" name="Picture 4" descr="Na obrázku může být: sedící lidé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1571612"/>
            <a:ext cx="2428893" cy="2428892"/>
          </a:xfrm>
          <a:prstGeom prst="rect">
            <a:avLst/>
          </a:prstGeom>
          <a:noFill/>
        </p:spPr>
      </p:pic>
      <p:pic>
        <p:nvPicPr>
          <p:cNvPr id="39942" name="Picture 6" descr="Není dostupný žádný alternativní text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3306" y="1571612"/>
            <a:ext cx="1753356" cy="2357454"/>
          </a:xfrm>
          <a:prstGeom prst="rect">
            <a:avLst/>
          </a:prstGeom>
          <a:noFill/>
        </p:spPr>
      </p:pic>
      <p:pic>
        <p:nvPicPr>
          <p:cNvPr id="39944" name="Picture 8" descr="Na obrázku může být: 1 osoba, uvnitř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86116" y="4214818"/>
            <a:ext cx="2452718" cy="2452717"/>
          </a:xfrm>
          <a:prstGeom prst="rect">
            <a:avLst/>
          </a:prstGeom>
          <a:noFill/>
        </p:spPr>
      </p:pic>
      <p:pic>
        <p:nvPicPr>
          <p:cNvPr id="39946" name="Picture 10" descr="Na obrázku může být: 1 osoba, sedící, stůl a uvnitř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00760" y="4214818"/>
            <a:ext cx="2452718" cy="24527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C:\Users\08891\Desktop\22780332_2046526675566700_409748222900897654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r>
              <a:rPr lang="cs-CZ" b="1" dirty="0" smtClean="0"/>
              <a:t>Děkuji za pozornost</a:t>
            </a:r>
            <a:endParaRPr lang="cs-CZ" b="1" dirty="0"/>
          </a:p>
        </p:txBody>
      </p:sp>
      <p:pic>
        <p:nvPicPr>
          <p:cNvPr id="4" name="Picture 2" descr="D:\Dropbox\FNOL\FNOL_Design manual\PPT\FNOL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8992" y="5643578"/>
            <a:ext cx="2110720" cy="55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</a:t>
            </a:r>
            <a:r>
              <a:rPr lang="cs-CZ" dirty="0"/>
              <a:t> České republice se s dobrovolnictvím organizovaným různými institucemi setkáváme až v 90. letech</a:t>
            </a:r>
            <a:r>
              <a:rPr lang="cs-CZ" dirty="0" smtClean="0"/>
              <a:t>..</a:t>
            </a:r>
            <a:endParaRPr lang="cs-CZ" dirty="0"/>
          </a:p>
        </p:txBody>
      </p:sp>
      <p:pic>
        <p:nvPicPr>
          <p:cNvPr id="4" name="Picture 2" descr="D:\Dropbox\FNOL\FNOL_Design manual\PPT\FNOL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5140" y="6072206"/>
            <a:ext cx="2110720" cy="55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Motivy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/>
              <a:t>Proč se lidé stávají dobrovolníky?</a:t>
            </a:r>
            <a:endParaRPr lang="cs-CZ" b="1" i="1" dirty="0"/>
          </a:p>
          <a:p>
            <a:r>
              <a:rPr lang="cs-CZ" dirty="0" smtClean="0"/>
              <a:t>”</a:t>
            </a:r>
            <a:r>
              <a:rPr lang="cs-CZ" dirty="0"/>
              <a:t>Jak může někdo něco dělat zadarmo?”, ”A proč to dělá</a:t>
            </a:r>
            <a:r>
              <a:rPr lang="cs-CZ" dirty="0" smtClean="0"/>
              <a:t>?”</a:t>
            </a:r>
          </a:p>
          <a:p>
            <a:endParaRPr lang="cs-CZ" dirty="0"/>
          </a:p>
          <a:p>
            <a:r>
              <a:rPr lang="cs-CZ" dirty="0" smtClean="0"/>
              <a:t>95 </a:t>
            </a:r>
            <a:r>
              <a:rPr lang="cs-CZ" dirty="0"/>
              <a:t>% </a:t>
            </a:r>
            <a:r>
              <a:rPr lang="cs-CZ" dirty="0" smtClean="0"/>
              <a:t>pocit </a:t>
            </a:r>
            <a:r>
              <a:rPr lang="cs-CZ" dirty="0"/>
              <a:t>smysluplné </a:t>
            </a:r>
            <a:r>
              <a:rPr lang="cs-CZ" dirty="0" smtClean="0"/>
              <a:t>práce</a:t>
            </a:r>
          </a:p>
          <a:p>
            <a:r>
              <a:rPr lang="cs-CZ" dirty="0" smtClean="0"/>
              <a:t>77 </a:t>
            </a:r>
            <a:r>
              <a:rPr lang="cs-CZ" dirty="0"/>
              <a:t>% </a:t>
            </a:r>
            <a:r>
              <a:rPr lang="cs-CZ" dirty="0" smtClean="0"/>
              <a:t>posílení </a:t>
            </a:r>
            <a:r>
              <a:rPr lang="cs-CZ" dirty="0"/>
              <a:t>sebevědomí </a:t>
            </a:r>
            <a:endParaRPr lang="cs-CZ" dirty="0" smtClean="0"/>
          </a:p>
          <a:p>
            <a:r>
              <a:rPr lang="cs-CZ" dirty="0" smtClean="0"/>
              <a:t>71 </a:t>
            </a:r>
            <a:r>
              <a:rPr lang="cs-CZ" dirty="0"/>
              <a:t>% </a:t>
            </a:r>
            <a:r>
              <a:rPr lang="cs-CZ" dirty="0" smtClean="0"/>
              <a:t>vyplnění </a:t>
            </a:r>
            <a:r>
              <a:rPr lang="cs-CZ" dirty="0"/>
              <a:t>volného </a:t>
            </a:r>
            <a:r>
              <a:rPr lang="cs-CZ" dirty="0" smtClean="0"/>
              <a:t>času</a:t>
            </a:r>
          </a:p>
          <a:p>
            <a:endParaRPr lang="cs-CZ" dirty="0" smtClean="0"/>
          </a:p>
          <a:p>
            <a:r>
              <a:rPr lang="cs-CZ" dirty="0" smtClean="0"/>
              <a:t>Motivy </a:t>
            </a:r>
            <a:r>
              <a:rPr lang="cs-CZ" dirty="0"/>
              <a:t>dobrovolníků ze střední a východní Evropy se výrazněji neliší od motivů dobrovolníků například z USA či Evropské unie. </a:t>
            </a:r>
          </a:p>
          <a:p>
            <a:endParaRPr lang="cs-CZ" dirty="0"/>
          </a:p>
        </p:txBody>
      </p:sp>
      <p:pic>
        <p:nvPicPr>
          <p:cNvPr id="4" name="Picture 2" descr="D:\Dropbox\FNOL\FNOL_Design manual\PPT\FNOL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2264" y="6072206"/>
            <a:ext cx="2110720" cy="55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b="1" dirty="0" smtClean="0"/>
              <a:t>Čím může být dobrovolnická práce přitažlivá?</a:t>
            </a:r>
            <a:r>
              <a:rPr lang="cs-CZ" b="1" dirty="0" smtClean="0"/>
              <a:t/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lvl="0"/>
            <a:endParaRPr lang="cs-CZ" dirty="0" smtClean="0"/>
          </a:p>
          <a:p>
            <a:pPr lvl="0"/>
            <a:r>
              <a:rPr lang="cs-CZ" dirty="0" smtClean="0"/>
              <a:t>uspokojením </a:t>
            </a:r>
            <a:r>
              <a:rPr lang="cs-CZ" dirty="0"/>
              <a:t>z </a:t>
            </a:r>
            <a:r>
              <a:rPr lang="cs-CZ" dirty="0" smtClean="0"/>
              <a:t>činnosti </a:t>
            </a:r>
            <a:r>
              <a:rPr lang="cs-CZ" dirty="0"/>
              <a:t>pro </a:t>
            </a:r>
            <a:r>
              <a:rPr lang="cs-CZ" dirty="0" smtClean="0"/>
              <a:t>ostatní</a:t>
            </a:r>
            <a:endParaRPr lang="cs-CZ" dirty="0"/>
          </a:p>
          <a:p>
            <a:pPr lvl="0"/>
            <a:r>
              <a:rPr lang="cs-CZ" dirty="0" smtClean="0"/>
              <a:t>práce </a:t>
            </a:r>
            <a:r>
              <a:rPr lang="cs-CZ" dirty="0"/>
              <a:t>s lidmi, </a:t>
            </a:r>
            <a:r>
              <a:rPr lang="cs-CZ" dirty="0" smtClean="0"/>
              <a:t>nabitá emocemi…..</a:t>
            </a:r>
            <a:endParaRPr lang="cs-CZ" dirty="0"/>
          </a:p>
          <a:p>
            <a:pPr lvl="0"/>
            <a:r>
              <a:rPr lang="cs-CZ" dirty="0"/>
              <a:t>setkání se skupinou lidí s jinými </a:t>
            </a:r>
            <a:r>
              <a:rPr lang="cs-CZ" dirty="0" smtClean="0"/>
              <a:t>životními zkušenostmi</a:t>
            </a:r>
            <a:endParaRPr lang="cs-CZ" dirty="0"/>
          </a:p>
          <a:p>
            <a:pPr lvl="0"/>
            <a:r>
              <a:rPr lang="cs-CZ" dirty="0" smtClean="0"/>
              <a:t>u seniorů - lépe připraveni na tuto </a:t>
            </a:r>
            <a:r>
              <a:rPr lang="cs-CZ" dirty="0"/>
              <a:t>etapu </a:t>
            </a:r>
            <a:r>
              <a:rPr lang="cs-CZ" dirty="0" smtClean="0"/>
              <a:t>života</a:t>
            </a:r>
          </a:p>
          <a:p>
            <a:endParaRPr lang="cs-CZ" dirty="0"/>
          </a:p>
        </p:txBody>
      </p:sp>
      <p:pic>
        <p:nvPicPr>
          <p:cNvPr id="4" name="Picture 2" descr="D:\Dropbox\FNOL\FNOL_Design manual\PPT\FNOL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6578" y="6000768"/>
            <a:ext cx="2110720" cy="55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Čím může být dobrovolnická práce přitažlivá?</a:t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zapojením do společenství lidí, kteří mají touhu pomáhat jako já</a:t>
            </a:r>
          </a:p>
          <a:p>
            <a:r>
              <a:rPr lang="cs-CZ" dirty="0" smtClean="0"/>
              <a:t>lidé nejsou tak špatní a necitelní, jak se někdy zdá.</a:t>
            </a:r>
          </a:p>
          <a:p>
            <a:endParaRPr lang="cs-CZ" dirty="0"/>
          </a:p>
        </p:txBody>
      </p:sp>
      <p:pic>
        <p:nvPicPr>
          <p:cNvPr id="7" name="Zástupný symbol pro obsah 6" descr="24862264_2067475023471865_6109240436159968315_n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86314" y="1785926"/>
            <a:ext cx="2771784" cy="2771784"/>
          </a:xfrm>
        </p:spPr>
      </p:pic>
      <p:pic>
        <p:nvPicPr>
          <p:cNvPr id="6" name="Picture 2" descr="D:\Dropbox\FNOL\FNOL_Design manual\PPT\FNOL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388" y="6000768"/>
            <a:ext cx="2110720" cy="55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000108"/>
            <a:ext cx="8686800" cy="5080017"/>
          </a:xfrm>
        </p:spPr>
        <p:txBody>
          <a:bodyPr/>
          <a:lstStyle/>
          <a:p>
            <a:pPr>
              <a:buNone/>
            </a:pPr>
            <a:r>
              <a:rPr lang="cs-CZ" b="1" dirty="0" smtClean="0"/>
              <a:t>Dobrovolnictví jako součást psychosociální péče o nemocného</a:t>
            </a:r>
            <a:r>
              <a:rPr lang="cs-CZ" b="1" i="1" dirty="0" smtClean="0"/>
              <a:t> 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4" name="Picture 7" descr="O:\_DokumentyUNO\Petra STEJSKALOVÁ\DC\fotky\2017\16427577_1911625345723501_3817487835554986318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143116"/>
            <a:ext cx="2571768" cy="2392342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1000100" y="4857760"/>
            <a:ext cx="75724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/>
              <a:t>"Dobrovolníci netvoří peníze, ale zvyšují hodnotu nemocnice."</a:t>
            </a:r>
          </a:p>
        </p:txBody>
      </p:sp>
      <p:pic>
        <p:nvPicPr>
          <p:cNvPr id="6" name="Picture 2" descr="D:\Dropbox\FNOL\FNOL_Design manual\PPT\FNOL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388" y="5929330"/>
            <a:ext cx="2110720" cy="55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txBody>
          <a:bodyPr/>
          <a:lstStyle/>
          <a:p>
            <a:r>
              <a:rPr lang="cs-CZ" b="1" dirty="0" smtClean="0"/>
              <a:t>DC FNOL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Vznik Dobrovolnického centra</a:t>
            </a:r>
          </a:p>
          <a:p>
            <a:r>
              <a:rPr lang="cs-CZ" dirty="0" smtClean="0"/>
              <a:t>konec roku 2014</a:t>
            </a:r>
          </a:p>
          <a:p>
            <a:r>
              <a:rPr lang="cs-CZ" dirty="0" smtClean="0"/>
              <a:t>je zřizováno nemocnicí a je přímo její součástí</a:t>
            </a:r>
          </a:p>
          <a:p>
            <a:r>
              <a:rPr lang="cs-CZ" dirty="0" smtClean="0"/>
              <a:t>posláním programu je přinášet do nemocnice více lidského kontaktu…..</a:t>
            </a:r>
          </a:p>
          <a:p>
            <a:endParaRPr lang="cs-CZ" dirty="0"/>
          </a:p>
        </p:txBody>
      </p:sp>
      <p:pic>
        <p:nvPicPr>
          <p:cNvPr id="4" name="Picture 2" descr="D:\Dropbox\FNOL\FNOL_Design manual\PPT\FNOL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6512" y="5857892"/>
            <a:ext cx="2110720" cy="55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Urbanistický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708</TotalTime>
  <Words>802</Words>
  <Application>Microsoft Office PowerPoint</Application>
  <PresentationFormat>Předvádění na obrazovce (4:3)</PresentationFormat>
  <Paragraphs>148</Paragraphs>
  <Slides>32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3" baseType="lpstr">
      <vt:lpstr>Cesta</vt:lpstr>
      <vt:lpstr>   Umíme pomáhat…….? Petra Stejskalová  ŠKOLENÍ NOVÝCH DOBROVOLNÍKŮ </vt:lpstr>
      <vt:lpstr>Snímek 2</vt:lpstr>
      <vt:lpstr>Kdo je dobrovolník </vt:lpstr>
      <vt:lpstr>Snímek 4</vt:lpstr>
      <vt:lpstr>Motivy </vt:lpstr>
      <vt:lpstr>Čím může být dobrovolnická práce přitažlivá? </vt:lpstr>
      <vt:lpstr>Čím může být dobrovolnická práce přitažlivá? </vt:lpstr>
      <vt:lpstr>Snímek 8</vt:lpstr>
      <vt:lpstr>DC FNOL</vt:lpstr>
      <vt:lpstr>DC ve FNOL</vt:lpstr>
      <vt:lpstr>Snímek 11</vt:lpstr>
      <vt:lpstr>Snímek 12</vt:lpstr>
      <vt:lpstr>Snímek 13</vt:lpstr>
      <vt:lpstr>NÁBOR</vt:lpstr>
      <vt:lpstr>Snímek 15</vt:lpstr>
      <vt:lpstr>NÁLEŽITOSTI</vt:lpstr>
      <vt:lpstr>Snímek 17</vt:lpstr>
      <vt:lpstr> Pojištění </vt:lpstr>
      <vt:lpstr>Snímek 19</vt:lpstr>
      <vt:lpstr>Snímek 20</vt:lpstr>
      <vt:lpstr>Snímek 21</vt:lpstr>
      <vt:lpstr>Snímek 22</vt:lpstr>
      <vt:lpstr>Snímek 23</vt:lpstr>
      <vt:lpstr>supervize</vt:lpstr>
      <vt:lpstr>Snímek 25</vt:lpstr>
      <vt:lpstr>Další aktivity</vt:lpstr>
      <vt:lpstr>Snímek 27</vt:lpstr>
      <vt:lpstr>Snímek 28</vt:lpstr>
      <vt:lpstr>Canis a felinoasistence</vt:lpstr>
      <vt:lpstr>Kreativní prázdniny</vt:lpstr>
      <vt:lpstr>Snímek 31</vt:lpstr>
      <vt:lpstr>Snímek 32</vt:lpstr>
    </vt:vector>
  </TitlesOfParts>
  <Company>FNOL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Umíme pomáhat…..?</dc:title>
  <dc:creator>08891</dc:creator>
  <cp:lastModifiedBy>user</cp:lastModifiedBy>
  <cp:revision>80</cp:revision>
  <dcterms:created xsi:type="dcterms:W3CDTF">2016-11-10T09:05:20Z</dcterms:created>
  <dcterms:modified xsi:type="dcterms:W3CDTF">2018-11-06T08:27:22Z</dcterms:modified>
</cp:coreProperties>
</file>