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7" r:id="rId2"/>
    <p:sldId id="264" r:id="rId3"/>
    <p:sldId id="283" r:id="rId4"/>
    <p:sldId id="261" r:id="rId5"/>
    <p:sldId id="284" r:id="rId6"/>
    <p:sldId id="260" r:id="rId7"/>
    <p:sldId id="285" r:id="rId8"/>
    <p:sldId id="258" r:id="rId9"/>
    <p:sldId id="266" r:id="rId10"/>
    <p:sldId id="267" r:id="rId11"/>
    <p:sldId id="271" r:id="rId12"/>
    <p:sldId id="269" r:id="rId13"/>
    <p:sldId id="270" r:id="rId14"/>
    <p:sldId id="273" r:id="rId15"/>
    <p:sldId id="274" r:id="rId16"/>
    <p:sldId id="275" r:id="rId17"/>
    <p:sldId id="276" r:id="rId18"/>
    <p:sldId id="279" r:id="rId19"/>
    <p:sldId id="277" r:id="rId20"/>
    <p:sldId id="278" r:id="rId21"/>
    <p:sldId id="280" r:id="rId22"/>
    <p:sldId id="288" r:id="rId23"/>
    <p:sldId id="281" r:id="rId24"/>
    <p:sldId id="282" r:id="rId25"/>
    <p:sldId id="259" r:id="rId26"/>
    <p:sldId id="286" r:id="rId27"/>
    <p:sldId id="289" r:id="rId2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576" autoAdjust="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9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00D6E08-4D7D-47F0-9B90-9C4D262AF827}" type="datetimeFigureOut">
              <a:rPr lang="cs-CZ" smtClean="0"/>
              <a:pPr/>
              <a:t>15.11.2016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BE32A21-C4D5-4522-B03C-6D6BE06789A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D6E08-4D7D-47F0-9B90-9C4D262AF827}" type="datetimeFigureOut">
              <a:rPr lang="cs-CZ" smtClean="0"/>
              <a:pPr/>
              <a:t>15.11.2016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32A21-C4D5-4522-B03C-6D6BE06789A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D6E08-4D7D-47F0-9B90-9C4D262AF827}" type="datetimeFigureOut">
              <a:rPr lang="cs-CZ" smtClean="0"/>
              <a:pPr/>
              <a:t>15.11.2016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32A21-C4D5-4522-B03C-6D6BE06789A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00D6E08-4D7D-47F0-9B90-9C4D262AF827}" type="datetimeFigureOut">
              <a:rPr lang="cs-CZ" smtClean="0"/>
              <a:pPr/>
              <a:t>15.11.2016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E32A21-C4D5-4522-B03C-6D6BE06789A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00D6E08-4D7D-47F0-9B90-9C4D262AF827}" type="datetimeFigureOut">
              <a:rPr lang="cs-CZ" smtClean="0"/>
              <a:pPr/>
              <a:t>15.11.2016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BE32A21-C4D5-4522-B03C-6D6BE06789A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D6E08-4D7D-47F0-9B90-9C4D262AF827}" type="datetimeFigureOut">
              <a:rPr lang="cs-CZ" smtClean="0"/>
              <a:pPr/>
              <a:t>15.11.2016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32A21-C4D5-4522-B03C-6D6BE06789A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D6E08-4D7D-47F0-9B90-9C4D262AF827}" type="datetimeFigureOut">
              <a:rPr lang="cs-CZ" smtClean="0"/>
              <a:pPr/>
              <a:t>15.11.2016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32A21-C4D5-4522-B03C-6D6BE06789A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00D6E08-4D7D-47F0-9B90-9C4D262AF827}" type="datetimeFigureOut">
              <a:rPr lang="cs-CZ" smtClean="0"/>
              <a:pPr/>
              <a:t>15.11.2016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E32A21-C4D5-4522-B03C-6D6BE06789A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D6E08-4D7D-47F0-9B90-9C4D262AF827}" type="datetimeFigureOut">
              <a:rPr lang="cs-CZ" smtClean="0"/>
              <a:pPr/>
              <a:t>15.11.2016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32A21-C4D5-4522-B03C-6D6BE06789A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00D6E08-4D7D-47F0-9B90-9C4D262AF827}" type="datetimeFigureOut">
              <a:rPr lang="cs-CZ" smtClean="0"/>
              <a:pPr/>
              <a:t>15.11.2016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E32A21-C4D5-4522-B03C-6D6BE06789A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00D6E08-4D7D-47F0-9B90-9C4D262AF827}" type="datetimeFigureOut">
              <a:rPr lang="cs-CZ" smtClean="0"/>
              <a:pPr/>
              <a:t>15.11.2016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E32A21-C4D5-4522-B03C-6D6BE06789A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00D6E08-4D7D-47F0-9B90-9C4D262AF827}" type="datetimeFigureOut">
              <a:rPr lang="cs-CZ" smtClean="0"/>
              <a:pPr/>
              <a:t>15.11.2016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BE32A21-C4D5-4522-B03C-6D6BE06789A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Školení dobrovolníků</a:t>
            </a:r>
            <a:endParaRPr lang="cs-CZ" dirty="0"/>
          </a:p>
        </p:txBody>
      </p:sp>
      <p:pic>
        <p:nvPicPr>
          <p:cNvPr id="4" name="Zástupný symbol pro obsah 3" descr="Logo_dobrovolnici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979712" y="1988840"/>
            <a:ext cx="5112568" cy="3528392"/>
          </a:xfr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DC ve FNOL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Poslání programu:</a:t>
            </a:r>
            <a:r>
              <a:rPr lang="cs-CZ" dirty="0" smtClean="0"/>
              <a:t> </a:t>
            </a:r>
          </a:p>
          <a:p>
            <a:r>
              <a:rPr lang="cs-CZ" dirty="0" smtClean="0"/>
              <a:t>jeho posláním je přispět ke zlepšení psychosociálních podmínek</a:t>
            </a:r>
          </a:p>
          <a:p>
            <a:r>
              <a:rPr lang="cs-CZ" dirty="0" smtClean="0"/>
              <a:t>být významnou psychosociální podporou pacientů na lůžkových oddělení nemocnice</a:t>
            </a:r>
          </a:p>
          <a:p>
            <a:r>
              <a:rPr lang="cs-CZ" dirty="0" smtClean="0"/>
              <a:t>pomáhat nemocnému překonat náročné chvíle v nemoci a přispět i k lepšímu průběhu a efektu léčby</a:t>
            </a:r>
          </a:p>
          <a:p>
            <a:r>
              <a:rPr lang="cs-CZ" dirty="0" smtClean="0"/>
              <a:t>být pro dobrovolníky z řad studentů nenahraditelnou klinickou sociální prací s klienty v obtížných životních situacích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DC FNOL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Vznik Dobrovolnického centra</a:t>
            </a:r>
          </a:p>
          <a:p>
            <a:r>
              <a:rPr lang="cs-CZ" dirty="0" smtClean="0"/>
              <a:t>Dobrovolnické centrum ve FNOL funguje od konce roku 2014.</a:t>
            </a:r>
          </a:p>
          <a:p>
            <a:r>
              <a:rPr lang="cs-CZ" dirty="0" smtClean="0"/>
              <a:t> Je zřizováno nemocnicí a je přímo její součástí. </a:t>
            </a:r>
          </a:p>
          <a:p>
            <a:r>
              <a:rPr lang="cs-CZ" dirty="0" smtClean="0"/>
              <a:t>Posláním programu je přinášet do nemocnice více lidského kontaktu, posílit duševní pohodu všech „obyvatel“ nemocnice a zpříjemnit pobyt zde.</a:t>
            </a:r>
          </a:p>
          <a:p>
            <a:r>
              <a:rPr lang="cs-CZ" dirty="0" smtClean="0"/>
              <a:t>Oddělení kde působíme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 smtClean="0"/>
              <a:t>Nároky na dobrovolníka:</a:t>
            </a:r>
            <a:endParaRPr lang="cs-CZ" dirty="0" smtClean="0"/>
          </a:p>
          <a:p>
            <a:r>
              <a:rPr lang="cs-CZ" dirty="0" smtClean="0"/>
              <a:t>věk 18 let</a:t>
            </a:r>
          </a:p>
          <a:p>
            <a:r>
              <a:rPr lang="cs-CZ" dirty="0" smtClean="0"/>
              <a:t>čistý trestní rejstřík</a:t>
            </a:r>
          </a:p>
          <a:p>
            <a:r>
              <a:rPr lang="cs-CZ" dirty="0" smtClean="0"/>
              <a:t>musí absolvovat školení dobrovolníků</a:t>
            </a:r>
          </a:p>
          <a:p>
            <a:r>
              <a:rPr lang="cs-CZ" dirty="0" smtClean="0"/>
              <a:t>je evidován v databázi Dobrovolnického centra FN Olomouc</a:t>
            </a:r>
          </a:p>
          <a:p>
            <a:r>
              <a:rPr lang="cs-CZ" dirty="0" smtClean="0"/>
              <a:t>je pojištěný (zajistí koordinátorka dobrovolníků)</a:t>
            </a:r>
          </a:p>
          <a:p>
            <a:r>
              <a:rPr lang="cs-CZ" dirty="0" smtClean="0"/>
              <a:t>musí absolvovat zaškolení na příslušném oddělení nemocnice</a:t>
            </a:r>
          </a:p>
          <a:p>
            <a:r>
              <a:rPr lang="cs-CZ" dirty="0" smtClean="0"/>
              <a:t>podepíše kodex mlčenlivosti</a:t>
            </a:r>
          </a:p>
          <a:p>
            <a:r>
              <a:rPr lang="cs-CZ" dirty="0" smtClean="0"/>
              <a:t>bude viditelně nosit jmenovku s označením DOBROVOLNÍK</a:t>
            </a:r>
          </a:p>
          <a:p>
            <a:r>
              <a:rPr lang="cs-CZ" dirty="0" smtClean="0"/>
              <a:t>bude vždy svůj příchod i odchod hlásit sestrám na příslušném oddělení</a:t>
            </a:r>
          </a:p>
          <a:p>
            <a:r>
              <a:rPr lang="cs-CZ" dirty="0" smtClean="0"/>
              <a:t>nezasahuje do ošetřovatelských aktivit</a:t>
            </a:r>
          </a:p>
          <a:p>
            <a:r>
              <a:rPr lang="cs-CZ" dirty="0" smtClean="0"/>
              <a:t>bude se scházet na pravidelné supervizi dobrovolníků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r>
              <a:rPr lang="cs-CZ" b="1" dirty="0" smtClean="0"/>
              <a:t>Aktivity dobrovolníka:</a:t>
            </a:r>
            <a:endParaRPr lang="cs-CZ" dirty="0" smtClean="0"/>
          </a:p>
          <a:p>
            <a:r>
              <a:rPr lang="cs-CZ" dirty="0" smtClean="0"/>
              <a:t>různé druhy pomoci na jednotlivých odděleních podle toho, jak se navzájem personál a zájemce o práci domluví a také podle potřeb jednotlivých oddělení</a:t>
            </a:r>
          </a:p>
          <a:p>
            <a:r>
              <a:rPr lang="cs-CZ" dirty="0" smtClean="0"/>
              <a:t>společnost pro starší pacienty</a:t>
            </a:r>
          </a:p>
          <a:p>
            <a:r>
              <a:rPr lang="cs-CZ" dirty="0" smtClean="0"/>
              <a:t>drobné výtvarné dílny, trénování paměti, </a:t>
            </a:r>
            <a:r>
              <a:rPr lang="cs-CZ" dirty="0" err="1" smtClean="0"/>
              <a:t>korálkování</a:t>
            </a:r>
            <a:endParaRPr lang="cs-CZ" dirty="0" smtClean="0"/>
          </a:p>
          <a:p>
            <a:r>
              <a:rPr lang="cs-CZ" dirty="0" smtClean="0"/>
              <a:t>vyplňuje dlouhý čas jejich léčby na lůžku stolními hrami, četbou knih</a:t>
            </a:r>
          </a:p>
          <a:p>
            <a:r>
              <a:rPr lang="cs-CZ" dirty="0" smtClean="0"/>
              <a:t>může doprovázet pacienty na vyšetření, na procházce v areálu nemocnice</a:t>
            </a:r>
          </a:p>
          <a:p>
            <a:r>
              <a:rPr lang="cs-CZ" dirty="0" smtClean="0"/>
              <a:t>s dětmi si dobrovolníci malují, kreslí a hrají různé hry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r>
              <a:rPr lang="cs-CZ" b="1" dirty="0"/>
              <a:t>Vstupní pohovor</a:t>
            </a:r>
          </a:p>
          <a:p>
            <a:r>
              <a:rPr lang="cs-CZ" dirty="0"/>
              <a:t>Vstupní pohovor se koná jednotlivě s koordinátorkou dobrovolníků. Slouží ke zjištění</a:t>
            </a:r>
          </a:p>
          <a:p>
            <a:r>
              <a:rPr lang="cs-CZ" dirty="0"/>
              <a:t>vzájemných představ a možností. Koordinátorka představí program, informuje zájemce o</a:t>
            </a:r>
          </a:p>
          <a:p>
            <a:r>
              <a:rPr lang="cs-CZ" dirty="0"/>
              <a:t>možnostech zapojení. Dále dobrovolník vyplní sebehodnotící dotazník, který je zaměřen na</a:t>
            </a:r>
          </a:p>
          <a:p>
            <a:r>
              <a:rPr lang="cs-CZ" dirty="0"/>
              <a:t>zvládání zátěžových situací. Pokud se obě strany shodnou na vzájemných požadavcích, je</a:t>
            </a:r>
          </a:p>
          <a:p>
            <a:r>
              <a:rPr lang="cs-CZ" dirty="0"/>
              <a:t>zájemce pozván na specializované školení a školení BOZP (bezpečnost a ochrana zdraví</a:t>
            </a:r>
          </a:p>
          <a:p>
            <a:r>
              <a:rPr lang="cs-CZ" dirty="0"/>
              <a:t>pracovníků).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Specializované školení a školení BOZP</a:t>
            </a:r>
          </a:p>
          <a:p>
            <a:r>
              <a:rPr lang="pt-BR" dirty="0"/>
              <a:t>Specializované školení slouží k předání informací o dobrovolnickém programu ve FNOL.</a:t>
            </a:r>
          </a:p>
          <a:p>
            <a:r>
              <a:rPr lang="cs-CZ" dirty="0"/>
              <a:t>Účastníkům je vysvětlena role, pozice a náplň dobrovolníka v nemocnici. Jsou seznámeny</a:t>
            </a:r>
          </a:p>
          <a:p>
            <a:r>
              <a:rPr lang="cs-CZ" dirty="0"/>
              <a:t>s právy a povinnostmi dobrovolníka. Dále na druhém školení jsou seznámeni s provozem a</a:t>
            </a:r>
          </a:p>
          <a:p>
            <a:r>
              <a:rPr lang="cs-CZ" dirty="0"/>
              <a:t>fungování nemocnice, typech oddělení, specifikách onemocnění a dále se zásadami</a:t>
            </a:r>
          </a:p>
          <a:p>
            <a:r>
              <a:rPr lang="cs-CZ" dirty="0"/>
              <a:t>bezpečnosti a ochrany zdraví pracovníků.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r>
              <a:rPr lang="cs-CZ" b="1" dirty="0" smtClean="0"/>
              <a:t> </a:t>
            </a:r>
            <a:r>
              <a:rPr lang="cs-CZ" b="1" dirty="0"/>
              <a:t>Dohoda o dobrovolnické činnosti ve FNOL</a:t>
            </a:r>
          </a:p>
          <a:p>
            <a:r>
              <a:rPr lang="cs-CZ" dirty="0"/>
              <a:t>Po absolvování školení jsou vybraní zájemci pozvání k podepsání dohody</a:t>
            </a:r>
            <a:r>
              <a:rPr lang="cs-CZ" dirty="0" smtClean="0"/>
              <a:t>.</a:t>
            </a:r>
          </a:p>
          <a:p>
            <a:r>
              <a:rPr lang="cs-CZ" dirty="0" smtClean="0"/>
              <a:t>Dohoda o dobrovolnické </a:t>
            </a:r>
            <a:r>
              <a:rPr lang="cs-CZ" dirty="0"/>
              <a:t>činnosti vymezuje práva a povinnosti dobrovolníka v rámci </a:t>
            </a:r>
            <a:r>
              <a:rPr lang="cs-CZ" dirty="0" smtClean="0"/>
              <a:t>dobrovolnického programu </a:t>
            </a:r>
            <a:r>
              <a:rPr lang="cs-CZ" dirty="0"/>
              <a:t>ve FNOL. Součástí dohody jsou i následující přílohy: mlčenlivost a </a:t>
            </a:r>
            <a:r>
              <a:rPr lang="cs-CZ" dirty="0" smtClean="0"/>
              <a:t>kodex dobrovolníka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Podepsáním </a:t>
            </a:r>
            <a:r>
              <a:rPr lang="cs-CZ" dirty="0"/>
              <a:t>smlouvy vzniká dobrovolníkům právo na jejich pojištění.</a:t>
            </a:r>
          </a:p>
          <a:p>
            <a:r>
              <a:rPr lang="cs-CZ" dirty="0"/>
              <a:t>Konečné rozhodnutí o zařazení zájemce do programu je zcela na koordinátorech DC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Pojištění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r>
              <a:rPr lang="cs-CZ" dirty="0" smtClean="0"/>
              <a:t>Pojištění </a:t>
            </a:r>
            <a:r>
              <a:rPr lang="cs-CZ" dirty="0"/>
              <a:t>platí pouze v areálu FNOL.</a:t>
            </a:r>
          </a:p>
          <a:p>
            <a:r>
              <a:rPr lang="cs-CZ" dirty="0"/>
              <a:t>Pojištění platí pro případ odpovědnosti dobrovolníka za škodu, způsobenou jiné osobě</a:t>
            </a:r>
          </a:p>
          <a:p>
            <a:r>
              <a:rPr lang="cs-CZ" dirty="0"/>
              <a:t>úrazem, nemocí, poškozením, zničením nebo pohřešováním (ztrátou) věci a pro </a:t>
            </a:r>
            <a:r>
              <a:rPr lang="cs-CZ" dirty="0" smtClean="0"/>
              <a:t>případ úrazu</a:t>
            </a:r>
            <a:r>
              <a:rPr lang="cs-CZ" dirty="0"/>
              <a:t>, kdy je pojištěn život nebo zdraví dobrovolníka, to vše při výkonu dobrovolné </a:t>
            </a:r>
            <a:r>
              <a:rPr lang="cs-CZ" dirty="0" smtClean="0"/>
              <a:t>činnosti.</a:t>
            </a:r>
          </a:p>
          <a:p>
            <a:r>
              <a:rPr lang="cs-CZ" dirty="0" smtClean="0"/>
              <a:t>Pokud </a:t>
            </a:r>
            <a:r>
              <a:rPr lang="cs-CZ" dirty="0"/>
              <a:t>dojde k pojistné události (úraz, poškození či ztráta majetku…) je nezbytné neprodleně</a:t>
            </a:r>
          </a:p>
          <a:p>
            <a:r>
              <a:rPr lang="cs-CZ" dirty="0"/>
              <a:t>provést zápis buď přímo na oddělení, kde k události došlo či telefonicky se spojit</a:t>
            </a:r>
          </a:p>
          <a:p>
            <a:r>
              <a:rPr lang="pt-BR" dirty="0"/>
              <a:t>s koordinátorkou DC a o události ji informovat</a:t>
            </a:r>
            <a:r>
              <a:rPr lang="pt-BR" dirty="0" smtClean="0"/>
              <a:t>.</a:t>
            </a:r>
            <a:endParaRPr lang="pt-B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/>
              <a:t>Základní pravidla pohybu dobrovolníka na oddělení:</a:t>
            </a:r>
          </a:p>
          <a:p>
            <a:r>
              <a:rPr lang="cs-CZ" dirty="0" smtClean="0"/>
              <a:t>o </a:t>
            </a:r>
            <a:r>
              <a:rPr lang="cs-CZ" dirty="0"/>
              <a:t>svém příchodu informovat zdravotní sestru</a:t>
            </a:r>
          </a:p>
          <a:p>
            <a:r>
              <a:rPr lang="cs-CZ" dirty="0" smtClean="0"/>
              <a:t> na domluveném </a:t>
            </a:r>
            <a:r>
              <a:rPr lang="cs-CZ" dirty="0"/>
              <a:t>místě si odložit svrchní oděv a osobní věci</a:t>
            </a:r>
          </a:p>
          <a:p>
            <a:r>
              <a:rPr lang="fr-FR" dirty="0" smtClean="0"/>
              <a:t>obléknout </a:t>
            </a:r>
            <a:r>
              <a:rPr lang="fr-FR" dirty="0"/>
              <a:t>si tričko a jmenovku</a:t>
            </a:r>
          </a:p>
          <a:p>
            <a:r>
              <a:rPr lang="cs-CZ" dirty="0" smtClean="0"/>
              <a:t> </a:t>
            </a:r>
            <a:r>
              <a:rPr lang="cs-CZ" dirty="0"/>
              <a:t>informovat se u zdravotní sestry mající aktuálně službu na pacienty, kteří by měli o</a:t>
            </a:r>
          </a:p>
          <a:p>
            <a:r>
              <a:rPr lang="cs-CZ" dirty="0"/>
              <a:t>dobrovolnickou činnost zájem</a:t>
            </a:r>
          </a:p>
          <a:p>
            <a:r>
              <a:rPr lang="cs-CZ" dirty="0" smtClean="0"/>
              <a:t> </a:t>
            </a:r>
            <a:r>
              <a:rPr lang="cs-CZ" dirty="0"/>
              <a:t>při jakýchkoli zdravotních problémech pacienta během programu informovat personál</a:t>
            </a:r>
          </a:p>
          <a:p>
            <a:r>
              <a:rPr lang="cs-CZ" dirty="0" smtClean="0"/>
              <a:t> </a:t>
            </a:r>
            <a:r>
              <a:rPr lang="cs-CZ" dirty="0"/>
              <a:t>ukončení činnosti opět oznámit, případně pacienty odvést na pokoje</a:t>
            </a:r>
          </a:p>
          <a:p>
            <a:r>
              <a:rPr lang="cs-CZ" dirty="0" smtClean="0"/>
              <a:t> </a:t>
            </a:r>
            <a:r>
              <a:rPr lang="cs-CZ" dirty="0"/>
              <a:t>před odchodem se nezapomenout zapsat do docházkového archu</a:t>
            </a:r>
          </a:p>
          <a:p>
            <a:r>
              <a:rPr lang="cs-CZ" dirty="0" smtClean="0"/>
              <a:t>v </a:t>
            </a:r>
            <a:r>
              <a:rPr lang="cs-CZ" dirty="0"/>
              <a:t>případě i lehkého nebo počínajícího nachlazení dobrovolníka je lépe program zrušit</a:t>
            </a:r>
          </a:p>
          <a:p>
            <a:r>
              <a:rPr lang="cs-CZ" dirty="0"/>
              <a:t>a svoji nepřítomnost nahlásit </a:t>
            </a:r>
            <a:r>
              <a:rPr lang="cs-CZ" dirty="0" smtClean="0"/>
              <a:t>koordinátorce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Zapisování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Zapisování docházky</a:t>
            </a:r>
          </a:p>
          <a:p>
            <a:r>
              <a:rPr lang="cs-CZ" dirty="0"/>
              <a:t>Zapisovat hodiny strávené dobrovolnickou činností je nutné kvůli pojištění a také pro</a:t>
            </a:r>
          </a:p>
          <a:p>
            <a:r>
              <a:rPr lang="cs-CZ" dirty="0"/>
              <a:t>vystavování potvrzení pro dobrovolníky o tom, jak dlouho fungovali jako dobrovolníci a kolik</a:t>
            </a:r>
          </a:p>
          <a:p>
            <a:r>
              <a:rPr lang="cs-CZ" dirty="0"/>
              <a:t>hodin odpracovali. Dalším důvodem je to, že DC používá součty odpracovaných hodin při</a:t>
            </a:r>
          </a:p>
          <a:p>
            <a:r>
              <a:rPr lang="cs-CZ" dirty="0"/>
              <a:t>vyhodnocování programu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/>
              <a:t>Co je dobrovolnictví</a:t>
            </a:r>
            <a:endParaRPr lang="cs-CZ" dirty="0" smtClean="0"/>
          </a:p>
          <a:p>
            <a:r>
              <a:rPr lang="cs-CZ" dirty="0" smtClean="0"/>
              <a:t>Význam je obsažen již v samotném slově – dobrá vůle projevená skutky.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r>
              <a:rPr lang="cs-CZ" b="1" dirty="0"/>
              <a:t>Viditelné označení dobrovolníka</a:t>
            </a:r>
          </a:p>
          <a:p>
            <a:r>
              <a:rPr lang="cs-CZ" dirty="0" smtClean="0"/>
              <a:t> </a:t>
            </a:r>
            <a:r>
              <a:rPr lang="cs-CZ" dirty="0"/>
              <a:t>Jmenovkou s fotografií a jménem dobrovolníka a nápisem „dobrovolník“</a:t>
            </a:r>
          </a:p>
          <a:p>
            <a:r>
              <a:rPr lang="pt-BR" dirty="0" smtClean="0"/>
              <a:t> </a:t>
            </a:r>
            <a:r>
              <a:rPr lang="pt-BR" dirty="0"/>
              <a:t>Bílým tričkem s logem Dobrovolnického centra</a:t>
            </a:r>
          </a:p>
          <a:p>
            <a:r>
              <a:rPr lang="cs-CZ" dirty="0"/>
              <a:t>Označení dobrovolníka v době jeho návštěvy na oddělení je </a:t>
            </a:r>
            <a:r>
              <a:rPr lang="cs-CZ" dirty="0" smtClean="0"/>
              <a:t>povinné, vymezuje </a:t>
            </a:r>
            <a:r>
              <a:rPr lang="cs-CZ" dirty="0"/>
              <a:t>vaší </a:t>
            </a:r>
            <a:r>
              <a:rPr lang="cs-CZ" dirty="0" smtClean="0"/>
              <a:t>roli v </a:t>
            </a:r>
            <a:r>
              <a:rPr lang="cs-CZ" dirty="0"/>
              <a:t>nemocnici</a:t>
            </a:r>
            <a:r>
              <a:rPr lang="cs-CZ" dirty="0" smtClean="0"/>
              <a:t>.</a:t>
            </a:r>
          </a:p>
          <a:p>
            <a:r>
              <a:rPr lang="cs-CZ" dirty="0" smtClean="0"/>
              <a:t> </a:t>
            </a:r>
            <a:r>
              <a:rPr lang="cs-CZ" dirty="0"/>
              <a:t>Pacienti, rodinní příslušníci pacientů vás podle bílého trička s logem DC </a:t>
            </a:r>
            <a:r>
              <a:rPr lang="cs-CZ" dirty="0" smtClean="0"/>
              <a:t>hned poznají </a:t>
            </a:r>
            <a:r>
              <a:rPr lang="cs-CZ" dirty="0"/>
              <a:t>a budou vědět, kdo jste a co od vás mohou čekat.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r>
              <a:rPr lang="cs-CZ" b="1" dirty="0"/>
              <a:t>Několik základních pravidel v přístupu k pacientovi:</a:t>
            </a:r>
          </a:p>
          <a:p>
            <a:r>
              <a:rPr lang="cs-CZ" dirty="0" smtClean="0"/>
              <a:t> </a:t>
            </a:r>
            <a:r>
              <a:rPr lang="cs-CZ" dirty="0"/>
              <a:t>respektovat celkový zdravotní a psychický stav pacienta a přizpůsobit mu délku </a:t>
            </a:r>
            <a:r>
              <a:rPr lang="cs-CZ" dirty="0" smtClean="0"/>
              <a:t>a náplň </a:t>
            </a:r>
            <a:r>
              <a:rPr lang="cs-CZ" dirty="0"/>
              <a:t>činnosti</a:t>
            </a:r>
          </a:p>
          <a:p>
            <a:r>
              <a:rPr lang="cs-CZ" dirty="0" smtClean="0"/>
              <a:t> </a:t>
            </a:r>
            <a:r>
              <a:rPr lang="cs-CZ" dirty="0"/>
              <a:t>dotázat se vždy rodiče, rodinného příslušníka nebo zdravotní sestry na </a:t>
            </a:r>
            <a:r>
              <a:rPr lang="cs-CZ" dirty="0" smtClean="0"/>
              <a:t>současný léčebný </a:t>
            </a:r>
            <a:r>
              <a:rPr lang="cs-CZ" dirty="0"/>
              <a:t>režim dítěte, dospělého a dohlédnout nebo pacientovi připomenout </a:t>
            </a:r>
            <a:r>
              <a:rPr lang="cs-CZ" dirty="0" smtClean="0"/>
              <a:t>jeho dodržení </a:t>
            </a:r>
            <a:r>
              <a:rPr lang="cs-CZ" dirty="0"/>
              <a:t>(pitný režim apod.)</a:t>
            </a:r>
          </a:p>
          <a:p>
            <a:r>
              <a:rPr lang="cs-CZ" dirty="0" smtClean="0"/>
              <a:t> </a:t>
            </a:r>
            <a:r>
              <a:rPr lang="cs-CZ" dirty="0"/>
              <a:t>nenabízet čokoládu, bonbony, sušenky apod. – pacienti mohou mít dietní omezení</a:t>
            </a:r>
          </a:p>
          <a:p>
            <a:r>
              <a:rPr lang="cs-CZ" dirty="0" smtClean="0"/>
              <a:t>nenahrazovat </a:t>
            </a:r>
            <a:r>
              <a:rPr lang="cs-CZ" dirty="0"/>
              <a:t>rodinu (drobné nákupy, donášku jídla, časopisů, hraček)</a:t>
            </a:r>
          </a:p>
          <a:p>
            <a:r>
              <a:rPr lang="cs-CZ" dirty="0" smtClean="0"/>
              <a:t>nepřijímat </a:t>
            </a:r>
            <a:r>
              <a:rPr lang="cs-CZ" dirty="0"/>
              <a:t>žádné peníze od pacienta ani </a:t>
            </a:r>
            <a:r>
              <a:rPr lang="cs-CZ" dirty="0" smtClean="0"/>
              <a:t>příbuzných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r>
              <a:rPr lang="cs-CZ" dirty="0" smtClean="0"/>
              <a:t> nevykonávat ošetřovatelské a pomocné práce (krmení a hygiena pacientů, převlékání</a:t>
            </a:r>
          </a:p>
          <a:p>
            <a:r>
              <a:rPr lang="cs-CZ" dirty="0" smtClean="0"/>
              <a:t>postelí atd.)</a:t>
            </a:r>
          </a:p>
          <a:p>
            <a:r>
              <a:rPr lang="cs-CZ" dirty="0" smtClean="0"/>
              <a:t> dbát na protiúrazová opatření (práce s ostrými předměty, pohyb apod.)</a:t>
            </a:r>
          </a:p>
          <a:p>
            <a:r>
              <a:rPr lang="cs-CZ" dirty="0" smtClean="0"/>
              <a:t>v komunikaci s pacientem nebo jeho rodiči vystupovat v rámci své role dobrovolníka a</a:t>
            </a:r>
          </a:p>
          <a:p>
            <a:pPr>
              <a:buNone/>
            </a:pPr>
            <a:r>
              <a:rPr lang="cs-CZ" dirty="0" smtClean="0"/>
              <a:t>    smluvené činnosti</a:t>
            </a:r>
          </a:p>
          <a:p>
            <a:r>
              <a:rPr lang="cs-CZ" dirty="0" smtClean="0"/>
              <a:t> v závažnějších bodech, které se v rozhovoru vyskytnou a týkají se onemocnění </a:t>
            </a:r>
            <a:r>
              <a:rPr lang="pt-BR" dirty="0" smtClean="0"/>
              <a:t>pacienta, se obracet na koordinátora nebo staniční sestru.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lnSpcReduction="10000"/>
          </a:bodyPr>
          <a:lstStyle/>
          <a:p>
            <a:r>
              <a:rPr lang="cs-CZ" b="1" dirty="0"/>
              <a:t>Základní role dobrovolníka ve zdravotnickém zařízení</a:t>
            </a:r>
          </a:p>
          <a:p>
            <a:r>
              <a:rPr lang="cs-CZ" dirty="0" smtClean="0"/>
              <a:t>dobrovolník </a:t>
            </a:r>
            <a:r>
              <a:rPr lang="cs-CZ" dirty="0">
                <a:solidFill>
                  <a:srgbClr val="FF0000"/>
                </a:solidFill>
              </a:rPr>
              <a:t>nenahrazuje</a:t>
            </a:r>
            <a:r>
              <a:rPr lang="cs-CZ" dirty="0"/>
              <a:t> práci odborného personálu, ale vhodně doplňuje jeho práci</a:t>
            </a:r>
          </a:p>
          <a:p>
            <a:r>
              <a:rPr lang="pl-PL" dirty="0"/>
              <a:t>tam, kde je to možné</a:t>
            </a:r>
          </a:p>
          <a:p>
            <a:r>
              <a:rPr lang="cs-CZ" dirty="0" smtClean="0"/>
              <a:t>dobrovolník </a:t>
            </a:r>
            <a:r>
              <a:rPr lang="cs-CZ" dirty="0"/>
              <a:t>není pracovníkem v pomáhající profesi – </a:t>
            </a:r>
            <a:r>
              <a:rPr lang="cs-CZ" dirty="0">
                <a:solidFill>
                  <a:srgbClr val="FF0000"/>
                </a:solidFill>
              </a:rPr>
              <a:t>není v roli </a:t>
            </a:r>
            <a:r>
              <a:rPr lang="cs-CZ" dirty="0" smtClean="0">
                <a:solidFill>
                  <a:srgbClr val="FF0000"/>
                </a:solidFill>
              </a:rPr>
              <a:t>zdravotníka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dirty="0" smtClean="0"/>
              <a:t>dobrovolník </a:t>
            </a:r>
            <a:r>
              <a:rPr lang="cs-CZ" dirty="0"/>
              <a:t>vykonává pouze takové činnosti, které jsou předem </a:t>
            </a:r>
            <a:r>
              <a:rPr lang="cs-CZ" dirty="0" smtClean="0"/>
              <a:t>domluvené </a:t>
            </a:r>
            <a:r>
              <a:rPr lang="pt-BR" dirty="0" smtClean="0"/>
              <a:t>s </a:t>
            </a:r>
            <a:r>
              <a:rPr lang="pt-BR" dirty="0"/>
              <a:t>koordinátorkou dobrovolníků a personálem</a:t>
            </a:r>
          </a:p>
          <a:p>
            <a:r>
              <a:rPr lang="cs-CZ" dirty="0" smtClean="0"/>
              <a:t>hlavní </a:t>
            </a:r>
            <a:r>
              <a:rPr lang="cs-CZ" dirty="0"/>
              <a:t>privilegium role dobrovolníka je v nabídce a poskytnutí lidského kontaktu</a:t>
            </a:r>
          </a:p>
          <a:p>
            <a:r>
              <a:rPr lang="cs-CZ" dirty="0" smtClean="0"/>
              <a:t>dobrovolníkovi </a:t>
            </a:r>
            <a:r>
              <a:rPr lang="cs-CZ" dirty="0"/>
              <a:t>v jeho působení u pacientů pomáhá orientovat se podle „Tří principů</a:t>
            </a:r>
          </a:p>
          <a:p>
            <a:r>
              <a:rPr lang="cs-CZ" dirty="0"/>
              <a:t>bezpečné dobrovolnické činnosti (viz.níže).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r>
              <a:rPr lang="cs-CZ" dirty="0"/>
              <a:t>Tři principy bezpečné dobrovolnické činnosti</a:t>
            </a:r>
          </a:p>
          <a:p>
            <a:r>
              <a:rPr lang="pl-PL" dirty="0" smtClean="0">
                <a:solidFill>
                  <a:srgbClr val="FF0000"/>
                </a:solidFill>
              </a:rPr>
              <a:t>1</a:t>
            </a:r>
            <a:r>
              <a:rPr lang="pl-PL" dirty="0">
                <a:solidFill>
                  <a:srgbClr val="FF0000"/>
                </a:solidFill>
              </a:rPr>
              <a:t>. Orientace na to, co v pacientovi zůstává zdravé a fungující, ne na nemoc a na to, co</a:t>
            </a:r>
          </a:p>
          <a:p>
            <a:r>
              <a:rPr lang="pl-PL" dirty="0">
                <a:solidFill>
                  <a:srgbClr val="FF0000"/>
                </a:solidFill>
              </a:rPr>
              <a:t>je nefungující. Orientace na to, co je možné ne na problém.</a:t>
            </a:r>
          </a:p>
          <a:p>
            <a:r>
              <a:rPr lang="cs-CZ" dirty="0">
                <a:solidFill>
                  <a:srgbClr val="FF0000"/>
                </a:solidFill>
              </a:rPr>
              <a:t>2. Orientace na přítomný okamžik, ne na minulost nebo potenciální budoucnost pacienta</a:t>
            </a:r>
          </a:p>
          <a:p>
            <a:r>
              <a:rPr lang="pl-PL" dirty="0">
                <a:solidFill>
                  <a:srgbClr val="FF0000"/>
                </a:solidFill>
              </a:rPr>
              <a:t>nebo klienta (tady a teď).</a:t>
            </a:r>
          </a:p>
          <a:p>
            <a:r>
              <a:rPr lang="cs-CZ" dirty="0">
                <a:solidFill>
                  <a:srgbClr val="FF0000"/>
                </a:solidFill>
              </a:rPr>
              <a:t>3. Orientace na činnost s pacientem (mít náplň programu), ale ne na její výsledek.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Supervize dobrovolníků</a:t>
            </a:r>
            <a:r>
              <a:rPr lang="cs-CZ" b="1" u="sng" dirty="0"/>
              <a:t/>
            </a:r>
            <a:br>
              <a:rPr lang="cs-CZ" b="1" u="sng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 hangingPunct="0"/>
            <a:r>
              <a:rPr lang="cs-CZ" dirty="0"/>
              <a:t>Supervize je formou </a:t>
            </a:r>
            <a:r>
              <a:rPr lang="cs-CZ" dirty="0" smtClean="0"/>
              <a:t>posilování</a:t>
            </a:r>
          </a:p>
          <a:p>
            <a:pPr hangingPunct="0"/>
            <a:r>
              <a:rPr lang="cs-CZ" dirty="0" smtClean="0"/>
              <a:t> </a:t>
            </a:r>
            <a:r>
              <a:rPr lang="cs-CZ" dirty="0"/>
              <a:t>odborného růstu </a:t>
            </a:r>
            <a:endParaRPr lang="cs-CZ" dirty="0" smtClean="0"/>
          </a:p>
          <a:p>
            <a:pPr hangingPunct="0"/>
            <a:r>
              <a:rPr lang="cs-CZ" dirty="0" smtClean="0"/>
              <a:t> kontrola dobrovolníků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pPr hangingPunct="0"/>
            <a:r>
              <a:rPr lang="cs-CZ" b="1" dirty="0" smtClean="0"/>
              <a:t>Cílem supervize může být:</a:t>
            </a:r>
            <a:endParaRPr lang="cs-CZ" dirty="0" smtClean="0"/>
          </a:p>
          <a:p>
            <a:pPr lvl="0" hangingPunct="0"/>
            <a:r>
              <a:rPr lang="cs-CZ" b="1" dirty="0" smtClean="0"/>
              <a:t>poskytování a získávání zpětných vazeb;</a:t>
            </a:r>
            <a:endParaRPr lang="cs-CZ" dirty="0" smtClean="0"/>
          </a:p>
          <a:p>
            <a:pPr lvl="0" hangingPunct="0"/>
            <a:r>
              <a:rPr lang="cs-CZ" b="1" dirty="0" smtClean="0"/>
              <a:t>řešení problémů</a:t>
            </a:r>
            <a:r>
              <a:rPr lang="cs-CZ" dirty="0" smtClean="0"/>
              <a:t> a odbourávání bariér v práci dobrovolníka, ve vztazích s klienty či zaměstnanci, včetně problémů technických;</a:t>
            </a:r>
          </a:p>
          <a:p>
            <a:pPr lvl="0" hangingPunct="0"/>
            <a:r>
              <a:rPr lang="cs-CZ" b="1" dirty="0" smtClean="0"/>
              <a:t>motivace</a:t>
            </a:r>
            <a:r>
              <a:rPr lang="cs-CZ" dirty="0" smtClean="0"/>
              <a:t> (pocit vlastní důležitosti dobrovolníka);</a:t>
            </a:r>
          </a:p>
          <a:p>
            <a:pPr lvl="0" hangingPunct="0"/>
            <a:r>
              <a:rPr lang="cs-CZ" b="1" dirty="0" smtClean="0"/>
              <a:t>tvorba a posilování vztahů</a:t>
            </a:r>
            <a:r>
              <a:rPr lang="cs-CZ" dirty="0" smtClean="0"/>
              <a:t> mezi dobrovolníky navzájem, dobrovolníků s cíli organizace a personálem;</a:t>
            </a:r>
          </a:p>
          <a:p>
            <a:pPr lvl="0" hangingPunct="0"/>
            <a:r>
              <a:rPr lang="cs-CZ" b="1" dirty="0" smtClean="0"/>
              <a:t>podpora efektivity práce</a:t>
            </a:r>
            <a:r>
              <a:rPr lang="cs-CZ" dirty="0" smtClean="0"/>
              <a:t> dobrovolníka;</a:t>
            </a:r>
          </a:p>
          <a:p>
            <a:pPr lvl="0" hangingPunct="0"/>
            <a:r>
              <a:rPr lang="cs-CZ" dirty="0" smtClean="0"/>
              <a:t>forma odborného </a:t>
            </a:r>
            <a:r>
              <a:rPr lang="cs-CZ" b="1" dirty="0" smtClean="0"/>
              <a:t>vzdělávání;</a:t>
            </a:r>
            <a:endParaRPr lang="cs-CZ" dirty="0" smtClean="0"/>
          </a:p>
          <a:p>
            <a:pPr lvl="0" hangingPunct="0"/>
            <a:r>
              <a:rPr lang="cs-CZ" b="1" dirty="0" smtClean="0"/>
              <a:t>osobnostní růst;</a:t>
            </a:r>
            <a:endParaRPr lang="cs-CZ" dirty="0" smtClean="0"/>
          </a:p>
          <a:p>
            <a:pPr lvl="0" hangingPunct="0"/>
            <a:r>
              <a:rPr lang="cs-CZ" b="1" dirty="0" smtClean="0"/>
              <a:t>kontrola.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pic>
        <p:nvPicPr>
          <p:cNvPr id="4" name="Zástupný symbol pro obsah 3" descr="Fotka_dobrov.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683568" y="1700808"/>
            <a:ext cx="7491826" cy="499208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</a:t>
            </a:r>
            <a:r>
              <a:rPr lang="cs-CZ" dirty="0"/>
              <a:t> České republice se s dobrovolnictvím organizovaným různými institucemi setkáváme až v 90. letech</a:t>
            </a:r>
            <a:r>
              <a:rPr lang="cs-CZ" dirty="0" smtClean="0"/>
              <a:t>..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Motivy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Proč se lidé stávají dobrovolníky?</a:t>
            </a:r>
            <a:endParaRPr lang="cs-CZ" b="1" i="1" dirty="0"/>
          </a:p>
          <a:p>
            <a:r>
              <a:rPr lang="cs-CZ" dirty="0" smtClean="0">
                <a:solidFill>
                  <a:srgbClr val="FF0000"/>
                </a:solidFill>
              </a:rPr>
              <a:t>”</a:t>
            </a:r>
            <a:r>
              <a:rPr lang="cs-CZ" dirty="0">
                <a:solidFill>
                  <a:srgbClr val="FF0000"/>
                </a:solidFill>
              </a:rPr>
              <a:t>Jak může někdo něco dělat zadarmo?”, ”A proč to dělá?”</a:t>
            </a:r>
          </a:p>
          <a:p>
            <a:r>
              <a:rPr lang="cs-CZ" dirty="0" smtClean="0"/>
              <a:t>pro </a:t>
            </a:r>
            <a:r>
              <a:rPr lang="cs-CZ" dirty="0"/>
              <a:t>95 % </a:t>
            </a:r>
            <a:r>
              <a:rPr lang="cs-CZ" dirty="0" smtClean="0"/>
              <a:t> </a:t>
            </a:r>
            <a:r>
              <a:rPr lang="cs-CZ" dirty="0"/>
              <a:t>pocit smysluplné práce, </a:t>
            </a:r>
            <a:endParaRPr lang="cs-CZ" dirty="0" smtClean="0"/>
          </a:p>
          <a:p>
            <a:r>
              <a:rPr lang="cs-CZ" dirty="0" smtClean="0"/>
              <a:t>77 </a:t>
            </a:r>
            <a:r>
              <a:rPr lang="cs-CZ" dirty="0"/>
              <a:t>% dobrovolníků uvádí, že </a:t>
            </a:r>
            <a:r>
              <a:rPr lang="cs-CZ" dirty="0" smtClean="0"/>
              <a:t>jim posiluje </a:t>
            </a:r>
            <a:r>
              <a:rPr lang="cs-CZ" dirty="0"/>
              <a:t>sebevědomí </a:t>
            </a:r>
            <a:r>
              <a:rPr lang="cs-CZ" dirty="0" smtClean="0"/>
              <a:t> </a:t>
            </a:r>
          </a:p>
          <a:p>
            <a:r>
              <a:rPr lang="cs-CZ" dirty="0" smtClean="0"/>
              <a:t>71 </a:t>
            </a:r>
            <a:r>
              <a:rPr lang="cs-CZ" dirty="0"/>
              <a:t>% z nich v dobrovolnictví nalézá vyplnění volného času</a:t>
            </a:r>
            <a:r>
              <a:rPr lang="cs-CZ" dirty="0" smtClean="0"/>
              <a:t>.</a:t>
            </a:r>
          </a:p>
          <a:p>
            <a:pPr>
              <a:buNone/>
            </a:pPr>
            <a:endParaRPr lang="cs-CZ" dirty="0"/>
          </a:p>
          <a:p>
            <a:r>
              <a:rPr lang="cs-CZ" dirty="0" smtClean="0"/>
              <a:t>Motivy </a:t>
            </a:r>
            <a:r>
              <a:rPr lang="cs-CZ" dirty="0"/>
              <a:t>dobrovolníků ze střední a východní Evropy se výrazněji neliší od motivů dobrovolníků například z USA či Evropské unie. </a:t>
            </a:r>
            <a:endParaRPr lang="cs-CZ" dirty="0" smtClean="0"/>
          </a:p>
          <a:p>
            <a:r>
              <a:rPr lang="cs-CZ" dirty="0" smtClean="0"/>
              <a:t>Jediný </a:t>
            </a:r>
            <a:r>
              <a:rPr lang="cs-CZ" dirty="0"/>
              <a:t>rys, na který stále narážíme, je to, že zahraniční dobrovolníci uvádějí, že dobrovolnictví je přirozené, ”má se to” a je v jejich zemích i patřičně společensky ceněno.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 smtClean="0"/>
              <a:t>Čím může být dobrovolnická práce přitažlivá?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 lvl="0"/>
            <a:r>
              <a:rPr lang="cs-CZ" dirty="0" smtClean="0"/>
              <a:t>uspokojením </a:t>
            </a:r>
            <a:r>
              <a:rPr lang="cs-CZ" dirty="0"/>
              <a:t>z </a:t>
            </a:r>
            <a:r>
              <a:rPr lang="cs-CZ" dirty="0" smtClean="0"/>
              <a:t>činnosti</a:t>
            </a:r>
            <a:endParaRPr lang="cs-CZ" dirty="0"/>
          </a:p>
          <a:p>
            <a:pPr lvl="0"/>
            <a:r>
              <a:rPr lang="cs-CZ" dirty="0"/>
              <a:t>je to většinou práce s lidmi, živá, nabitá emocemi, a to může mít význam v dnešní době směřující k práci o samotě u počítače;</a:t>
            </a:r>
          </a:p>
          <a:p>
            <a:pPr lvl="0"/>
            <a:r>
              <a:rPr lang="cs-CZ" dirty="0"/>
              <a:t>setkání se skupinou lidí s jinými životními </a:t>
            </a:r>
            <a:r>
              <a:rPr lang="cs-CZ" dirty="0" smtClean="0"/>
              <a:t>zkušenostmi</a:t>
            </a:r>
            <a:endParaRPr lang="cs-CZ" dirty="0"/>
          </a:p>
          <a:p>
            <a:pPr lvl="0"/>
            <a:r>
              <a:rPr lang="cs-CZ" dirty="0"/>
              <a:t>může přinést větší spokojenost s mým </a:t>
            </a:r>
            <a:r>
              <a:rPr lang="cs-CZ" dirty="0" smtClean="0"/>
              <a:t>životem</a:t>
            </a:r>
            <a:endParaRPr lang="cs-CZ" dirty="0"/>
          </a:p>
          <a:p>
            <a:pPr lvl="0"/>
            <a:r>
              <a:rPr lang="cs-CZ" dirty="0"/>
              <a:t>zapojením do společenství lidí, kteří mají touhu pomáhat jako já;</a:t>
            </a:r>
          </a:p>
          <a:p>
            <a:pPr lvl="0"/>
            <a:r>
              <a:rPr lang="cs-CZ" dirty="0" smtClean="0"/>
              <a:t>lépe připraveni na stáří</a:t>
            </a:r>
            <a:endParaRPr lang="cs-CZ" dirty="0"/>
          </a:p>
          <a:p>
            <a:r>
              <a:rPr lang="cs-CZ" dirty="0">
                <a:solidFill>
                  <a:srgbClr val="FF0000"/>
                </a:solidFill>
              </a:rPr>
              <a:t>Brzy zjistíme, že takových lidí je více. To nás vede k myšlence, že lidé nejsou tak špatní a necitelní, jak se někdy zdá.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Kdo je dobrovolník</a:t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Dobrovolníkem </a:t>
            </a:r>
            <a:r>
              <a:rPr lang="cs-CZ" dirty="0"/>
              <a:t>je každý, kdo ze své dobré vůle, ve svém volném čase a bez nároku na finanční odměnu vykonává činnost ve prospěch jiných lidí.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Může jít o pomoc konkrétnímu člověku či organizaci, která pomoc potřebným poskytuje - např. organizaci zaměřené sociálně, zdravotně, ekologicky či kulturně. 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>
                <a:solidFill>
                  <a:srgbClr val="FF0000"/>
                </a:solidFill>
              </a:rPr>
              <a:t>Dobrovolníkem se může stát v podstatě kdokoliv, protože takřka každý  umí něco, co může poskytnout ostatním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u="sng" dirty="0"/>
              <a:t>Dobrovolník a právní otázky</a:t>
            </a:r>
            <a:r>
              <a:rPr lang="cs-CZ" b="1" dirty="0"/>
              <a:t/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u="sng" dirty="0"/>
              <a:t>Přehled základních právních norem v oblasti dobrovolnictví:</a:t>
            </a:r>
            <a:br>
              <a:rPr lang="cs-CZ" u="sng" dirty="0"/>
            </a:br>
            <a:r>
              <a:rPr lang="cs-CZ" dirty="0"/>
              <a:t>(vše ve znění pozdějších právních předpisů)</a:t>
            </a:r>
          </a:p>
          <a:p>
            <a:r>
              <a:rPr lang="cs-CZ" dirty="0"/>
              <a:t> </a:t>
            </a:r>
          </a:p>
          <a:p>
            <a:pPr lvl="0"/>
            <a:r>
              <a:rPr lang="cs-CZ" dirty="0"/>
              <a:t>Zákon č. 198/2002 Sb., zákon o dobrovolnické službě,</a:t>
            </a:r>
          </a:p>
          <a:p>
            <a:pPr lvl="0"/>
            <a:r>
              <a:rPr lang="cs-CZ" dirty="0"/>
              <a:t>Zákon č. 248/1995 Sb., zákon o obecně prospěšných společnostech; </a:t>
            </a:r>
          </a:p>
          <a:p>
            <a:pPr lvl="0"/>
            <a:r>
              <a:rPr lang="cs-CZ" dirty="0"/>
              <a:t>Zákon č. 179/2006 Sb., zákon o uznávání výsledků dalšího vzdělávání;</a:t>
            </a:r>
          </a:p>
          <a:p>
            <a:pPr lvl="0"/>
            <a:r>
              <a:rPr lang="cs-CZ" dirty="0"/>
              <a:t>Zákon č. 83/1990 Sb., zákon o sdružování občanů;</a:t>
            </a:r>
          </a:p>
          <a:p>
            <a:r>
              <a:rPr lang="cs-CZ" dirty="0"/>
              <a:t>               ve znění ostatních právních předpisů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Dobrovolnictví jako součást psychosociální péče o nemocného</a:t>
            </a:r>
            <a:endParaRPr lang="cs-CZ" b="1" i="1" dirty="0" smtClean="0"/>
          </a:p>
          <a:p>
            <a:r>
              <a:rPr lang="cs-CZ" sz="3600" dirty="0" smtClean="0">
                <a:solidFill>
                  <a:srgbClr val="FF0000"/>
                </a:solidFill>
              </a:rPr>
              <a:t>"Dobrovolníci netvoří peníze, ale zvyšují hodnotu nemocnice."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342</TotalTime>
  <Words>1083</Words>
  <Application>Microsoft Office PowerPoint</Application>
  <PresentationFormat>Předvádění na obrazovce (4:3)</PresentationFormat>
  <Paragraphs>155</Paragraphs>
  <Slides>27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28" baseType="lpstr">
      <vt:lpstr>Arkýř</vt:lpstr>
      <vt:lpstr>Školení dobrovolníků</vt:lpstr>
      <vt:lpstr>Snímek 2</vt:lpstr>
      <vt:lpstr>Snímek 3</vt:lpstr>
      <vt:lpstr>Motivy </vt:lpstr>
      <vt:lpstr>Čím může být dobrovolnická práce přitažlivá? </vt:lpstr>
      <vt:lpstr>Kdo je dobrovolník </vt:lpstr>
      <vt:lpstr>Snímek 7</vt:lpstr>
      <vt:lpstr>Dobrovolník a právní otázky </vt:lpstr>
      <vt:lpstr>Snímek 9</vt:lpstr>
      <vt:lpstr>DC ve FNOL</vt:lpstr>
      <vt:lpstr>DC FNOL</vt:lpstr>
      <vt:lpstr>Snímek 12</vt:lpstr>
      <vt:lpstr>Snímek 13</vt:lpstr>
      <vt:lpstr>Snímek 14</vt:lpstr>
      <vt:lpstr>Snímek 15</vt:lpstr>
      <vt:lpstr>Snímek 16</vt:lpstr>
      <vt:lpstr>Pojištění </vt:lpstr>
      <vt:lpstr>Snímek 18</vt:lpstr>
      <vt:lpstr>Zapisování </vt:lpstr>
      <vt:lpstr>Snímek 20</vt:lpstr>
      <vt:lpstr>Snímek 21</vt:lpstr>
      <vt:lpstr>Snímek 22</vt:lpstr>
      <vt:lpstr>Snímek 23</vt:lpstr>
      <vt:lpstr>Snímek 24</vt:lpstr>
      <vt:lpstr>Supervize dobrovolníků </vt:lpstr>
      <vt:lpstr>Snímek 26</vt:lpstr>
      <vt:lpstr>Děkuji za pozornost</vt:lpstr>
    </vt:vector>
  </TitlesOfParts>
  <Company>FNOL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Umíme pomáhat…..?</dc:title>
  <dc:creator>08891</dc:creator>
  <cp:lastModifiedBy>08891</cp:lastModifiedBy>
  <cp:revision>34</cp:revision>
  <dcterms:created xsi:type="dcterms:W3CDTF">2016-11-10T09:05:20Z</dcterms:created>
  <dcterms:modified xsi:type="dcterms:W3CDTF">2016-11-15T11:41:54Z</dcterms:modified>
</cp:coreProperties>
</file>