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2A849C-0ECB-4ECE-8984-B1DB9056B706}" type="datetimeFigureOut">
              <a:rPr lang="cs-CZ" smtClean="0"/>
              <a:pPr/>
              <a:t>10.11.2016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751E7E-8877-4228-9788-1607936E35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BOZP a PO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Stejskalová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Fyzická osoba dle zákona o požární ochraně 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/>
              <a:t>poškozovat, zneužívat nebo jiným způsobem znemožňovat použití hasících přístrojů nebo jiných věcných prostředků požární ochrany a požárně bezpečnostních </a:t>
            </a:r>
            <a:r>
              <a:rPr lang="cs-CZ" b="1" dirty="0" smtClean="0"/>
              <a:t>zařízení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Jaké kategorie z hlediska požárního nebezpečí se nachází v prostorách FNOL</a:t>
            </a:r>
            <a:r>
              <a:rPr lang="cs-CZ" b="1" dirty="0" smtClean="0"/>
              <a:t>:</a:t>
            </a:r>
            <a:endParaRPr lang="cs-CZ" dirty="0"/>
          </a:p>
          <a:p>
            <a:r>
              <a:rPr lang="cs-CZ" b="1" dirty="0"/>
              <a:t>bez zvýšeného požárního nebezpečí, se zvýšeným požárním nebezpečím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Ve FNOL se preventivní požární hlídka zřizuje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 smtClean="0"/>
              <a:t>v</a:t>
            </a:r>
            <a:r>
              <a:rPr lang="cs-CZ" b="1" dirty="0"/>
              <a:t> prostorách (pracovištích) s nejméně třemi zaměstnanci, kde se vykonávají činnosti se zvýšeným požárním nebezpečím.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b="1" dirty="0">
                <a:solidFill>
                  <a:srgbClr val="FF0000"/>
                </a:solidFill>
              </a:rPr>
              <a:t>Kdo je povinen dle zákona o požární ochraně poskytnout osobní pomoc v souvislosti se zdoláváním požáru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 smtClean="0"/>
              <a:t>každý </a:t>
            </a:r>
            <a:r>
              <a:rPr lang="cs-CZ" b="1" dirty="0"/>
              <a:t>v rozsahu stanoveným zákonem o požární ochraně.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Zaměstnanci v zájmu zajištění požární bezpečnosti jsou na pracovišti a v areálu FNOL povinni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/>
              <a:t>počínat si tak, aby nezavdali příčinu ke vzniku požáru, zejména při používání tepelných, elektrických, plynových a jiných spotřebičů, skladování a manipulaci hořlavých nebo požárně nebezpečných látek, manipulace s otevřeným plamenem či jiným zdrojem zapálení,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Požární řád ve FNOL</a:t>
            </a:r>
            <a:r>
              <a:rPr lang="cs-CZ" b="1" dirty="0"/>
              <a:t>:</a:t>
            </a:r>
          </a:p>
          <a:p>
            <a:pPr lvl="0"/>
            <a:r>
              <a:rPr lang="cs-CZ" b="1" dirty="0"/>
              <a:t>upravuje základní zásady zabezpečování požární ochrany v prostorách (pracovištích), kde se vykonávají činnosti se zvýšeným požárním nebezpečím nebo s vysokým požárním </a:t>
            </a:r>
            <a:r>
              <a:rPr lang="cs-CZ" b="1" dirty="0" smtClean="0"/>
              <a:t>nebezpečím</a:t>
            </a:r>
          </a:p>
          <a:p>
            <a:pPr lvl="0">
              <a:buNone/>
            </a:pPr>
            <a:endParaRPr lang="cs-CZ" b="1" dirty="0" smtClean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Požární poplachová směrnice FNOL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/>
              <a:t>vymezuje činnosti zaměstnanců FNOL, případně dalších osob při vzniku požáru,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Ohlášení požáru a přivolání zásahových jednotek požární ochrany ve FNOL se provede na telefonním čísle</a:t>
            </a:r>
            <a:r>
              <a:rPr lang="cs-CZ" b="1" dirty="0"/>
              <a:t>:</a:t>
            </a:r>
            <a:endParaRPr lang="cs-CZ" dirty="0"/>
          </a:p>
          <a:p>
            <a:r>
              <a:rPr lang="cs-CZ" b="1" dirty="0"/>
              <a:t>1150, ohlašovna požárů FNOL (telefonní ústředna); příp. 150, ohlašovna požáru Hasičského záchranného sboru </a:t>
            </a:r>
            <a:r>
              <a:rPr lang="cs-CZ" b="1" dirty="0" smtClean="0"/>
              <a:t>kraje</a:t>
            </a:r>
          </a:p>
          <a:p>
            <a:pPr>
              <a:buNone/>
            </a:pPr>
            <a:endParaRPr lang="cs-CZ" b="1" dirty="0" smtClean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Požární evakuační plán ve FNOL</a:t>
            </a:r>
            <a:r>
              <a:rPr lang="cs-CZ" b="1" dirty="0"/>
              <a:t>:</a:t>
            </a:r>
            <a:endParaRPr lang="cs-CZ" dirty="0"/>
          </a:p>
          <a:p>
            <a:r>
              <a:rPr lang="cs-CZ" b="1" dirty="0"/>
              <a:t>stanovuje postup při evakuaci osob, majetku z prostor pracoviště či objektu zasaženého nebo ohroženého požárem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Co je nástupní plocha dle zákona o požární ochraně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/>
              <a:t>je plocha sloužící k nástupu požárních jednotek a požární techniky k protipožárnímu </a:t>
            </a:r>
            <a:r>
              <a:rPr lang="cs-CZ" b="1" dirty="0" smtClean="0"/>
              <a:t>zásahu</a:t>
            </a:r>
          </a:p>
          <a:p>
            <a:pPr lvl="0">
              <a:buNone/>
            </a:pPr>
            <a:endParaRPr lang="cs-CZ" b="1" dirty="0" smtClean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Dle použitého druhu hasiva rozlišujeme hasicí přístroje</a:t>
            </a:r>
            <a:r>
              <a:rPr lang="cs-CZ" b="1" dirty="0"/>
              <a:t>:</a:t>
            </a:r>
            <a:endParaRPr lang="cs-CZ" dirty="0"/>
          </a:p>
          <a:p>
            <a:r>
              <a:rPr lang="cs-CZ" b="1" dirty="0" smtClean="0"/>
              <a:t> </a:t>
            </a:r>
            <a:r>
              <a:rPr lang="cs-CZ" b="1" dirty="0"/>
              <a:t>vodní, pěnové, práškové a sněhové.</a:t>
            </a:r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Státní </a:t>
            </a:r>
            <a:r>
              <a:rPr lang="cs-CZ" b="1" dirty="0">
                <a:solidFill>
                  <a:srgbClr val="FF0000"/>
                </a:solidFill>
              </a:rPr>
              <a:t>požární dozor se vykonává ve smyslu zákona o požární ochraně např.: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smtClean="0"/>
              <a:t>kontrolou </a:t>
            </a:r>
            <a:r>
              <a:rPr lang="cs-CZ" b="1" dirty="0"/>
              <a:t>připravenosti a akceschopnosti jednotek požární ochrany</a:t>
            </a:r>
            <a:r>
              <a:rPr lang="cs-CZ" b="1" dirty="0" smtClean="0"/>
              <a:t>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Fyzická </a:t>
            </a:r>
            <a:r>
              <a:rPr lang="cs-CZ" b="1" dirty="0">
                <a:solidFill>
                  <a:srgbClr val="FF0000"/>
                </a:solidFill>
              </a:rPr>
              <a:t>osoba dle zákona o požární ochraně nesmí např.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/>
              <a:t>bezdůvodně přivolat jednotku požární ochrany nebo zneužít linku </a:t>
            </a:r>
            <a:r>
              <a:rPr lang="cs-CZ" b="1" dirty="0" smtClean="0"/>
              <a:t>tísňového</a:t>
            </a:r>
            <a:r>
              <a:rPr lang="cs-CZ" dirty="0" smtClean="0"/>
              <a:t> </a:t>
            </a:r>
            <a:r>
              <a:rPr lang="cs-CZ" b="1" dirty="0" smtClean="0"/>
              <a:t>volání</a:t>
            </a:r>
            <a:r>
              <a:rPr lang="cs-CZ" b="1" dirty="0"/>
              <a:t>,</a:t>
            </a:r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 Požární kniha slouží k záznamům</a:t>
            </a:r>
            <a:r>
              <a:rPr lang="cs-CZ" b="1" dirty="0"/>
              <a:t>:</a:t>
            </a:r>
            <a:endParaRPr lang="cs-CZ" dirty="0"/>
          </a:p>
          <a:p>
            <a:r>
              <a:rPr lang="cs-CZ" b="1" dirty="0" smtClean="0"/>
              <a:t>o </a:t>
            </a:r>
            <a:r>
              <a:rPr lang="cs-CZ" b="1" dirty="0"/>
              <a:t>všech důležitých skutečnostech týkajících se požární ochrany</a:t>
            </a:r>
            <a:r>
              <a:rPr lang="cs-CZ" b="1" dirty="0" smtClean="0"/>
              <a:t>,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Co </a:t>
            </a:r>
            <a:r>
              <a:rPr lang="cs-CZ" b="1" dirty="0">
                <a:solidFill>
                  <a:srgbClr val="FF0000"/>
                </a:solidFill>
              </a:rPr>
              <a:t>je mimo jiné závaznou povinností zaměstnavatele?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 smtClean="0"/>
              <a:t>nepřipustit</a:t>
            </a:r>
            <a:r>
              <a:rPr lang="cs-CZ" b="1" dirty="0"/>
              <a:t>, aby zaměstnanec vykonával zakázané práce a práce, jejichž náročnost by neodpovídala jeho schopnostem a zdravotní způsobilosti.</a:t>
            </a:r>
            <a:endParaRPr lang="cs-CZ" dirty="0"/>
          </a:p>
          <a:p>
            <a:pPr>
              <a:buNone/>
            </a:pPr>
            <a:r>
              <a:rPr lang="cs-CZ" b="1" dirty="0"/>
              <a:t>       </a:t>
            </a:r>
            <a:endParaRPr lang="cs-CZ" dirty="0"/>
          </a:p>
          <a:p>
            <a:pPr lvl="0">
              <a:buNone/>
            </a:pP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Každý </a:t>
            </a:r>
            <a:r>
              <a:rPr lang="cs-CZ" b="1" dirty="0">
                <a:solidFill>
                  <a:srgbClr val="FF0000"/>
                </a:solidFill>
              </a:rPr>
              <a:t>zaměstnanec je povinen: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 smtClean="0"/>
              <a:t>dbát </a:t>
            </a:r>
            <a:r>
              <a:rPr lang="cs-CZ" b="1" dirty="0"/>
              <a:t>podle svých možností o svou vlastní bezpečnost, o své zdraví i o bezpečnost a zdraví fyzických osob, kterých se bezprostředně dotýká jeho jednání, případně opomenutí při práci,</a:t>
            </a:r>
            <a:endParaRPr lang="cs-CZ" dirty="0"/>
          </a:p>
          <a:p>
            <a:pPr lvl="0"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Zaměstnanec </a:t>
            </a:r>
            <a:r>
              <a:rPr lang="cs-CZ" b="1" dirty="0">
                <a:solidFill>
                  <a:srgbClr val="FF0000"/>
                </a:solidFill>
              </a:rPr>
              <a:t>je povinen</a:t>
            </a:r>
            <a:r>
              <a:rPr lang="cs-CZ" b="1" dirty="0"/>
              <a:t>:</a:t>
            </a:r>
            <a:endParaRPr lang="cs-CZ" dirty="0"/>
          </a:p>
          <a:p>
            <a:pPr lvl="0">
              <a:buNone/>
            </a:pPr>
            <a:r>
              <a:rPr lang="cs-CZ" b="1" dirty="0" smtClean="0"/>
              <a:t>   podrobit </a:t>
            </a:r>
            <a:r>
              <a:rPr lang="cs-CZ" b="1" dirty="0"/>
              <a:t>se preventivním prohlídkám, vyšetřením nebo očkováním stanoveným zvláštními právními předpisy.</a:t>
            </a:r>
            <a:endParaRPr lang="cs-CZ" dirty="0"/>
          </a:p>
          <a:p>
            <a:pPr>
              <a:buNone/>
            </a:pP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V</a:t>
            </a:r>
            <a:r>
              <a:rPr lang="cs-CZ" b="1" dirty="0">
                <a:solidFill>
                  <a:srgbClr val="FF0000"/>
                </a:solidFill>
              </a:rPr>
              <a:t> kontrolovaném pásmu je zakázáno: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/>
              <a:t>	jíst, pít a kouřit</a:t>
            </a:r>
            <a:r>
              <a:rPr lang="cs-CZ" b="1" dirty="0" smtClean="0"/>
              <a:t>.</a:t>
            </a:r>
          </a:p>
          <a:p>
            <a:pPr lvl="0">
              <a:buNone/>
            </a:pPr>
            <a:r>
              <a:rPr lang="cs-CZ" b="1" dirty="0" smtClean="0"/>
              <a:t>  </a:t>
            </a:r>
            <a:r>
              <a:rPr lang="cs-CZ" b="1" dirty="0" smtClean="0">
                <a:solidFill>
                  <a:srgbClr val="FF0000"/>
                </a:solidFill>
              </a:rPr>
              <a:t>Co </a:t>
            </a:r>
            <a:r>
              <a:rPr lang="cs-CZ" b="1" dirty="0">
                <a:solidFill>
                  <a:srgbClr val="FF0000"/>
                </a:solidFill>
              </a:rPr>
              <a:t>se podle zákoníku práce rozumí prevencí rizik?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b="1" dirty="0"/>
              <a:t>všechna opatření vyplývající z předpisů k zajištění bezpečnosti a ochrany zdraví při práci a opatření zaměstnavatele, které mají za cíl předcházet rizikům, odstraňovat je nebo působení neodstranitelných rizik minimalizovat na co možná nejmenší možnou </a:t>
            </a:r>
            <a:r>
              <a:rPr lang="cs-CZ" b="1" dirty="0" smtClean="0"/>
              <a:t>úroveň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Přestávky v práci na jídlo a oddech se na začátku a konci pracovní doby:</a:t>
            </a:r>
            <a:endParaRPr lang="cs-CZ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/>
              <a:t> </a:t>
            </a:r>
            <a:r>
              <a:rPr lang="cs-CZ" b="1" dirty="0" smtClean="0"/>
              <a:t>   neposkytují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Kdy je FNOL povinna poskytnout zaměstnancům osobní ochranné pracovní prostředky</a:t>
            </a:r>
            <a:r>
              <a:rPr lang="cs-CZ" b="1" dirty="0"/>
              <a:t>?</a:t>
            </a:r>
            <a:endParaRPr lang="cs-CZ" dirty="0"/>
          </a:p>
          <a:p>
            <a:pPr lvl="0"/>
            <a:r>
              <a:rPr lang="cs-CZ" b="1" dirty="0" smtClean="0"/>
              <a:t>nelze-li </a:t>
            </a:r>
            <a:r>
              <a:rPr lang="cs-CZ" b="1" dirty="0"/>
              <a:t>rizika odstranit nebo dostatečně omezit technickými prostředky nebo opatřeními v oblasti organizace práce,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Osobní ochranné pracovní prostředky poskytuje zaměstnavatel</a:t>
            </a:r>
            <a:r>
              <a:rPr lang="cs-CZ" b="1" dirty="0"/>
              <a:t>:</a:t>
            </a:r>
            <a:endParaRPr lang="cs-CZ" dirty="0"/>
          </a:p>
          <a:p>
            <a:r>
              <a:rPr lang="cs-CZ" b="1" dirty="0" smtClean="0"/>
              <a:t>bezplatně </a:t>
            </a:r>
            <a:r>
              <a:rPr lang="cs-CZ" b="1" dirty="0"/>
              <a:t>podle vlastního seznamu zpracovaného na základě vyhodnocení rizik a konkrétních podmínek práce. </a:t>
            </a:r>
            <a:endParaRPr lang="cs-CZ" b="1" dirty="0" smtClean="0"/>
          </a:p>
          <a:p>
            <a:endParaRPr lang="cs-CZ" dirty="0"/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Nedílnou </a:t>
            </a:r>
            <a:r>
              <a:rPr lang="cs-CZ" b="1" dirty="0">
                <a:solidFill>
                  <a:srgbClr val="FF0000"/>
                </a:solidFill>
              </a:rPr>
              <a:t>a trvalou součástí kvalifikačních předpokladů zaměstnance je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/>
              <a:t>znalost základních povinností vyplývajících z právních a ostatních předpisů a požadavků zaměstnavatele k zajištění bezpečnosti a ochrany zdraví při </a:t>
            </a:r>
            <a:r>
              <a:rPr lang="cs-CZ" b="1" dirty="0" smtClean="0"/>
              <a:t>práci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Zaměstnanci mají právo</a:t>
            </a:r>
            <a:r>
              <a:rPr lang="cs-CZ" b="1" dirty="0"/>
              <a:t>:</a:t>
            </a:r>
            <a:endParaRPr lang="cs-CZ" dirty="0"/>
          </a:p>
          <a:p>
            <a:pPr lvl="0"/>
            <a:r>
              <a:rPr lang="cs-CZ" b="1" dirty="0" smtClean="0"/>
              <a:t>na </a:t>
            </a:r>
            <a:r>
              <a:rPr lang="cs-CZ" b="1" dirty="0"/>
              <a:t>zajištění bezpečnosti a ochrany zdraví při práci, na informace o rizicích jejich práce a na informace o opatřeních na ochranu před jejich působením, informace musí být pro zaměstnance </a:t>
            </a:r>
            <a:r>
              <a:rPr lang="cs-CZ" b="1" dirty="0" smtClean="0"/>
              <a:t>srozumitelné</a:t>
            </a:r>
          </a:p>
          <a:p>
            <a:pPr lvl="0"/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Zaměstnanec je povinen</a:t>
            </a:r>
            <a:r>
              <a:rPr lang="cs-CZ" b="1" dirty="0"/>
              <a:t>:</a:t>
            </a:r>
            <a:endParaRPr lang="cs-CZ" sz="2000" dirty="0"/>
          </a:p>
          <a:p>
            <a:pPr lvl="1">
              <a:buNone/>
            </a:pPr>
            <a:r>
              <a:rPr lang="cs-CZ" b="1" dirty="0" smtClean="0"/>
              <a:t>účastnit </a:t>
            </a:r>
            <a:r>
              <a:rPr lang="cs-CZ" b="1" dirty="0"/>
              <a:t>se školení zajišťovaných zaměstnavatelem zaměřených na bezpečnost a ochranu zdraví při práci včetně ověření svých znalostí,</a:t>
            </a:r>
            <a:endParaRPr lang="cs-CZ" sz="1800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Je pacient břemeno</a:t>
            </a:r>
            <a:r>
              <a:rPr lang="cs-CZ" b="1" dirty="0"/>
              <a:t>?</a:t>
            </a:r>
            <a:endParaRPr lang="cs-CZ" dirty="0"/>
          </a:p>
          <a:p>
            <a:pPr lvl="0"/>
            <a:r>
              <a:rPr lang="cs-CZ" b="1" dirty="0" smtClean="0"/>
              <a:t>ano</a:t>
            </a:r>
            <a:r>
              <a:rPr lang="cs-CZ" b="1" dirty="0"/>
              <a:t>.</a:t>
            </a:r>
            <a:endParaRPr lang="cs-CZ" dirty="0"/>
          </a:p>
          <a:p>
            <a:pPr lvl="0"/>
            <a:r>
              <a:rPr lang="cs-CZ" b="1" dirty="0"/>
              <a:t> </a:t>
            </a:r>
            <a:r>
              <a:rPr lang="cs-CZ" b="1" dirty="0">
                <a:solidFill>
                  <a:srgbClr val="FF0000"/>
                </a:solidFill>
              </a:rPr>
              <a:t>Při časté ruční manipulaci (zvedání, přenášení) s břemeny mohou ženy zvedat a přenášet břemena o hmotnosti</a:t>
            </a:r>
            <a:r>
              <a:rPr lang="cs-CZ" b="1" dirty="0"/>
              <a:t>:</a:t>
            </a:r>
            <a:endParaRPr lang="cs-CZ" sz="2000" dirty="0"/>
          </a:p>
          <a:p>
            <a:pPr lvl="1"/>
            <a:r>
              <a:rPr lang="cs-CZ" b="1" dirty="0"/>
              <a:t>do 15 </a:t>
            </a:r>
            <a:r>
              <a:rPr lang="cs-CZ" b="1" dirty="0" smtClean="0"/>
              <a:t>kg</a:t>
            </a:r>
          </a:p>
          <a:p>
            <a:pPr lvl="0"/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Při občasné ruční manipulaci (zvedání, přenášení) s břemeny mohou muži zvedat a přenášet břemena o hmotnosti</a:t>
            </a:r>
            <a:r>
              <a:rPr lang="cs-CZ" b="1" dirty="0"/>
              <a:t>:</a:t>
            </a:r>
            <a:endParaRPr lang="cs-CZ" sz="2000" dirty="0"/>
          </a:p>
          <a:p>
            <a:pPr lvl="1">
              <a:buNone/>
            </a:pPr>
            <a:r>
              <a:rPr lang="cs-CZ" b="1" dirty="0" smtClean="0"/>
              <a:t>do </a:t>
            </a:r>
            <a:r>
              <a:rPr lang="cs-CZ" b="1" dirty="0"/>
              <a:t>50 kg.</a:t>
            </a:r>
            <a:endParaRPr lang="cs-CZ" sz="1800" dirty="0"/>
          </a:p>
          <a:p>
            <a:r>
              <a:rPr lang="cs-CZ" b="1" dirty="0"/>
              <a:t> </a:t>
            </a:r>
            <a:endParaRPr lang="cs-CZ" sz="2000" dirty="0"/>
          </a:p>
          <a:p>
            <a:pPr lvl="1"/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3600" b="1" dirty="0">
                <a:solidFill>
                  <a:srgbClr val="FF0000"/>
                </a:solidFill>
              </a:rPr>
              <a:t>Hygiena rukou zahrnuje</a:t>
            </a:r>
            <a:r>
              <a:rPr lang="cs-CZ" sz="3600" b="1" dirty="0"/>
              <a:t>:</a:t>
            </a:r>
            <a:endParaRPr lang="cs-CZ" sz="3600" dirty="0"/>
          </a:p>
          <a:p>
            <a:pPr lvl="1">
              <a:buNone/>
            </a:pPr>
            <a:r>
              <a:rPr lang="cs-CZ" sz="3600" b="1" dirty="0" smtClean="0"/>
              <a:t>mytí</a:t>
            </a:r>
            <a:r>
              <a:rPr lang="cs-CZ" sz="3600" b="1" dirty="0"/>
              <a:t>, desinfekce a péče o </a:t>
            </a:r>
            <a:r>
              <a:rPr lang="cs-CZ" sz="3600" b="1" dirty="0" smtClean="0"/>
              <a:t>ruce</a:t>
            </a:r>
          </a:p>
          <a:p>
            <a:pPr lvl="1">
              <a:buNone/>
            </a:pPr>
            <a:endParaRPr lang="cs-CZ" sz="3600" b="1" dirty="0" smtClean="0"/>
          </a:p>
          <a:p>
            <a:pPr lvl="0">
              <a:buNone/>
            </a:pP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Hlavní </a:t>
            </a:r>
            <a:r>
              <a:rPr lang="cs-CZ" sz="3600" b="1" dirty="0">
                <a:solidFill>
                  <a:srgbClr val="FF0000"/>
                </a:solidFill>
              </a:rPr>
              <a:t>vypínač musí být</a:t>
            </a:r>
            <a:r>
              <a:rPr lang="cs-CZ" sz="3600" b="1" dirty="0"/>
              <a:t>:</a:t>
            </a:r>
            <a:endParaRPr lang="cs-CZ" sz="3600" dirty="0"/>
          </a:p>
          <a:p>
            <a:r>
              <a:rPr lang="cs-CZ" sz="3600" b="1" dirty="0"/>
              <a:t>trvale přístupný a viditelně </a:t>
            </a:r>
            <a:r>
              <a:rPr lang="cs-CZ" sz="3600" b="1" dirty="0" smtClean="0"/>
              <a:t>označený</a:t>
            </a:r>
          </a:p>
          <a:p>
            <a:pPr lvl="0"/>
            <a:r>
              <a:rPr lang="cs-CZ" sz="3600" b="1" dirty="0"/>
              <a:t>Hlavním uzávěrem plynu musí být:</a:t>
            </a:r>
            <a:endParaRPr lang="cs-CZ" sz="3600" dirty="0"/>
          </a:p>
          <a:p>
            <a:pPr lvl="0"/>
            <a:r>
              <a:rPr lang="cs-CZ" sz="3600" b="1" dirty="0"/>
              <a:t>vybaveno každé zařízení pro spalování plynů,</a:t>
            </a:r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>
                <a:solidFill>
                  <a:srgbClr val="FF0000"/>
                </a:solidFill>
              </a:rPr>
              <a:t>Elektrická zařízení před uvedením do provozu</a:t>
            </a:r>
            <a:r>
              <a:rPr lang="cs-CZ" b="1" dirty="0"/>
              <a:t>:</a:t>
            </a:r>
            <a:endParaRPr lang="cs-CZ" dirty="0"/>
          </a:p>
          <a:p>
            <a:r>
              <a:rPr lang="cs-CZ" b="1" dirty="0" smtClean="0"/>
              <a:t>musí </a:t>
            </a:r>
            <a:r>
              <a:rPr lang="cs-CZ" b="1" dirty="0"/>
              <a:t>být odborně prověřena a </a:t>
            </a:r>
            <a:r>
              <a:rPr lang="cs-CZ" b="1" dirty="0" smtClean="0"/>
              <a:t>vyzkoušena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Vyprázdněné láhve na nebezpečné plyny musí být </a:t>
            </a:r>
            <a:r>
              <a:rPr lang="cs-CZ" b="1" dirty="0" smtClean="0">
                <a:solidFill>
                  <a:srgbClr val="FF0000"/>
                </a:solidFill>
              </a:rPr>
              <a:t>skladovány</a:t>
            </a:r>
            <a:r>
              <a:rPr lang="cs-CZ" b="1" dirty="0" smtClean="0"/>
              <a:t>:</a:t>
            </a:r>
            <a:endParaRPr lang="cs-CZ" sz="2000" dirty="0"/>
          </a:p>
          <a:p>
            <a:pPr lvl="0"/>
            <a:r>
              <a:rPr lang="cs-CZ" b="1" dirty="0" smtClean="0"/>
              <a:t>stejným </a:t>
            </a:r>
            <a:r>
              <a:rPr lang="cs-CZ" b="1" dirty="0"/>
              <a:t>způsobem jako plné láhve,</a:t>
            </a:r>
            <a:endParaRPr lang="cs-CZ" sz="1800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432</Words>
  <Application>Microsoft Office PowerPoint</Application>
  <PresentationFormat>Předvádění na obrazovce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BOZP a PO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PO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BOZP a PO</dc:title>
  <dc:creator>08891</dc:creator>
  <cp:lastModifiedBy>08891</cp:lastModifiedBy>
  <cp:revision>10</cp:revision>
  <dcterms:created xsi:type="dcterms:W3CDTF">2016-11-09T13:17:55Z</dcterms:created>
  <dcterms:modified xsi:type="dcterms:W3CDTF">2016-11-10T14:25:41Z</dcterms:modified>
</cp:coreProperties>
</file>