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65" r:id="rId2"/>
    <p:sldId id="259" r:id="rId3"/>
    <p:sldId id="293" r:id="rId4"/>
    <p:sldId id="292" r:id="rId5"/>
    <p:sldId id="291" r:id="rId6"/>
  </p:sldIdLst>
  <p:sldSz cx="18288000" cy="10287000"/>
  <p:notesSz cx="6888163" cy="100187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 Black" panose="020B0604020202020204" charset="0"/>
      <p:bold r:id="rId12"/>
      <p:boldItalic r:id="rId13"/>
    </p:embeddedFont>
    <p:embeddedFont>
      <p:font typeface="Roboto Condensed" panose="020B0604020202020204" charset="0"/>
      <p:regular r:id="rId14"/>
      <p:bold r:id="rId15"/>
      <p:italic r:id="rId16"/>
      <p:boldItalic r:id="rId17"/>
    </p:embeddedFont>
    <p:embeddedFont>
      <p:font typeface="Roboto Condensed Light" panose="020B0604020202020204" charset="0"/>
      <p:regular r:id="rId18"/>
      <p:italic r:id="rId19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</p14:sldIdLst>
        </p14:section>
        <p14:section name="Oddíl bez názvu" id="{F48DCBF0-1E08-4B2F-8247-721F233B82EA}">
          <p14:sldIdLst>
            <p14:sldId id="259"/>
            <p14:sldId id="293"/>
            <p14:sldId id="29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77" d="100"/>
          <a:sy n="77" d="100"/>
        </p:scale>
        <p:origin x="396" y="10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59CE014-A4EA-4BAA-8097-FA862133918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35807" y="6149329"/>
            <a:ext cx="62644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dirty="0" err="1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Dobrokavárna</a:t>
            </a:r>
            <a:r>
              <a:rPr lang="cs-CZ" sz="8000" dirty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 </a:t>
            </a:r>
            <a:endParaRPr lang="en-US" sz="80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7155" y="7680821"/>
            <a:ext cx="439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Dobrokavárna</a:t>
            </a:r>
            <a:r>
              <a:rPr lang="cs-CZ" dirty="0"/>
              <a:t> – HOK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760371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2400" dirty="0" err="1"/>
              <a:t>Dobrokavárna</a:t>
            </a:r>
            <a:r>
              <a:rPr lang="cs-CZ" sz="2400" dirty="0"/>
              <a:t> </a:t>
            </a:r>
            <a:endParaRPr lang="id-ID" sz="2400" dirty="0"/>
          </a:p>
          <a:p>
            <a:pPr algn="just">
              <a:lnSpc>
                <a:spcPct val="110000"/>
              </a:lnSpc>
            </a:pPr>
            <a:r>
              <a:rPr lang="cs-CZ" dirty="0"/>
              <a:t>V rámci dobrovolnického centra FNOL vznikl záměr pro zřízení kavárny pro ambulantní pacienty, kteří navštěvují </a:t>
            </a:r>
            <a:r>
              <a:rPr lang="cs-CZ" dirty="0" err="1"/>
              <a:t>Hematoonkologickou</a:t>
            </a:r>
            <a:r>
              <a:rPr lang="cs-CZ" dirty="0"/>
              <a:t> kliniku z celého Olomouckého kraje. Denně je zde ošetřeno 80 – 120 pacientů, kteří jsou velice často doprovázeni rodinnými příslušníky či svými známými. 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Tito pacienti jsou ošetřování v nové budově, kde je jim k dispozici pouze nápojový automat v čekárně v prvním patře. V rámci zlepšení péče o pacienty  a jejich lepší psychickou pohodu je možné využít vypsaný dotační titul od Olomouckého kraje (mimořádné dotace 2021 – individuální dotace z rozpočtu Olomouckého kraje pro rok 2021) a zajistit tak pořízení vybavení pro tuto kavárnu včetně kávy a kelímků. Tyto kavárny jsou v provozu např. ve FN Ostrava a FN Brno. 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Cílem tohoto projektu je poskytnout pacientům zvýšený komfort a společenskou podporu pro zvládnutí průběhu náročného a dlouhodobého léčebného procesu </a:t>
            </a:r>
            <a:r>
              <a:rPr lang="cs-CZ" dirty="0" err="1"/>
              <a:t>hematoonkologického</a:t>
            </a:r>
            <a:r>
              <a:rPr lang="cs-CZ" dirty="0"/>
              <a:t> onemocnění. 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Součástí žádosti o poskytnutí dotace je rozpočet projektu a jeho udržitelnost, kde celkový rozpočet projektu je 366 000,- Kč (celá požadovaná částka bez účasti FNOL) a udržitelnost je zde uvedena na 2 roky po zprovoznění zařízení. Doba 2 roky je navržena z důvodu záruky na kávovar, která je pouze jeden rok a jeho pořizovací cena vzhledem k jeho vytíženosti činí 75 000,- Kč. Zbývající část nákladů tvoří pořízení lednice, pultu, čistících tablet a filtrů na vodu, kelímků na kávu a samotné kávy na 2 roky (přičemž náklady na kávu na rok provozu činí cca 45 - 50 000,- Kč). 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Obsluha této kavárny, která by měly být pacientům k dispozici od pondělí do pátku od cca 7:30 do 13:00 hod, bude zajištěna v rámci firemního dobrovolnictví, kdy firmy v Olomouci či jeho blízkém okolí umožňují svým zaměstnancům tzv. dny pro charitu či jiný způsob volna pro tyto dobrovolnické činnosti. </a:t>
            </a:r>
          </a:p>
          <a:p>
            <a:pPr algn="just">
              <a:lnSpc>
                <a:spcPct val="110000"/>
              </a:lnSpc>
            </a:pPr>
            <a:endParaRPr lang="cs-CZ" dirty="0"/>
          </a:p>
          <a:p>
            <a:pPr algn="just">
              <a:lnSpc>
                <a:spcPct val="110000"/>
              </a:lnSpc>
            </a:pPr>
            <a:endParaRPr lang="cs-CZ" dirty="0"/>
          </a:p>
          <a:p>
            <a:pPr algn="just">
              <a:lnSpc>
                <a:spcPct val="110000"/>
              </a:lnSpc>
            </a:pPr>
            <a:endParaRPr lang="id-ID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0803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04948-C975-438E-A2B5-C37C2C37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pro získání dotace: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0CEFD76-6F7D-4867-AD26-D5C37A98D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000" dirty="0"/>
              <a:t>Podání žádosti v případě částky 366 000,- Kč do 31.08.2021  (12:00hod).</a:t>
            </a:r>
          </a:p>
          <a:p>
            <a:r>
              <a:rPr lang="cs-CZ" sz="2000" dirty="0"/>
              <a:t>Dotace je přísně účelová a její čerpání je vázáno jen na financování projektu.</a:t>
            </a:r>
          </a:p>
          <a:p>
            <a:r>
              <a:rPr lang="cs-CZ" sz="2000" dirty="0"/>
              <a:t>Schválení dotace je na Radě Olomouckého kraje (zasedá cca co 4 týdny), po rozhodnutí je do 5 dnů doručen výsledek žádosti (plně vyhověno, částečně, zamítnuto).</a:t>
            </a:r>
          </a:p>
          <a:p>
            <a:r>
              <a:rPr lang="cs-CZ" sz="2000" dirty="0"/>
              <a:t>Po schválení dotace je nutné nejprve uhradit veškerý pořizovaný majetek a vybavení, který pak bude následně při vyúčtování zpět FNOL proplacen. </a:t>
            </a:r>
          </a:p>
          <a:p>
            <a:r>
              <a:rPr lang="cs-CZ" sz="2000" dirty="0"/>
              <a:t>Po dobu 2 let (udržitelnost dle projektu) je nutné mít majetek ve vlastnictví FNOL, není možný jeho převod. </a:t>
            </a:r>
          </a:p>
          <a:p>
            <a:r>
              <a:rPr lang="cs-CZ" sz="2000" dirty="0"/>
              <a:t>Po schválení dotace je nutno uvést OL Kraj jako </a:t>
            </a:r>
            <a:r>
              <a:rPr lang="cs-CZ" sz="2000" dirty="0" err="1"/>
              <a:t>uhraditele</a:t>
            </a:r>
            <a:r>
              <a:rPr lang="cs-CZ" sz="2000" dirty="0"/>
              <a:t> tohoto projektu. </a:t>
            </a:r>
          </a:p>
          <a:p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71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Zástupný symbol pro obrázek 2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 b="58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339437" y="7178447"/>
            <a:ext cx="2342318" cy="525345"/>
            <a:chOff x="9339437" y="7178447"/>
            <a:chExt cx="2342318" cy="525345"/>
          </a:xfrm>
        </p:grpSpPr>
        <p:sp>
          <p:nvSpPr>
            <p:cNvPr id="10" name="TextBox 9"/>
            <p:cNvSpPr txBox="1"/>
            <p:nvPr/>
          </p:nvSpPr>
          <p:spPr>
            <a:xfrm>
              <a:off x="10158196" y="7196061"/>
              <a:ext cx="1523559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www.fnol.cz</a:t>
              </a:r>
              <a:endParaRPr lang="en-US" sz="2100" dirty="0"/>
            </a:p>
          </p:txBody>
        </p:sp>
        <p:sp>
          <p:nvSpPr>
            <p:cNvPr id="12" name="Freeform 7"/>
            <p:cNvSpPr>
              <a:spLocks noChangeAspect="1" noEditPoints="1"/>
            </p:cNvSpPr>
            <p:nvPr/>
          </p:nvSpPr>
          <p:spPr bwMode="auto">
            <a:xfrm>
              <a:off x="9339437" y="7178447"/>
              <a:ext cx="523522" cy="525345"/>
            </a:xfrm>
            <a:custGeom>
              <a:avLst/>
              <a:gdLst>
                <a:gd name="T0" fmla="*/ 0 w 25"/>
                <a:gd name="T1" fmla="*/ 12 h 24"/>
                <a:gd name="T2" fmla="*/ 25 w 25"/>
                <a:gd name="T3" fmla="*/ 12 h 24"/>
                <a:gd name="T4" fmla="*/ 5 w 25"/>
                <a:gd name="T5" fmla="*/ 5 h 24"/>
                <a:gd name="T6" fmla="*/ 6 w 25"/>
                <a:gd name="T7" fmla="*/ 6 h 24"/>
                <a:gd name="T8" fmla="*/ 5 w 25"/>
                <a:gd name="T9" fmla="*/ 5 h 24"/>
                <a:gd name="T10" fmla="*/ 5 w 25"/>
                <a:gd name="T11" fmla="*/ 8 h 24"/>
                <a:gd name="T12" fmla="*/ 2 w 25"/>
                <a:gd name="T13" fmla="*/ 11 h 24"/>
                <a:gd name="T14" fmla="*/ 2 w 25"/>
                <a:gd name="T15" fmla="*/ 13 h 24"/>
                <a:gd name="T16" fmla="*/ 5 w 25"/>
                <a:gd name="T17" fmla="*/ 16 h 24"/>
                <a:gd name="T18" fmla="*/ 2 w 25"/>
                <a:gd name="T19" fmla="*/ 13 h 24"/>
                <a:gd name="T20" fmla="*/ 3 w 25"/>
                <a:gd name="T21" fmla="*/ 18 h 24"/>
                <a:gd name="T22" fmla="*/ 8 w 25"/>
                <a:gd name="T23" fmla="*/ 22 h 24"/>
                <a:gd name="T24" fmla="*/ 11 w 25"/>
                <a:gd name="T25" fmla="*/ 23 h 24"/>
                <a:gd name="T26" fmla="*/ 8 w 25"/>
                <a:gd name="T27" fmla="*/ 20 h 24"/>
                <a:gd name="T28" fmla="*/ 11 w 25"/>
                <a:gd name="T29" fmla="*/ 18 h 24"/>
                <a:gd name="T30" fmla="*/ 11 w 25"/>
                <a:gd name="T31" fmla="*/ 16 h 24"/>
                <a:gd name="T32" fmla="*/ 7 w 25"/>
                <a:gd name="T33" fmla="*/ 13 h 24"/>
                <a:gd name="T34" fmla="*/ 11 w 25"/>
                <a:gd name="T35" fmla="*/ 16 h 24"/>
                <a:gd name="T36" fmla="*/ 7 w 25"/>
                <a:gd name="T37" fmla="*/ 11 h 24"/>
                <a:gd name="T38" fmla="*/ 11 w 25"/>
                <a:gd name="T39" fmla="*/ 8 h 24"/>
                <a:gd name="T40" fmla="*/ 11 w 25"/>
                <a:gd name="T41" fmla="*/ 6 h 24"/>
                <a:gd name="T42" fmla="*/ 8 w 25"/>
                <a:gd name="T43" fmla="*/ 4 h 24"/>
                <a:gd name="T44" fmla="*/ 11 w 25"/>
                <a:gd name="T45" fmla="*/ 2 h 24"/>
                <a:gd name="T46" fmla="*/ 23 w 25"/>
                <a:gd name="T47" fmla="*/ 11 h 24"/>
                <a:gd name="T48" fmla="*/ 19 w 25"/>
                <a:gd name="T49" fmla="*/ 8 h 24"/>
                <a:gd name="T50" fmla="*/ 23 w 25"/>
                <a:gd name="T51" fmla="*/ 11 h 24"/>
                <a:gd name="T52" fmla="*/ 21 w 25"/>
                <a:gd name="T53" fmla="*/ 6 h 24"/>
                <a:gd name="T54" fmla="*/ 17 w 25"/>
                <a:gd name="T55" fmla="*/ 3 h 24"/>
                <a:gd name="T56" fmla="*/ 13 w 25"/>
                <a:gd name="T57" fmla="*/ 2 h 24"/>
                <a:gd name="T58" fmla="*/ 16 w 25"/>
                <a:gd name="T59" fmla="*/ 4 h 24"/>
                <a:gd name="T60" fmla="*/ 13 w 25"/>
                <a:gd name="T61" fmla="*/ 6 h 24"/>
                <a:gd name="T62" fmla="*/ 13 w 25"/>
                <a:gd name="T63" fmla="*/ 8 h 24"/>
                <a:gd name="T64" fmla="*/ 18 w 25"/>
                <a:gd name="T65" fmla="*/ 11 h 24"/>
                <a:gd name="T66" fmla="*/ 13 w 25"/>
                <a:gd name="T67" fmla="*/ 8 h 24"/>
                <a:gd name="T68" fmla="*/ 18 w 25"/>
                <a:gd name="T69" fmla="*/ 13 h 24"/>
                <a:gd name="T70" fmla="*/ 13 w 25"/>
                <a:gd name="T71" fmla="*/ 16 h 24"/>
                <a:gd name="T72" fmla="*/ 14 w 25"/>
                <a:gd name="T73" fmla="*/ 22 h 24"/>
                <a:gd name="T74" fmla="*/ 13 w 25"/>
                <a:gd name="T75" fmla="*/ 18 h 24"/>
                <a:gd name="T76" fmla="*/ 16 w 25"/>
                <a:gd name="T77" fmla="*/ 20 h 24"/>
                <a:gd name="T78" fmla="*/ 20 w 25"/>
                <a:gd name="T79" fmla="*/ 20 h 24"/>
                <a:gd name="T80" fmla="*/ 19 w 25"/>
                <a:gd name="T81" fmla="*/ 18 h 24"/>
                <a:gd name="T82" fmla="*/ 20 w 25"/>
                <a:gd name="T83" fmla="*/ 20 h 24"/>
                <a:gd name="T84" fmla="*/ 19 w 25"/>
                <a:gd name="T85" fmla="*/ 16 h 24"/>
                <a:gd name="T86" fmla="*/ 23 w 25"/>
                <a:gd name="T8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moveTo>
                    <a:pt x="5" y="5"/>
                  </a:moveTo>
                  <a:cubicBezTo>
                    <a:pt x="6" y="4"/>
                    <a:pt x="7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moveTo>
                    <a:pt x="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4"/>
                    <a:pt x="2" y="13"/>
                  </a:cubicBezTo>
                  <a:moveTo>
                    <a:pt x="5" y="20"/>
                  </a:moveTo>
                  <a:cubicBezTo>
                    <a:pt x="4" y="19"/>
                    <a:pt x="4" y="19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7" y="21"/>
                    <a:pt x="8" y="22"/>
                  </a:cubicBezTo>
                  <a:cubicBezTo>
                    <a:pt x="7" y="21"/>
                    <a:pt x="6" y="21"/>
                    <a:pt x="5" y="20"/>
                  </a:cubicBezTo>
                  <a:moveTo>
                    <a:pt x="11" y="23"/>
                  </a:moveTo>
                  <a:cubicBezTo>
                    <a:pt x="11" y="23"/>
                    <a:pt x="11" y="22"/>
                    <a:pt x="10" y="22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8" y="19"/>
                    <a:pt x="8" y="19"/>
                    <a:pt x="7" y="18"/>
                  </a:cubicBezTo>
                  <a:cubicBezTo>
                    <a:pt x="11" y="18"/>
                    <a:pt x="11" y="18"/>
                    <a:pt x="11" y="18"/>
                  </a:cubicBezTo>
                  <a:lnTo>
                    <a:pt x="11" y="23"/>
                  </a:lnTo>
                  <a:close/>
                  <a:moveTo>
                    <a:pt x="11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16"/>
                  </a:lnTo>
                  <a:close/>
                  <a:moveTo>
                    <a:pt x="1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11"/>
                  </a:lnTo>
                  <a:close/>
                  <a:moveTo>
                    <a:pt x="11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11" y="6"/>
                  </a:lnTo>
                  <a:close/>
                  <a:moveTo>
                    <a:pt x="23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9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0"/>
                    <a:pt x="23" y="11"/>
                  </a:cubicBezTo>
                  <a:moveTo>
                    <a:pt x="20" y="5"/>
                  </a:moveTo>
                  <a:cubicBezTo>
                    <a:pt x="20" y="5"/>
                    <a:pt x="21" y="6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8" y="3"/>
                    <a:pt x="19" y="4"/>
                    <a:pt x="20" y="5"/>
                  </a:cubicBezTo>
                  <a:moveTo>
                    <a:pt x="13" y="2"/>
                  </a:moveTo>
                  <a:cubicBezTo>
                    <a:pt x="13" y="2"/>
                    <a:pt x="14" y="2"/>
                    <a:pt x="14" y="2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3" y="2"/>
                  </a:lnTo>
                  <a:close/>
                  <a:moveTo>
                    <a:pt x="13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10"/>
                    <a:pt x="18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8"/>
                  </a:lnTo>
                  <a:close/>
                  <a:moveTo>
                    <a:pt x="13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5"/>
                    <a:pt x="18" y="16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3" y="13"/>
                  </a:lnTo>
                  <a:close/>
                  <a:moveTo>
                    <a:pt x="14" y="22"/>
                  </a:moveTo>
                  <a:cubicBezTo>
                    <a:pt x="14" y="22"/>
                    <a:pt x="13" y="23"/>
                    <a:pt x="13" y="2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6" y="21"/>
                    <a:pt x="15" y="22"/>
                    <a:pt x="14" y="22"/>
                  </a:cubicBezTo>
                  <a:moveTo>
                    <a:pt x="20" y="20"/>
                  </a:moveTo>
                  <a:cubicBezTo>
                    <a:pt x="19" y="21"/>
                    <a:pt x="18" y="21"/>
                    <a:pt x="17" y="22"/>
                  </a:cubicBezTo>
                  <a:cubicBezTo>
                    <a:pt x="18" y="21"/>
                    <a:pt x="18" y="19"/>
                    <a:pt x="19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moveTo>
                    <a:pt x="22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5"/>
                    <a:pt x="22" y="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326878" y="4114955"/>
            <a:ext cx="6167747" cy="1054135"/>
            <a:chOff x="9326878" y="4114955"/>
            <a:chExt cx="6167747" cy="1054135"/>
          </a:xfrm>
        </p:grpSpPr>
        <p:sp>
          <p:nvSpPr>
            <p:cNvPr id="8" name="TextBox 7"/>
            <p:cNvSpPr txBox="1"/>
            <p:nvPr/>
          </p:nvSpPr>
          <p:spPr>
            <a:xfrm>
              <a:off x="10149829" y="4114955"/>
              <a:ext cx="5344796" cy="1054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Mgr. Kateřina Bombíková </a:t>
              </a:r>
            </a:p>
            <a:p>
              <a:pPr>
                <a:lnSpc>
                  <a:spcPts val="2520"/>
                </a:lnSpc>
              </a:pPr>
              <a:r>
                <a:rPr lang="cs-CZ" sz="2100" dirty="0"/>
                <a:t>koordinátorka dobrovolnického centra FNOL </a:t>
              </a:r>
            </a:p>
            <a:p>
              <a:pPr>
                <a:lnSpc>
                  <a:spcPts val="2520"/>
                </a:lnSpc>
              </a:pPr>
              <a:r>
                <a:rPr lang="cs-CZ" sz="2100" dirty="0"/>
                <a:t>I. P. Pavlova 6, 77900 Olomouc, Česká republika</a:t>
              </a:r>
              <a:endParaRPr lang="en-US" sz="2100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326878" y="4118937"/>
              <a:ext cx="548640" cy="475929"/>
            </a:xfrm>
            <a:custGeom>
              <a:avLst/>
              <a:gdLst>
                <a:gd name="T0" fmla="*/ 224 w 232"/>
                <a:gd name="T1" fmla="*/ 114 h 201"/>
                <a:gd name="T2" fmla="*/ 204 w 232"/>
                <a:gd name="T3" fmla="*/ 114 h 201"/>
                <a:gd name="T4" fmla="*/ 204 w 232"/>
                <a:gd name="T5" fmla="*/ 189 h 201"/>
                <a:gd name="T6" fmla="*/ 191 w 232"/>
                <a:gd name="T7" fmla="*/ 201 h 201"/>
                <a:gd name="T8" fmla="*/ 141 w 232"/>
                <a:gd name="T9" fmla="*/ 201 h 201"/>
                <a:gd name="T10" fmla="*/ 141 w 232"/>
                <a:gd name="T11" fmla="*/ 126 h 201"/>
                <a:gd name="T12" fmla="*/ 91 w 232"/>
                <a:gd name="T13" fmla="*/ 126 h 201"/>
                <a:gd name="T14" fmla="*/ 91 w 232"/>
                <a:gd name="T15" fmla="*/ 201 h 201"/>
                <a:gd name="T16" fmla="*/ 41 w 232"/>
                <a:gd name="T17" fmla="*/ 201 h 201"/>
                <a:gd name="T18" fmla="*/ 29 w 232"/>
                <a:gd name="T19" fmla="*/ 189 h 201"/>
                <a:gd name="T20" fmla="*/ 29 w 232"/>
                <a:gd name="T21" fmla="*/ 114 h 201"/>
                <a:gd name="T22" fmla="*/ 8 w 232"/>
                <a:gd name="T23" fmla="*/ 114 h 201"/>
                <a:gd name="T24" fmla="*/ 7 w 232"/>
                <a:gd name="T25" fmla="*/ 104 h 201"/>
                <a:gd name="T26" fmla="*/ 107 w 232"/>
                <a:gd name="T27" fmla="*/ 4 h 201"/>
                <a:gd name="T28" fmla="*/ 116 w 232"/>
                <a:gd name="T29" fmla="*/ 0 h 201"/>
                <a:gd name="T30" fmla="*/ 125 w 232"/>
                <a:gd name="T31" fmla="*/ 4 h 201"/>
                <a:gd name="T32" fmla="*/ 225 w 232"/>
                <a:gd name="T33" fmla="*/ 104 h 201"/>
                <a:gd name="T34" fmla="*/ 224 w 232"/>
                <a:gd name="T35" fmla="*/ 1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1">
                  <a:moveTo>
                    <a:pt x="224" y="114"/>
                  </a:moveTo>
                  <a:lnTo>
                    <a:pt x="204" y="114"/>
                  </a:lnTo>
                  <a:lnTo>
                    <a:pt x="204" y="189"/>
                  </a:lnTo>
                  <a:cubicBezTo>
                    <a:pt x="204" y="194"/>
                    <a:pt x="201" y="201"/>
                    <a:pt x="191" y="201"/>
                  </a:cubicBezTo>
                  <a:lnTo>
                    <a:pt x="141" y="201"/>
                  </a:lnTo>
                  <a:lnTo>
                    <a:pt x="141" y="126"/>
                  </a:lnTo>
                  <a:lnTo>
                    <a:pt x="91" y="126"/>
                  </a:lnTo>
                  <a:lnTo>
                    <a:pt x="91" y="201"/>
                  </a:lnTo>
                  <a:lnTo>
                    <a:pt x="41" y="201"/>
                  </a:lnTo>
                  <a:cubicBezTo>
                    <a:pt x="31" y="201"/>
                    <a:pt x="29" y="194"/>
                    <a:pt x="29" y="189"/>
                  </a:cubicBezTo>
                  <a:lnTo>
                    <a:pt x="29" y="114"/>
                  </a:lnTo>
                  <a:lnTo>
                    <a:pt x="8" y="114"/>
                  </a:lnTo>
                  <a:cubicBezTo>
                    <a:pt x="0" y="114"/>
                    <a:pt x="2" y="109"/>
                    <a:pt x="7" y="104"/>
                  </a:cubicBezTo>
                  <a:lnTo>
                    <a:pt x="107" y="4"/>
                  </a:lnTo>
                  <a:cubicBezTo>
                    <a:pt x="110" y="1"/>
                    <a:pt x="113" y="0"/>
                    <a:pt x="116" y="0"/>
                  </a:cubicBezTo>
                  <a:cubicBezTo>
                    <a:pt x="119" y="0"/>
                    <a:pt x="122" y="1"/>
                    <a:pt x="125" y="4"/>
                  </a:cubicBezTo>
                  <a:lnTo>
                    <a:pt x="225" y="104"/>
                  </a:lnTo>
                  <a:cubicBezTo>
                    <a:pt x="230" y="109"/>
                    <a:pt x="232" y="114"/>
                    <a:pt x="224" y="11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41751" y="5081801"/>
            <a:ext cx="3169622" cy="518894"/>
            <a:chOff x="9341751" y="5081801"/>
            <a:chExt cx="3169622" cy="518894"/>
          </a:xfrm>
        </p:grpSpPr>
        <p:sp>
          <p:nvSpPr>
            <p:cNvPr id="11" name="TextBox 10"/>
            <p:cNvSpPr txBox="1"/>
            <p:nvPr/>
          </p:nvSpPr>
          <p:spPr>
            <a:xfrm>
              <a:off x="10149829" y="5136893"/>
              <a:ext cx="2361544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(+420) 605 223 611</a:t>
              </a:r>
              <a:endParaRPr lang="en-US" sz="2100" dirty="0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9341751" y="5081801"/>
              <a:ext cx="518894" cy="518894"/>
            </a:xfrm>
            <a:custGeom>
              <a:avLst/>
              <a:gdLst>
                <a:gd name="T0" fmla="*/ 130 w 224"/>
                <a:gd name="T1" fmla="*/ 130 h 224"/>
                <a:gd name="T2" fmla="*/ 79 w 224"/>
                <a:gd name="T3" fmla="*/ 160 h 224"/>
                <a:gd name="T4" fmla="*/ 29 w 224"/>
                <a:gd name="T5" fmla="*/ 159 h 224"/>
                <a:gd name="T6" fmla="*/ 35 w 224"/>
                <a:gd name="T7" fmla="*/ 210 h 224"/>
                <a:gd name="T8" fmla="*/ 157 w 224"/>
                <a:gd name="T9" fmla="*/ 157 h 224"/>
                <a:gd name="T10" fmla="*/ 210 w 224"/>
                <a:gd name="T11" fmla="*/ 35 h 224"/>
                <a:gd name="T12" fmla="*/ 159 w 224"/>
                <a:gd name="T13" fmla="*/ 29 h 224"/>
                <a:gd name="T14" fmla="*/ 160 w 224"/>
                <a:gd name="T15" fmla="*/ 79 h 224"/>
                <a:gd name="T16" fmla="*/ 130 w 224"/>
                <a:gd name="T17" fmla="*/ 13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24">
                  <a:moveTo>
                    <a:pt x="130" y="130"/>
                  </a:moveTo>
                  <a:cubicBezTo>
                    <a:pt x="111" y="150"/>
                    <a:pt x="88" y="169"/>
                    <a:pt x="79" y="160"/>
                  </a:cubicBezTo>
                  <a:cubicBezTo>
                    <a:pt x="66" y="147"/>
                    <a:pt x="58" y="136"/>
                    <a:pt x="29" y="159"/>
                  </a:cubicBezTo>
                  <a:cubicBezTo>
                    <a:pt x="0" y="182"/>
                    <a:pt x="22" y="197"/>
                    <a:pt x="35" y="210"/>
                  </a:cubicBezTo>
                  <a:cubicBezTo>
                    <a:pt x="49" y="224"/>
                    <a:pt x="104" y="210"/>
                    <a:pt x="157" y="157"/>
                  </a:cubicBezTo>
                  <a:cubicBezTo>
                    <a:pt x="210" y="104"/>
                    <a:pt x="224" y="49"/>
                    <a:pt x="210" y="35"/>
                  </a:cubicBezTo>
                  <a:cubicBezTo>
                    <a:pt x="197" y="22"/>
                    <a:pt x="182" y="0"/>
                    <a:pt x="159" y="29"/>
                  </a:cubicBezTo>
                  <a:cubicBezTo>
                    <a:pt x="136" y="58"/>
                    <a:pt x="147" y="66"/>
                    <a:pt x="160" y="79"/>
                  </a:cubicBezTo>
                  <a:cubicBezTo>
                    <a:pt x="169" y="88"/>
                    <a:pt x="150" y="111"/>
                    <a:pt x="130" y="13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40099" y="6174122"/>
            <a:ext cx="4118809" cy="432402"/>
            <a:chOff x="9340099" y="6174122"/>
            <a:chExt cx="4118809" cy="432402"/>
          </a:xfrm>
        </p:grpSpPr>
        <p:sp>
          <p:nvSpPr>
            <p:cNvPr id="9" name="TextBox 8"/>
            <p:cNvSpPr txBox="1"/>
            <p:nvPr/>
          </p:nvSpPr>
          <p:spPr>
            <a:xfrm>
              <a:off x="10158196" y="6174122"/>
              <a:ext cx="3300712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katerina.bombikova@fnol.cz</a:t>
              </a:r>
              <a:endParaRPr lang="en-US" sz="2100" dirty="0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9340099" y="6272713"/>
              <a:ext cx="522199" cy="333811"/>
            </a:xfrm>
            <a:custGeom>
              <a:avLst/>
              <a:gdLst>
                <a:gd name="T0" fmla="*/ 12 w 234"/>
                <a:gd name="T1" fmla="*/ 16 h 150"/>
                <a:gd name="T2" fmla="*/ 105 w 234"/>
                <a:gd name="T3" fmla="*/ 66 h 150"/>
                <a:gd name="T4" fmla="*/ 117 w 234"/>
                <a:gd name="T5" fmla="*/ 69 h 150"/>
                <a:gd name="T6" fmla="*/ 128 w 234"/>
                <a:gd name="T7" fmla="*/ 66 h 150"/>
                <a:gd name="T8" fmla="*/ 222 w 234"/>
                <a:gd name="T9" fmla="*/ 16 h 150"/>
                <a:gd name="T10" fmla="*/ 223 w 234"/>
                <a:gd name="T11" fmla="*/ 0 h 150"/>
                <a:gd name="T12" fmla="*/ 11 w 234"/>
                <a:gd name="T13" fmla="*/ 0 h 150"/>
                <a:gd name="T14" fmla="*/ 12 w 234"/>
                <a:gd name="T15" fmla="*/ 16 h 150"/>
                <a:gd name="T16" fmla="*/ 225 w 234"/>
                <a:gd name="T17" fmla="*/ 44 h 150"/>
                <a:gd name="T18" fmla="*/ 128 w 234"/>
                <a:gd name="T19" fmla="*/ 94 h 150"/>
                <a:gd name="T20" fmla="*/ 117 w 234"/>
                <a:gd name="T21" fmla="*/ 96 h 150"/>
                <a:gd name="T22" fmla="*/ 105 w 234"/>
                <a:gd name="T23" fmla="*/ 94 h 150"/>
                <a:gd name="T24" fmla="*/ 9 w 234"/>
                <a:gd name="T25" fmla="*/ 44 h 150"/>
                <a:gd name="T26" fmla="*/ 5 w 234"/>
                <a:gd name="T27" fmla="*/ 46 h 150"/>
                <a:gd name="T28" fmla="*/ 5 w 234"/>
                <a:gd name="T29" fmla="*/ 138 h 150"/>
                <a:gd name="T30" fmla="*/ 17 w 234"/>
                <a:gd name="T31" fmla="*/ 150 h 150"/>
                <a:gd name="T32" fmla="*/ 217 w 234"/>
                <a:gd name="T33" fmla="*/ 150 h 150"/>
                <a:gd name="T34" fmla="*/ 230 w 234"/>
                <a:gd name="T35" fmla="*/ 138 h 150"/>
                <a:gd name="T36" fmla="*/ 230 w 234"/>
                <a:gd name="T37" fmla="*/ 46 h 150"/>
                <a:gd name="T38" fmla="*/ 225 w 234"/>
                <a:gd name="T39" fmla="*/ 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50">
                  <a:moveTo>
                    <a:pt x="12" y="16"/>
                  </a:moveTo>
                  <a:cubicBezTo>
                    <a:pt x="18" y="19"/>
                    <a:pt x="102" y="65"/>
                    <a:pt x="105" y="66"/>
                  </a:cubicBezTo>
                  <a:cubicBezTo>
                    <a:pt x="109" y="68"/>
                    <a:pt x="113" y="69"/>
                    <a:pt x="117" y="69"/>
                  </a:cubicBezTo>
                  <a:cubicBezTo>
                    <a:pt x="121" y="69"/>
                    <a:pt x="125" y="68"/>
                    <a:pt x="128" y="66"/>
                  </a:cubicBezTo>
                  <a:cubicBezTo>
                    <a:pt x="131" y="65"/>
                    <a:pt x="216" y="19"/>
                    <a:pt x="222" y="16"/>
                  </a:cubicBezTo>
                  <a:cubicBezTo>
                    <a:pt x="228" y="13"/>
                    <a:pt x="234" y="0"/>
                    <a:pt x="223" y="0"/>
                  </a:cubicBezTo>
                  <a:lnTo>
                    <a:pt x="11" y="0"/>
                  </a:lnTo>
                  <a:cubicBezTo>
                    <a:pt x="0" y="0"/>
                    <a:pt x="6" y="13"/>
                    <a:pt x="12" y="16"/>
                  </a:cubicBezTo>
                  <a:close/>
                  <a:moveTo>
                    <a:pt x="225" y="44"/>
                  </a:moveTo>
                  <a:cubicBezTo>
                    <a:pt x="218" y="47"/>
                    <a:pt x="132" y="92"/>
                    <a:pt x="128" y="94"/>
                  </a:cubicBezTo>
                  <a:cubicBezTo>
                    <a:pt x="124" y="96"/>
                    <a:pt x="121" y="96"/>
                    <a:pt x="117" y="96"/>
                  </a:cubicBezTo>
                  <a:cubicBezTo>
                    <a:pt x="113" y="96"/>
                    <a:pt x="110" y="96"/>
                    <a:pt x="105" y="94"/>
                  </a:cubicBezTo>
                  <a:cubicBezTo>
                    <a:pt x="101" y="92"/>
                    <a:pt x="16" y="47"/>
                    <a:pt x="9" y="44"/>
                  </a:cubicBezTo>
                  <a:cubicBezTo>
                    <a:pt x="4" y="41"/>
                    <a:pt x="5" y="44"/>
                    <a:pt x="5" y="46"/>
                  </a:cubicBezTo>
                  <a:lnTo>
                    <a:pt x="5" y="138"/>
                  </a:lnTo>
                  <a:cubicBezTo>
                    <a:pt x="5" y="143"/>
                    <a:pt x="12" y="150"/>
                    <a:pt x="17" y="150"/>
                  </a:cubicBezTo>
                  <a:lnTo>
                    <a:pt x="217" y="150"/>
                  </a:lnTo>
                  <a:cubicBezTo>
                    <a:pt x="222" y="150"/>
                    <a:pt x="230" y="143"/>
                    <a:pt x="230" y="138"/>
                  </a:cubicBezTo>
                  <a:lnTo>
                    <a:pt x="230" y="46"/>
                  </a:lnTo>
                  <a:cubicBezTo>
                    <a:pt x="230" y="44"/>
                    <a:pt x="230" y="41"/>
                    <a:pt x="225" y="4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pic>
        <p:nvPicPr>
          <p:cNvPr id="1026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0" y="9166816"/>
            <a:ext cx="2810513" cy="7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545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DĚKUJEME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p:transition spd="slow">
    <p:wipe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48</TotalTime>
  <Words>496</Words>
  <Application>Microsoft Office PowerPoint</Application>
  <PresentationFormat>Vlastní</PresentationFormat>
  <Paragraphs>28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Roboto Condensed</vt:lpstr>
      <vt:lpstr>Calibri</vt:lpstr>
      <vt:lpstr>Arial</vt:lpstr>
      <vt:lpstr>Roboto Black</vt:lpstr>
      <vt:lpstr>Roboto Condensed Light</vt:lpstr>
      <vt:lpstr>Medical</vt:lpstr>
      <vt:lpstr>Prezentace aplikace PowerPoint</vt:lpstr>
      <vt:lpstr>Dobrokavárna – HOK </vt:lpstr>
      <vt:lpstr>Podmínky pro získání dotace: </vt:lpstr>
      <vt:lpstr>Kontakty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Bombíková Kateřina, Mgr.</cp:lastModifiedBy>
  <cp:revision>11</cp:revision>
  <cp:lastPrinted>2021-08-23T11:48:04Z</cp:lastPrinted>
  <dcterms:created xsi:type="dcterms:W3CDTF">2017-06-01T08:02:02Z</dcterms:created>
  <dcterms:modified xsi:type="dcterms:W3CDTF">2021-08-24T05:56:22Z</dcterms:modified>
</cp:coreProperties>
</file>