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65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292" r:id="rId11"/>
    <p:sldId id="291" r:id="rId12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Roboto Condensed Light" charset="0"/>
      <p:regular r:id="rId18"/>
      <p:italic r:id="rId19"/>
    </p:embeddedFont>
    <p:embeddedFont>
      <p:font typeface="Roboto Black" charset="0"/>
      <p:bold r:id="rId20"/>
      <p:boldItalic r:id="rId21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4533" autoAdjust="0"/>
  </p:normalViewPr>
  <p:slideViewPr>
    <p:cSldViewPr showGuides="1">
      <p:cViewPr varScale="1">
        <p:scale>
          <a:sx n="77" d="100"/>
          <a:sy n="77" d="100"/>
        </p:scale>
        <p:origin x="-288" y="-11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684653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66821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842707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70896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930920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1536348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070935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071917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93587706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8322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9279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58240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76678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40960563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05857884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05291044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85029191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16382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94905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19880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04457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89011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37542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27391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105271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69103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122122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08128119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5255521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460743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9400875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30825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673922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980358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="" xmlns:p14="http://schemas.microsoft.com/office/powerpoint/2010/main" val="1120745813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="" xmlns:p14="http://schemas.microsoft.com/office/powerpoint/2010/main" val="2396470215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637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21091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52209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194360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151289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783386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ransition spd="slow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39544" y="6079605"/>
            <a:ext cx="9683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Zabezpečení požární</a:t>
            </a:r>
          </a:p>
          <a:p>
            <a:r>
              <a:rPr lang="cs-CZ" sz="8000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ochrany</a:t>
            </a:r>
            <a:endParaRPr lang="en-US" sz="80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03952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2342318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www.fnol.cz</a:t>
              </a:r>
              <a:endParaRPr lang="en-US" sz="2100" dirty="0"/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26878" y="4114955"/>
            <a:ext cx="5229607" cy="479911"/>
            <a:chOff x="9326878" y="4114955"/>
            <a:chExt cx="5229607" cy="479911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4406656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 smtClean="0"/>
                <a:t>Odbor kvality, Referát BOZP a PO FNOL</a:t>
              </a:r>
              <a:endParaRPr lang="en-US" sz="2100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26878" y="4118937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801"/>
            <a:ext cx="3108708" cy="518894"/>
            <a:chOff x="9341751" y="5081801"/>
            <a:chExt cx="3108708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300630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(+420) 585 </a:t>
              </a:r>
              <a:r>
                <a:rPr lang="cs-CZ" sz="2100" dirty="0" smtClean="0"/>
                <a:t>584 217</a:t>
              </a:r>
              <a:endParaRPr lang="en-US" sz="2100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174122"/>
            <a:ext cx="3772560" cy="432402"/>
            <a:chOff x="9340099" y="6174122"/>
            <a:chExt cx="3772560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2954463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 smtClean="0"/>
                <a:t>jirina.zemanova@fnol.cz</a:t>
              </a:r>
              <a:endParaRPr lang="en-US" sz="21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ástupný symbol obrázku 1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="" xmlns:p14="http://schemas.microsoft.com/office/powerpoint/2010/main" val="2590254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430001"/>
      </p:ext>
    </p:extLst>
  </p:cSld>
  <p:clrMapOvr>
    <a:masterClrMapping/>
  </p:clrMapOvr>
  <p:transition spd="slow"/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       Předpisy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9"/>
            <a:ext cx="12766104" cy="710222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Obecně závazné: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zákony, nařízení vlády, vyhlášky</a:t>
            </a:r>
          </a:p>
          <a:p>
            <a:pPr algn="just">
              <a:lnSpc>
                <a:spcPct val="110000"/>
              </a:lnSpc>
            </a:pPr>
            <a:endParaRPr lang="cs-CZ" sz="2800" b="1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- Interní FNOL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 normy, zákazy, pokyny,informace zajišťující požární bezpečnost</a:t>
            </a:r>
          </a:p>
          <a:p>
            <a:pPr algn="just">
              <a:lnSpc>
                <a:spcPct val="110000"/>
              </a:lnSpc>
            </a:pPr>
            <a:endParaRPr lang="cs-CZ" sz="2800" b="1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- Ostatní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  ČSN, nařízení vydaná orgány činnými na úseku požární ochrany</a:t>
            </a:r>
            <a:endParaRPr lang="id-ID" sz="2800" b="1" dirty="0"/>
          </a:p>
        </p:txBody>
      </p:sp>
      <p:pic>
        <p:nvPicPr>
          <p:cNvPr id="10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042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Úkoly požární ochrany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9"/>
            <a:ext cx="12766104" cy="710222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Vytváření vhodných podmínek: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pro účinnou ochranu života a zdraví všech osob, zvířat a majetku před požáry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pro zamezení šíření požárů a jejich hašení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pro záchranné práce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zabezpečování věcných prostředků a požárních zařízení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dodržování technických podmínek a návodů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značení pracovišť a ostatní místa bezpečnostními značkami, pokyny, zákazy 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kontroly dodržování předpisů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</a:t>
            </a:r>
            <a:r>
              <a:rPr lang="cs-CZ" sz="2800" b="1" dirty="0" smtClean="0"/>
              <a:t>    </a:t>
            </a:r>
            <a:r>
              <a:rPr lang="cs-CZ" sz="2800" b="1" dirty="0" smtClean="0"/>
              <a:t>umožnění orgánům požárního dozoru provedení kontrol</a:t>
            </a:r>
            <a:endParaRPr lang="id-ID" sz="2800" b="1" dirty="0"/>
          </a:p>
        </p:txBody>
      </p:sp>
      <p:pic>
        <p:nvPicPr>
          <p:cNvPr id="10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042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Organizace a řízení PO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9"/>
            <a:ext cx="12766104" cy="710222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zabezpečení plnění povinností plynoucích ze zákona o požární ochraně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vychází z Organizačního řádu FNOL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 odpovídá statutární orgán FNOL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 začlenění provozovaných činností do kategorií podle míry požárního nebezpečí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 zřízení odborných funkcí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  stanovení kompetencí zaměstnanců </a:t>
            </a:r>
          </a:p>
        </p:txBody>
      </p:sp>
      <p:pic>
        <p:nvPicPr>
          <p:cNvPr id="10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042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                Školení zaměstnanců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9"/>
            <a:ext cx="12766104" cy="710222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vstupní: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při nástupu do zaměstnání nebo jmenování do funkce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při změně pracoviště nebo pracovního zařazení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 při jmenování </a:t>
            </a:r>
            <a:r>
              <a:rPr lang="cs-CZ" sz="2800" b="1" dirty="0" err="1" smtClean="0"/>
              <a:t>preventisty</a:t>
            </a:r>
            <a:r>
              <a:rPr lang="cs-CZ" sz="2800" b="1" dirty="0" smtClean="0"/>
              <a:t> do funkce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 při zřízení preventivní požární hlídky</a:t>
            </a:r>
          </a:p>
          <a:p>
            <a:pPr algn="just">
              <a:lnSpc>
                <a:spcPct val="110000"/>
              </a:lnSpc>
            </a:pPr>
            <a:endParaRPr lang="cs-CZ" sz="2800" b="1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periodické: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řadoví zaměstnanci na pracovišti nejméně 1x ročně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vedoucí zaměstnanci 1x za 3 roky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</a:t>
            </a:r>
            <a:r>
              <a:rPr lang="cs-CZ" sz="2800" b="1" dirty="0" err="1" smtClean="0"/>
              <a:t>preventisté</a:t>
            </a:r>
            <a:r>
              <a:rPr lang="cs-CZ" sz="2800" b="1" dirty="0" smtClean="0"/>
              <a:t> a členové požárních preventivních hlídek 1x ročně</a:t>
            </a:r>
          </a:p>
        </p:txBody>
      </p:sp>
      <p:pic>
        <p:nvPicPr>
          <p:cNvPr id="10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042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                Školení zaměstnanců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9"/>
            <a:ext cx="12766104" cy="710222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Účel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seznámení zaměstnanců: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s organizací a zajištěním požární ochrany ve FNOL 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s povinnostmi vyplývajících z předpisů o požární ochraně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s požárním nebezpečím vznikajícím při činnostech provozovaných na pracovištích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s požárními dokumenty pracoviště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se zajištěním požární ochrany v době sníženého provozu 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s rozmístěním věcných prostředků požární ochrany na pracovištích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</a:t>
            </a:r>
          </a:p>
        </p:txBody>
      </p:sp>
      <p:pic>
        <p:nvPicPr>
          <p:cNvPr id="10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042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                Dokumentace </a:t>
            </a:r>
            <a:r>
              <a:rPr lang="cs-CZ" smtClean="0"/>
              <a:t>požární ochrany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9"/>
            <a:ext cx="12766104" cy="710222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- Účel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seznámení zaměstnanců: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s organizací a zajištěním požární ochrany ve FNOL 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s povinnostmi vyplývajících z předpisů o požární ochraně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s požárním nebezpečím vznikajícím při činnostech provozovaných na pracovištích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s požárními dokumenty pracoviště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se zajištěním požární ochrany v době sníženého provozu 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s rozmístěním věcných prostředků požární ochrany na pracovištích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</a:t>
            </a:r>
          </a:p>
        </p:txBody>
      </p:sp>
      <p:pic>
        <p:nvPicPr>
          <p:cNvPr id="10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042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                Dokumentace </a:t>
            </a:r>
            <a:r>
              <a:rPr lang="cs-CZ" smtClean="0"/>
              <a:t>požární ochrany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9"/>
            <a:ext cx="12766104" cy="710222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</a:t>
            </a:r>
            <a:r>
              <a:rPr lang="cs-CZ" sz="2800" b="1" dirty="0" smtClean="0"/>
              <a:t> Dokumentace o začlenění činností do kategorií podle míry požárního nebezpečí: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ve FNOL máme tyto kategorie činností:</a:t>
            </a:r>
            <a:endParaRPr lang="cs-CZ" sz="2800" b="1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</a:t>
            </a:r>
            <a:r>
              <a:rPr lang="cs-CZ" sz="2800" b="1" dirty="0" smtClean="0"/>
              <a:t>     -   se zvýšeným požárním nebezpečím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</a:t>
            </a:r>
            <a:r>
              <a:rPr lang="cs-CZ" sz="2800" b="1" dirty="0" smtClean="0"/>
              <a:t>     -    bez zvýšeného požárního nebezpečí</a:t>
            </a:r>
          </a:p>
          <a:p>
            <a:pPr algn="just">
              <a:lnSpc>
                <a:spcPct val="110000"/>
              </a:lnSpc>
            </a:pPr>
            <a:endParaRPr lang="cs-CZ" sz="2800" b="1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   Dokumentace na pracovištích se zvýšeným požárním nebezpečím: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</a:t>
            </a:r>
            <a:r>
              <a:rPr lang="cs-CZ" sz="2800" b="1" dirty="0" smtClean="0"/>
              <a:t>     -    požární poplachová směrnice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</a:t>
            </a:r>
            <a:r>
              <a:rPr lang="cs-CZ" sz="2800" b="1" dirty="0" smtClean="0"/>
              <a:t>     -    řád ohlašovny požáru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</a:t>
            </a:r>
            <a:r>
              <a:rPr lang="cs-CZ" sz="2800" b="1" dirty="0" smtClean="0"/>
              <a:t>     -    řád ohlašovny požáru</a:t>
            </a:r>
            <a:endParaRPr lang="cs-CZ" sz="2800" b="1" dirty="0" smtClean="0"/>
          </a:p>
        </p:txBody>
      </p:sp>
      <p:pic>
        <p:nvPicPr>
          <p:cNvPr id="10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042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                Dokumentace </a:t>
            </a:r>
            <a:r>
              <a:rPr lang="cs-CZ" smtClean="0"/>
              <a:t>požární ochrany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17739"/>
            <a:ext cx="12766104" cy="710222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  </a:t>
            </a:r>
            <a:r>
              <a:rPr lang="cs-CZ" sz="2800" b="1" dirty="0" smtClean="0"/>
              <a:t>    -   požární řád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</a:t>
            </a:r>
            <a:r>
              <a:rPr lang="cs-CZ" sz="2800" b="1" dirty="0" smtClean="0"/>
              <a:t>      -   požární evakuační plán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</a:t>
            </a:r>
            <a:r>
              <a:rPr lang="cs-CZ" sz="2800" b="1" dirty="0" smtClean="0"/>
              <a:t>      -   dokumentace o školení zaměstnanců a odborné přípravě preventivních  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</a:t>
            </a:r>
            <a:r>
              <a:rPr lang="cs-CZ" sz="2800" b="1" dirty="0" smtClean="0"/>
              <a:t>           požárních  hlídek a </a:t>
            </a:r>
            <a:r>
              <a:rPr lang="cs-CZ" sz="2800" b="1" dirty="0" err="1" smtClean="0"/>
              <a:t>preventistů</a:t>
            </a:r>
            <a:endParaRPr lang="cs-CZ" sz="2800" b="1" dirty="0" smtClean="0"/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</a:t>
            </a:r>
            <a:r>
              <a:rPr lang="cs-CZ" sz="2800" b="1" dirty="0" smtClean="0"/>
              <a:t>       -   požární kniha</a:t>
            </a:r>
          </a:p>
          <a:p>
            <a:pPr algn="just">
              <a:lnSpc>
                <a:spcPct val="110000"/>
              </a:lnSpc>
            </a:pPr>
            <a:r>
              <a:rPr lang="cs-CZ" sz="2800" b="1" dirty="0" smtClean="0"/>
              <a:t> </a:t>
            </a:r>
            <a:r>
              <a:rPr lang="cs-CZ" sz="2800" b="1" dirty="0" smtClean="0"/>
              <a:t>        -  stanovení organizace zabezpečení požární ochrany Směrnice č. </a:t>
            </a:r>
            <a:r>
              <a:rPr lang="cs-CZ" sz="2800" b="1" dirty="0" err="1" smtClean="0"/>
              <a:t>Sm</a:t>
            </a:r>
            <a:r>
              <a:rPr lang="cs-CZ" sz="2800" b="1" dirty="0" smtClean="0"/>
              <a:t>-K003</a:t>
            </a:r>
            <a:r>
              <a:rPr lang="cs-CZ" sz="2800" b="1" dirty="0" smtClean="0"/>
              <a:t>  </a:t>
            </a:r>
            <a:endParaRPr lang="cs-CZ" sz="2800" b="1" dirty="0" smtClean="0"/>
          </a:p>
        </p:txBody>
      </p:sp>
      <p:pic>
        <p:nvPicPr>
          <p:cNvPr id="10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042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</TotalTime>
  <Words>481</Words>
  <Application>Microsoft Office PowerPoint</Application>
  <PresentationFormat>Vlastní</PresentationFormat>
  <Paragraphs>94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 Condensed Light</vt:lpstr>
      <vt:lpstr>Roboto Black</vt:lpstr>
      <vt:lpstr>Medical</vt:lpstr>
      <vt:lpstr>Snímek 1</vt:lpstr>
      <vt:lpstr>                                  Předpisy</vt:lpstr>
      <vt:lpstr>                        Úkoly požární ochrany</vt:lpstr>
      <vt:lpstr>                        Organizace a řízení PO</vt:lpstr>
      <vt:lpstr>                        Školení zaměstnanců</vt:lpstr>
      <vt:lpstr>                        Školení zaměstnanců</vt:lpstr>
      <vt:lpstr>                        Dokumentace požární ochrany</vt:lpstr>
      <vt:lpstr>                        Dokumentace požární ochrany</vt:lpstr>
      <vt:lpstr>                        Dokumentace požární ochrany</vt:lpstr>
      <vt:lpstr>Kontakty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58357</cp:lastModifiedBy>
  <cp:revision>1012</cp:revision>
  <dcterms:created xsi:type="dcterms:W3CDTF">2015-11-01T18:08:10Z</dcterms:created>
  <dcterms:modified xsi:type="dcterms:W3CDTF">2018-02-22T10:45:10Z</dcterms:modified>
</cp:coreProperties>
</file>