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5" r:id="rId2"/>
    <p:sldId id="319" r:id="rId3"/>
    <p:sldId id="699" r:id="rId4"/>
    <p:sldId id="292" r:id="rId5"/>
    <p:sldId id="291" r:id="rId6"/>
  </p:sldIdLst>
  <p:sldSz cx="18288000" cy="10287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Black" panose="020B0604020202020204" charset="0"/>
      <p:bold r:id="rId13"/>
      <p:boldItalic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Roboto Condensed Light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319"/>
            <p14:sldId id="699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61" d="100"/>
          <a:sy n="61" d="100"/>
        </p:scale>
        <p:origin x="78" y="25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1AAC-779E-4DB5-9CFE-71259563690F}" type="datetimeFigureOut">
              <a:rPr lang="cs-CZ" smtClean="0"/>
              <a:pPr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86161-C118-4A37-9572-AD3AA92019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34876" y="2811805"/>
            <a:ext cx="7955756" cy="466338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2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3" r:id="rId40"/>
    <p:sldLayoutId id="2147483685" r:id="rId41"/>
    <p:sldLayoutId id="2147483684" r:id="rId42"/>
    <p:sldLayoutId id="2147483707" r:id="rId4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6149329"/>
            <a:ext cx="42245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800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Odbor kvality</a:t>
            </a:r>
            <a:endParaRPr lang="en-US" sz="58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360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Mgr. Jiřina Cahlíková, MBA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87117"/>
            <a:ext cx="16459110" cy="4536503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>
              <a:lnSpc>
                <a:spcPct val="110000"/>
              </a:lnSpc>
              <a:spcBef>
                <a:spcPts val="1500"/>
              </a:spcBef>
            </a:pPr>
            <a:endParaRPr lang="cs-CZ" sz="1800" i="1" dirty="0"/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54418"/>
            <a:ext cx="15286384" cy="914400"/>
          </a:xfrm>
        </p:spPr>
        <p:txBody>
          <a:bodyPr>
            <a:normAutofit/>
          </a:bodyPr>
          <a:lstStyle/>
          <a:p>
            <a:r>
              <a:rPr lang="cs-CZ" dirty="0"/>
              <a:t>GDPR – obecné nařízení o ochraně osobních údajů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DPR již brz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5362" t="16995" r="5362"/>
          <a:stretch>
            <a:fillRect/>
          </a:stretch>
        </p:blipFill>
        <p:spPr bwMode="auto">
          <a:xfrm>
            <a:off x="15480704" y="439305"/>
            <a:ext cx="2564492" cy="1247812"/>
          </a:xfrm>
          <a:prstGeom prst="rect">
            <a:avLst/>
          </a:prstGeom>
          <a:noFill/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282EC-8BC5-4B46-9AF3-81B351CA637F}"/>
              </a:ext>
            </a:extLst>
          </p:cNvPr>
          <p:cNvSpPr txBox="1">
            <a:spLocks/>
          </p:cNvSpPr>
          <p:nvPr/>
        </p:nvSpPr>
        <p:spPr>
          <a:xfrm>
            <a:off x="2074749" y="1738820"/>
            <a:ext cx="15298761" cy="37022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530225" algn="l"/>
              </a:tabLst>
              <a:defRPr/>
            </a:pPr>
            <a:r>
              <a:rPr lang="cs-CZ" sz="3200" b="1" dirty="0"/>
              <a:t>Z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pracování osobních údajů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jakákoli operace s osobními údaji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13716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>
                <a:tab pos="530225" algn="l"/>
              </a:tabLst>
              <a:defRPr/>
            </a:pPr>
            <a:endParaRPr lang="cs-CZ" sz="3200" b="1" dirty="0"/>
          </a:p>
          <a:p>
            <a:pPr marL="0" marR="0" lvl="0" indent="0" algn="just" defTabSz="13716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>
                <a:tab pos="530225" algn="l"/>
              </a:tabLst>
              <a:defRPr/>
            </a:pPr>
            <a:r>
              <a:rPr lang="cs-CZ" sz="3200" b="1" dirty="0"/>
              <a:t>K</a:t>
            </a:r>
            <a:r>
              <a:rPr kumimoji="0" 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aždé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zpracování musí mít právní základ</a:t>
            </a: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prokazatelný souhlas</a:t>
            </a:r>
          </a:p>
          <a:p>
            <a:pPr marL="0" marR="0" lvl="0" indent="0" algn="just" defTabSz="13716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>
                <a:tab pos="530225" algn="l"/>
              </a:tabLst>
              <a:defRPr/>
            </a:pPr>
            <a:endParaRPr lang="cs-CZ" sz="3200" b="1" dirty="0"/>
          </a:p>
          <a:p>
            <a:pPr algn="just">
              <a:lnSpc>
                <a:spcPct val="110000"/>
              </a:lnSpc>
              <a:defRPr/>
            </a:pPr>
            <a:r>
              <a:rPr lang="cs-CZ" sz="3200" b="1" dirty="0"/>
              <a:t>P</a:t>
            </a:r>
            <a:r>
              <a:rPr lang="id-ID" sz="3200" b="1" dirty="0"/>
              <a:t>ověřene</a:t>
            </a:r>
            <a:r>
              <a:rPr lang="cs-CZ" sz="3200" b="1" dirty="0"/>
              <a:t>c GDPR = </a:t>
            </a:r>
            <a:r>
              <a:rPr lang="cs-CZ" sz="3200" dirty="0"/>
              <a:t>o</a:t>
            </a:r>
            <a:r>
              <a:rPr lang="id-ID" sz="3200" dirty="0"/>
              <a:t>dpovědn</a:t>
            </a:r>
            <a:r>
              <a:rPr lang="cs-CZ" sz="3200" dirty="0"/>
              <a:t>á</a:t>
            </a:r>
            <a:r>
              <a:rPr lang="id-ID" sz="3200" dirty="0"/>
              <a:t> osob</a:t>
            </a:r>
            <a:r>
              <a:rPr lang="cs-CZ" sz="3200" dirty="0"/>
              <a:t>a za GDPR ve FNOL: Oddělení Interního auditu, </a:t>
            </a:r>
            <a:br>
              <a:rPr lang="cs-CZ" sz="3200" dirty="0"/>
            </a:br>
            <a:r>
              <a:rPr lang="cs-CZ" sz="3200" dirty="0"/>
              <a:t>Mgr. </a:t>
            </a:r>
            <a:r>
              <a:rPr lang="cs-CZ" sz="3200" dirty="0" err="1"/>
              <a:t>Fiurášková</a:t>
            </a:r>
            <a:r>
              <a:rPr lang="cs-CZ" sz="3200" dirty="0"/>
              <a:t> Pavla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cs-CZ" sz="3200" dirty="0"/>
          </a:p>
          <a:p>
            <a:pPr algn="just">
              <a:defRPr/>
            </a:pPr>
            <a:r>
              <a:rPr lang="cs-CZ" sz="3200" b="1" dirty="0"/>
              <a:t>Nenahlížejme, kam nesmíme</a:t>
            </a:r>
          </a:p>
          <a:p>
            <a:pPr algn="just">
              <a:defRPr/>
            </a:pPr>
            <a:endParaRPr lang="cs-CZ" sz="28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d-ID" sz="2800" dirty="0"/>
          </a:p>
          <a:p>
            <a:pPr marL="0" marR="0" lvl="0" indent="0" algn="just" defTabSz="13716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>
                <a:tab pos="530225" algn="l"/>
              </a:tabLst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BA5881F8-9F02-4729-9E83-D674381341BC}"/>
              </a:ext>
            </a:extLst>
          </p:cNvPr>
          <p:cNvGrpSpPr>
            <a:grpSpLocks noChangeAspect="1"/>
          </p:cNvGrpSpPr>
          <p:nvPr/>
        </p:nvGrpSpPr>
        <p:grpSpPr>
          <a:xfrm>
            <a:off x="1012624" y="5375914"/>
            <a:ext cx="805407" cy="805407"/>
            <a:chOff x="2197100" y="34925"/>
            <a:chExt cx="654050" cy="654050"/>
          </a:xfrm>
        </p:grpSpPr>
        <p:sp>
          <p:nvSpPr>
            <p:cNvPr id="12" name="Oval 524">
              <a:extLst>
                <a:ext uri="{FF2B5EF4-FFF2-40B4-BE49-F238E27FC236}">
                  <a16:creationId xmlns:a16="http://schemas.microsoft.com/office/drawing/2014/main" id="{A9F837E9-ED61-4111-BF83-52EC1DAD0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39">
              <a:extLst>
                <a:ext uri="{FF2B5EF4-FFF2-40B4-BE49-F238E27FC236}">
                  <a16:creationId xmlns:a16="http://schemas.microsoft.com/office/drawing/2014/main" id="{71C94E37-471B-4645-B449-F52DDBB0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78548E6F-158D-4385-8A9A-092B5F59A0C9}"/>
              </a:ext>
            </a:extLst>
          </p:cNvPr>
          <p:cNvGrpSpPr>
            <a:grpSpLocks noChangeAspect="1"/>
          </p:cNvGrpSpPr>
          <p:nvPr/>
        </p:nvGrpSpPr>
        <p:grpSpPr>
          <a:xfrm>
            <a:off x="982760" y="2753917"/>
            <a:ext cx="805407" cy="805407"/>
            <a:chOff x="2197100" y="34925"/>
            <a:chExt cx="654050" cy="654050"/>
          </a:xfrm>
        </p:grpSpPr>
        <p:sp>
          <p:nvSpPr>
            <p:cNvPr id="19" name="Oval 524">
              <a:extLst>
                <a:ext uri="{FF2B5EF4-FFF2-40B4-BE49-F238E27FC236}">
                  <a16:creationId xmlns:a16="http://schemas.microsoft.com/office/drawing/2014/main" id="{50619C05-910B-4274-BC63-E1E8E84B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39">
              <a:extLst>
                <a:ext uri="{FF2B5EF4-FFF2-40B4-BE49-F238E27FC236}">
                  <a16:creationId xmlns:a16="http://schemas.microsoft.com/office/drawing/2014/main" id="{A3A8EDAD-A017-421E-98EE-ECA163255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6750391E-9B91-4F9E-9B9E-3D45C989BCD3}"/>
              </a:ext>
            </a:extLst>
          </p:cNvPr>
          <p:cNvGrpSpPr>
            <a:grpSpLocks noChangeAspect="1"/>
          </p:cNvGrpSpPr>
          <p:nvPr/>
        </p:nvGrpSpPr>
        <p:grpSpPr>
          <a:xfrm>
            <a:off x="982257" y="4031536"/>
            <a:ext cx="805407" cy="805407"/>
            <a:chOff x="2197100" y="34925"/>
            <a:chExt cx="654050" cy="654050"/>
          </a:xfrm>
        </p:grpSpPr>
        <p:sp>
          <p:nvSpPr>
            <p:cNvPr id="22" name="Oval 524">
              <a:extLst>
                <a:ext uri="{FF2B5EF4-FFF2-40B4-BE49-F238E27FC236}">
                  <a16:creationId xmlns:a16="http://schemas.microsoft.com/office/drawing/2014/main" id="{1254FEA7-7D8B-4A96-A603-D9B48CCF2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39">
              <a:extLst>
                <a:ext uri="{FF2B5EF4-FFF2-40B4-BE49-F238E27FC236}">
                  <a16:creationId xmlns:a16="http://schemas.microsoft.com/office/drawing/2014/main" id="{99D65BD1-70FF-4E69-ACF6-4F1F724D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701C14C2-B521-4B33-8DD7-E79B2E71ED38}"/>
              </a:ext>
            </a:extLst>
          </p:cNvPr>
          <p:cNvGrpSpPr>
            <a:grpSpLocks noChangeAspect="1"/>
          </p:cNvGrpSpPr>
          <p:nvPr/>
        </p:nvGrpSpPr>
        <p:grpSpPr>
          <a:xfrm>
            <a:off x="982258" y="1704152"/>
            <a:ext cx="805407" cy="805407"/>
            <a:chOff x="2197100" y="34925"/>
            <a:chExt cx="654050" cy="654050"/>
          </a:xfrm>
        </p:grpSpPr>
        <p:sp>
          <p:nvSpPr>
            <p:cNvPr id="25" name="Oval 524">
              <a:extLst>
                <a:ext uri="{FF2B5EF4-FFF2-40B4-BE49-F238E27FC236}">
                  <a16:creationId xmlns:a16="http://schemas.microsoft.com/office/drawing/2014/main" id="{70E0B584-3EBC-42AE-AB01-43D25AFF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Freeform 739">
              <a:extLst>
                <a:ext uri="{FF2B5EF4-FFF2-40B4-BE49-F238E27FC236}">
                  <a16:creationId xmlns:a16="http://schemas.microsoft.com/office/drawing/2014/main" id="{DE4ABDB5-A27D-4D58-853D-1019421B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4C9F0F5-5757-47ED-BFBC-87C1D667BE20}"/>
              </a:ext>
            </a:extLst>
          </p:cNvPr>
          <p:cNvSpPr txBox="1">
            <a:spLocks/>
          </p:cNvSpPr>
          <p:nvPr/>
        </p:nvSpPr>
        <p:spPr>
          <a:xfrm>
            <a:off x="2074749" y="7461814"/>
            <a:ext cx="15298761" cy="19301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cs-CZ" sz="3200" dirty="0"/>
              <a:t>Lékařské tajemství</a:t>
            </a:r>
          </a:p>
          <a:p>
            <a:pPr algn="just">
              <a:defRPr/>
            </a:pPr>
            <a:endParaRPr lang="cs-CZ" sz="3200" dirty="0"/>
          </a:p>
          <a:p>
            <a:pPr algn="just">
              <a:defRPr/>
            </a:pPr>
            <a:r>
              <a:rPr lang="cs-CZ" sz="3200" dirty="0"/>
              <a:t>Neoprávněné nahlížení do zdravotnické dokumentace </a:t>
            </a:r>
            <a:endParaRPr lang="cs-CZ" sz="32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d-ID" sz="3200" dirty="0"/>
          </a:p>
          <a:p>
            <a:pPr marL="0" marR="0" lvl="0" indent="0" algn="just" defTabSz="13716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tabLst>
                <a:tab pos="530225" algn="l"/>
              </a:tabLst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C89858A6-DA5D-4EB3-AD09-2A9FA14A0233}"/>
              </a:ext>
            </a:extLst>
          </p:cNvPr>
          <p:cNvSpPr txBox="1">
            <a:spLocks/>
          </p:cNvSpPr>
          <p:nvPr/>
        </p:nvSpPr>
        <p:spPr>
          <a:xfrm>
            <a:off x="982258" y="6389340"/>
            <a:ext cx="152863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Povinná mlčenlivost</a:t>
            </a:r>
            <a:endParaRPr lang="en-US" dirty="0"/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367E3A1B-080E-4431-BB98-EB877094AD45}"/>
              </a:ext>
            </a:extLst>
          </p:cNvPr>
          <p:cNvGrpSpPr>
            <a:grpSpLocks noChangeAspect="1"/>
          </p:cNvGrpSpPr>
          <p:nvPr/>
        </p:nvGrpSpPr>
        <p:grpSpPr>
          <a:xfrm>
            <a:off x="982257" y="7335145"/>
            <a:ext cx="805407" cy="805407"/>
            <a:chOff x="2197100" y="34925"/>
            <a:chExt cx="654050" cy="654050"/>
          </a:xfrm>
        </p:grpSpPr>
        <p:sp>
          <p:nvSpPr>
            <p:cNvPr id="30" name="Oval 524">
              <a:extLst>
                <a:ext uri="{FF2B5EF4-FFF2-40B4-BE49-F238E27FC236}">
                  <a16:creationId xmlns:a16="http://schemas.microsoft.com/office/drawing/2014/main" id="{F9B8F9C3-8413-412E-BBF7-D5D6F137A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Freeform 739">
              <a:extLst>
                <a:ext uri="{FF2B5EF4-FFF2-40B4-BE49-F238E27FC236}">
                  <a16:creationId xmlns:a16="http://schemas.microsoft.com/office/drawing/2014/main" id="{5FF463F2-CF01-4C3C-8145-C3065ED3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id="{0C5EBBD1-9AF9-4409-827A-A24D6605C993}"/>
              </a:ext>
            </a:extLst>
          </p:cNvPr>
          <p:cNvGrpSpPr>
            <a:grpSpLocks noChangeAspect="1"/>
          </p:cNvGrpSpPr>
          <p:nvPr/>
        </p:nvGrpSpPr>
        <p:grpSpPr>
          <a:xfrm>
            <a:off x="1012624" y="8336534"/>
            <a:ext cx="805407" cy="805407"/>
            <a:chOff x="2197100" y="34925"/>
            <a:chExt cx="654050" cy="654050"/>
          </a:xfrm>
        </p:grpSpPr>
        <p:sp>
          <p:nvSpPr>
            <p:cNvPr id="33" name="Oval 524">
              <a:extLst>
                <a:ext uri="{FF2B5EF4-FFF2-40B4-BE49-F238E27FC236}">
                  <a16:creationId xmlns:a16="http://schemas.microsoft.com/office/drawing/2014/main" id="{74E81306-2440-453C-8211-C9DA37284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39">
              <a:extLst>
                <a:ext uri="{FF2B5EF4-FFF2-40B4-BE49-F238E27FC236}">
                  <a16:creationId xmlns:a16="http://schemas.microsoft.com/office/drawing/2014/main" id="{D3314561-5422-4717-8F95-C70504F48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83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Komunikace s médii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224" y="1759124"/>
            <a:ext cx="15214285" cy="8015399"/>
          </a:xfrm>
          <a:prstGeom prst="rect">
            <a:avLst/>
          </a:prstGeom>
          <a:noFill/>
        </p:spPr>
        <p:txBody>
          <a:bodyPr wrap="square" tIns="45720" bIns="13716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cs-CZ" sz="3200" dirty="0"/>
              <a:t>Nemocnice komunikuje se zástupci médií výhradně prostřednictvím tiskového mluvčího.  </a:t>
            </a:r>
          </a:p>
          <a:p>
            <a:pPr algn="just">
              <a:lnSpc>
                <a:spcPct val="110000"/>
              </a:lnSpc>
            </a:pPr>
            <a:endParaRPr lang="cs-CZ" sz="3200" dirty="0"/>
          </a:p>
          <a:p>
            <a:pPr algn="just">
              <a:lnSpc>
                <a:spcPct val="110000"/>
              </a:lnSpc>
            </a:pPr>
            <a:r>
              <a:rPr lang="cs-CZ" sz="3200" dirty="0"/>
              <a:t>V odborné rovině reprezentují nemocnici  zdravotničtí specialisté.</a:t>
            </a:r>
            <a:endParaRPr lang="id-ID" sz="3200" dirty="0"/>
          </a:p>
          <a:p>
            <a:pPr algn="just"/>
            <a:endParaRPr lang="cs-CZ" sz="3200" dirty="0">
              <a:ea typeface="Times New Roman" pitchFamily="18" charset="0"/>
              <a:cs typeface="Arial" pitchFamily="34" charset="0"/>
            </a:endParaRPr>
          </a:p>
          <a:p>
            <a:pPr algn="just"/>
            <a:endParaRPr lang="cs-CZ" sz="5400" dirty="0">
              <a:latin typeface="+mj-lt"/>
              <a:ea typeface="+mj-ea"/>
              <a:cs typeface="+mj-cs"/>
            </a:endParaRPr>
          </a:p>
          <a:p>
            <a:pPr algn="just"/>
            <a:endParaRPr lang="cs-CZ" sz="3200" dirty="0"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cs-CZ" sz="3200" dirty="0">
                <a:ea typeface="Times New Roman" pitchFamily="18" charset="0"/>
                <a:cs typeface="Arial" pitchFamily="34" charset="0"/>
              </a:rPr>
              <a:t>Hlášení nežádoucích událostí - povinné pro každého zaměstnance, týká se NU jak pacientů, tak zaměstnanců.</a:t>
            </a:r>
          </a:p>
          <a:p>
            <a:pPr algn="just"/>
            <a:endParaRPr lang="cs-CZ" sz="3200" dirty="0"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cs-CZ" sz="3200" dirty="0"/>
              <a:t>Jakoukoliv nestandartní situaci hlásit vedoucímu pracovníkovi.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Elektronická aplikace „Evidence nežádoucích událostí“ slouží jako interní systém nemocnice pro evidenci a zpracování nežádoucích událostí. </a:t>
            </a:r>
            <a:endParaRPr lang="cs-CZ" sz="3200" dirty="0">
              <a:ea typeface="Times New Roman" pitchFamily="18" charset="0"/>
              <a:cs typeface="Arial" charset="0"/>
            </a:endParaRPr>
          </a:p>
          <a:p>
            <a:pPr algn="just"/>
            <a:endParaRPr lang="cs-CZ" sz="3200" dirty="0"/>
          </a:p>
          <a:p>
            <a:pPr algn="just">
              <a:lnSpc>
                <a:spcPct val="110000"/>
              </a:lnSpc>
            </a:pPr>
            <a:endParaRPr lang="en-US" sz="2800" dirty="0"/>
          </a:p>
        </p:txBody>
      </p:sp>
      <p:grpSp>
        <p:nvGrpSpPr>
          <p:cNvPr id="11" name="Skupina 30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0FE0F-CA77-4E27-BFE6-FFE2E4FC2C8A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1759124"/>
            <a:ext cx="805407" cy="805407"/>
            <a:chOff x="2197100" y="34925"/>
            <a:chExt cx="654050" cy="654050"/>
          </a:xfrm>
        </p:grpSpPr>
        <p:sp>
          <p:nvSpPr>
            <p:cNvPr id="22" name="Oval 524">
              <a:extLst>
                <a:ext uri="{FF2B5EF4-FFF2-40B4-BE49-F238E27FC236}">
                  <a16:creationId xmlns:a16="http://schemas.microsoft.com/office/drawing/2014/main" id="{6BF359C9-95B4-4063-8362-7DAFFC3F7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39">
              <a:extLst>
                <a:ext uri="{FF2B5EF4-FFF2-40B4-BE49-F238E27FC236}">
                  <a16:creationId xmlns:a16="http://schemas.microsoft.com/office/drawing/2014/main" id="{671952F7-A39F-4872-B68B-EEBE2AFA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6531FF2-C404-40E3-B6B4-083C193F950A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2897933"/>
            <a:ext cx="805407" cy="805407"/>
            <a:chOff x="2197100" y="34925"/>
            <a:chExt cx="654050" cy="654050"/>
          </a:xfrm>
        </p:grpSpPr>
        <p:sp>
          <p:nvSpPr>
            <p:cNvPr id="25" name="Oval 524">
              <a:extLst>
                <a:ext uri="{FF2B5EF4-FFF2-40B4-BE49-F238E27FC236}">
                  <a16:creationId xmlns:a16="http://schemas.microsoft.com/office/drawing/2014/main" id="{B543A407-1949-4DF6-B784-387BBADC5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39">
              <a:extLst>
                <a:ext uri="{FF2B5EF4-FFF2-40B4-BE49-F238E27FC236}">
                  <a16:creationId xmlns:a16="http://schemas.microsoft.com/office/drawing/2014/main" id="{0B8B874F-914D-4337-B027-F7461769F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2B63BEF1-CC2B-449D-9CFE-8077DB15B94B}"/>
              </a:ext>
            </a:extLst>
          </p:cNvPr>
          <p:cNvSpPr/>
          <p:nvPr/>
        </p:nvSpPr>
        <p:spPr>
          <a:xfrm>
            <a:off x="916239" y="4135388"/>
            <a:ext cx="8295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dirty="0"/>
              <a:t>Hlášení nežádoucích událostí</a:t>
            </a:r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1190B0E5-4C21-4FDA-8C93-EAFAA0019537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5215508"/>
            <a:ext cx="805407" cy="805407"/>
            <a:chOff x="2197100" y="34925"/>
            <a:chExt cx="654050" cy="654050"/>
          </a:xfrm>
        </p:grpSpPr>
        <p:sp>
          <p:nvSpPr>
            <p:cNvPr id="41" name="Oval 524">
              <a:extLst>
                <a:ext uri="{FF2B5EF4-FFF2-40B4-BE49-F238E27FC236}">
                  <a16:creationId xmlns:a16="http://schemas.microsoft.com/office/drawing/2014/main" id="{DC338E3D-D273-467A-A8C7-897E75A43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Freeform 739">
              <a:extLst>
                <a:ext uri="{FF2B5EF4-FFF2-40B4-BE49-F238E27FC236}">
                  <a16:creationId xmlns:a16="http://schemas.microsoft.com/office/drawing/2014/main" id="{71486EA0-793E-447A-9B96-B85CE12DD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" name="Group 11">
            <a:extLst>
              <a:ext uri="{FF2B5EF4-FFF2-40B4-BE49-F238E27FC236}">
                <a16:creationId xmlns:a16="http://schemas.microsoft.com/office/drawing/2014/main" id="{72249ADC-2A8B-43AC-80A0-CE486A0B6AC1}"/>
              </a:ext>
            </a:extLst>
          </p:cNvPr>
          <p:cNvGrpSpPr>
            <a:grpSpLocks noChangeAspect="1"/>
          </p:cNvGrpSpPr>
          <p:nvPr/>
        </p:nvGrpSpPr>
        <p:grpSpPr>
          <a:xfrm>
            <a:off x="938763" y="6511652"/>
            <a:ext cx="805407" cy="805407"/>
            <a:chOff x="2197100" y="34925"/>
            <a:chExt cx="654050" cy="654050"/>
          </a:xfrm>
        </p:grpSpPr>
        <p:sp>
          <p:nvSpPr>
            <p:cNvPr id="44" name="Oval 524">
              <a:extLst>
                <a:ext uri="{FF2B5EF4-FFF2-40B4-BE49-F238E27FC236}">
                  <a16:creationId xmlns:a16="http://schemas.microsoft.com/office/drawing/2014/main" id="{F692A635-AEC2-4BFE-88AE-AF40BF5F7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739">
              <a:extLst>
                <a:ext uri="{FF2B5EF4-FFF2-40B4-BE49-F238E27FC236}">
                  <a16:creationId xmlns:a16="http://schemas.microsoft.com/office/drawing/2014/main" id="{C5188DA1-E2F9-4625-9C35-CD8132CD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15">
            <a:extLst>
              <a:ext uri="{FF2B5EF4-FFF2-40B4-BE49-F238E27FC236}">
                <a16:creationId xmlns:a16="http://schemas.microsoft.com/office/drawing/2014/main" id="{2D82FB6C-2C34-4E44-9D0C-B6CD3696CD8F}"/>
              </a:ext>
            </a:extLst>
          </p:cNvPr>
          <p:cNvGrpSpPr>
            <a:grpSpLocks noChangeAspect="1"/>
          </p:cNvGrpSpPr>
          <p:nvPr/>
        </p:nvGrpSpPr>
        <p:grpSpPr>
          <a:xfrm>
            <a:off x="914399" y="7663780"/>
            <a:ext cx="805407" cy="805407"/>
            <a:chOff x="2197100" y="34925"/>
            <a:chExt cx="654050" cy="654050"/>
          </a:xfrm>
        </p:grpSpPr>
        <p:sp>
          <p:nvSpPr>
            <p:cNvPr id="47" name="Oval 524">
              <a:extLst>
                <a:ext uri="{FF2B5EF4-FFF2-40B4-BE49-F238E27FC236}">
                  <a16:creationId xmlns:a16="http://schemas.microsoft.com/office/drawing/2014/main" id="{808D3952-35AD-43F9-8ABE-D22226C0E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4925"/>
              <a:ext cx="654050" cy="654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739">
              <a:extLst>
                <a:ext uri="{FF2B5EF4-FFF2-40B4-BE49-F238E27FC236}">
                  <a16:creationId xmlns:a16="http://schemas.microsoft.com/office/drawing/2014/main" id="{EDA3D6DD-7057-4B5A-8303-9D18C9FA1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34950"/>
              <a:ext cx="327025" cy="255588"/>
            </a:xfrm>
            <a:custGeom>
              <a:avLst/>
              <a:gdLst>
                <a:gd name="T0" fmla="*/ 172 w 206"/>
                <a:gd name="T1" fmla="*/ 0 h 161"/>
                <a:gd name="T2" fmla="*/ 79 w 206"/>
                <a:gd name="T3" fmla="*/ 93 h 161"/>
                <a:gd name="T4" fmla="*/ 34 w 206"/>
                <a:gd name="T5" fmla="*/ 48 h 161"/>
                <a:gd name="T6" fmla="*/ 0 w 206"/>
                <a:gd name="T7" fmla="*/ 82 h 161"/>
                <a:gd name="T8" fmla="*/ 79 w 206"/>
                <a:gd name="T9" fmla="*/ 161 h 161"/>
                <a:gd name="T10" fmla="*/ 206 w 206"/>
                <a:gd name="T11" fmla="*/ 34 h 161"/>
                <a:gd name="T12" fmla="*/ 172 w 2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61">
                  <a:moveTo>
                    <a:pt x="172" y="0"/>
                  </a:moveTo>
                  <a:lnTo>
                    <a:pt x="79" y="93"/>
                  </a:lnTo>
                  <a:lnTo>
                    <a:pt x="34" y="48"/>
                  </a:lnTo>
                  <a:lnTo>
                    <a:pt x="0" y="82"/>
                  </a:lnTo>
                  <a:lnTo>
                    <a:pt x="79" y="161"/>
                  </a:lnTo>
                  <a:lnTo>
                    <a:pt x="206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54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034574"/>
            <a:ext cx="8229600" cy="381771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endParaRPr lang="id-ID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5559672" cy="525345"/>
            <a:chOff x="9339437" y="7178447"/>
            <a:chExt cx="5559672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4740913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https://www.fnol.cz/kvalita-a-bezpeci.asp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4902914" cy="733534"/>
            <a:chOff x="9326878" y="4114955"/>
            <a:chExt cx="4902914" cy="733534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4079963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lnSpc>
                  <a:spcPts val="2520"/>
                </a:lnSpc>
              </a:pPr>
              <a:r>
                <a:rPr lang="cs-CZ" sz="2100" b="1" dirty="0"/>
                <a:t>Budova WF</a:t>
              </a:r>
              <a:endParaRPr lang="en-US" sz="2100" b="1" dirty="0"/>
            </a:p>
            <a:p>
              <a:pPr marL="514350" indent="-514350">
                <a:lnSpc>
                  <a:spcPts val="2520"/>
                </a:lnSpc>
              </a:pPr>
              <a:r>
                <a:rPr lang="cs-CZ" sz="2100" dirty="0"/>
                <a:t>I. P. Pavlova 185/6, 779 00 Olomouc</a:t>
              </a: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235523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272678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588 445 837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386750"/>
            <a:ext cx="3520055" cy="412934"/>
            <a:chOff x="9340099" y="6386750"/>
            <a:chExt cx="3520055" cy="412934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386750"/>
              <a:ext cx="2701958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eva.horackova@fnol.cz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393865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theme/theme1.xml><?xml version="1.0" encoding="utf-8"?>
<a:theme xmlns:a="http://schemas.openxmlformats.org/drawingml/2006/main" name="Vstupní školení_prezentace OK_Systém řízení kvality ve FNOL_nové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Vstupní školení_prezentace OK_Systém řízení kvality ve FNOL_nové</Template>
  <TotalTime>856</TotalTime>
  <Words>189</Words>
  <Application>Microsoft Office PowerPoint</Application>
  <PresentationFormat>Vlastní</PresentationFormat>
  <Paragraphs>37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Calibri</vt:lpstr>
      <vt:lpstr>Arial</vt:lpstr>
      <vt:lpstr>Times New Roman</vt:lpstr>
      <vt:lpstr>Roboto Condensed</vt:lpstr>
      <vt:lpstr>Roboto Black</vt:lpstr>
      <vt:lpstr>Roboto Condensed Light</vt:lpstr>
      <vt:lpstr>Vstupní školení_prezentace OK_Systém řízení kvality ve FNOL_nové</vt:lpstr>
      <vt:lpstr>Prezentace aplikace PowerPoint</vt:lpstr>
      <vt:lpstr>GDPR – obecné nařízení o ochraně osobních údajů</vt:lpstr>
      <vt:lpstr>Komunikace s médii</vt:lpstr>
      <vt:lpstr>Kontakty</vt:lpstr>
      <vt:lpstr>Prezentace aplikace PowerPoint</vt:lpstr>
    </vt:vector>
  </TitlesOfParts>
  <Company>FNOL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65979</dc:creator>
  <cp:lastModifiedBy>Horáčková Eva</cp:lastModifiedBy>
  <cp:revision>77</cp:revision>
  <cp:lastPrinted>2021-08-31T12:29:02Z</cp:lastPrinted>
  <dcterms:created xsi:type="dcterms:W3CDTF">2020-08-28T09:51:58Z</dcterms:created>
  <dcterms:modified xsi:type="dcterms:W3CDTF">2022-04-04T11:15:23Z</dcterms:modified>
</cp:coreProperties>
</file>