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0" r:id="rId3"/>
    <p:sldId id="261" r:id="rId4"/>
    <p:sldId id="263" r:id="rId5"/>
    <p:sldId id="264" r:id="rId6"/>
    <p:sldId id="265" r:id="rId7"/>
    <p:sldId id="268" r:id="rId8"/>
    <p:sldId id="269" r:id="rId9"/>
    <p:sldId id="270" r:id="rId10"/>
    <p:sldId id="273" r:id="rId11"/>
    <p:sldId id="266" r:id="rId12"/>
    <p:sldId id="277" r:id="rId13"/>
    <p:sldId id="278" r:id="rId14"/>
    <p:sldId id="285" r:id="rId15"/>
    <p:sldId id="286" r:id="rId16"/>
    <p:sldId id="287" r:id="rId17"/>
    <p:sldId id="290" r:id="rId18"/>
    <p:sldId id="291" r:id="rId19"/>
    <p:sldId id="293" r:id="rId20"/>
    <p:sldId id="294" r:id="rId21"/>
    <p:sldId id="295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510E-F714-43BA-B60E-93E45E1764CF}" type="datetimeFigureOut">
              <a:rPr lang="cs-CZ" smtClean="0"/>
              <a:pPr/>
              <a:t>06.04.2022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7DFBE-0025-4B81-BCB7-D087DA17BE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50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DFBE-0025-4B81-BCB7-D087DA17BE76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21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EBEF-AFB4-45E0-96CB-8AB1C3BCD368}" type="datetimeFigureOut">
              <a:rPr lang="cs-CZ" smtClean="0"/>
              <a:pPr/>
              <a:t>06.04.2022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FE292F-2BE7-4C88-8D56-D4C27FB5BA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EBEF-AFB4-45E0-96CB-8AB1C3BCD368}" type="datetimeFigureOut">
              <a:rPr lang="cs-CZ" smtClean="0"/>
              <a:pPr/>
              <a:t>06.04.2022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292F-2BE7-4C88-8D56-D4C27FB5BA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EBEF-AFB4-45E0-96CB-8AB1C3BCD368}" type="datetimeFigureOut">
              <a:rPr lang="cs-CZ" smtClean="0"/>
              <a:pPr/>
              <a:t>06.04.2022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292F-2BE7-4C88-8D56-D4C27FB5BA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EBEF-AFB4-45E0-96CB-8AB1C3BCD368}" type="datetimeFigureOut">
              <a:rPr lang="cs-CZ" smtClean="0"/>
              <a:pPr/>
              <a:t>06.04.2022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FE292F-2BE7-4C88-8D56-D4C27FB5BA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EBEF-AFB4-45E0-96CB-8AB1C3BCD368}" type="datetimeFigureOut">
              <a:rPr lang="cs-CZ" smtClean="0"/>
              <a:pPr/>
              <a:t>06.04.2022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292F-2BE7-4C88-8D56-D4C27FB5BA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EBEF-AFB4-45E0-96CB-8AB1C3BCD368}" type="datetimeFigureOut">
              <a:rPr lang="cs-CZ" smtClean="0"/>
              <a:pPr/>
              <a:t>06.04.2022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292F-2BE7-4C88-8D56-D4C27FB5BA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EBEF-AFB4-45E0-96CB-8AB1C3BCD368}" type="datetimeFigureOut">
              <a:rPr lang="cs-CZ" smtClean="0"/>
              <a:pPr/>
              <a:t>06.04.2022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FE292F-2BE7-4C88-8D56-D4C27FB5BA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EBEF-AFB4-45E0-96CB-8AB1C3BCD368}" type="datetimeFigureOut">
              <a:rPr lang="cs-CZ" smtClean="0"/>
              <a:pPr/>
              <a:t>06.04.2022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292F-2BE7-4C88-8D56-D4C27FB5BA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EBEF-AFB4-45E0-96CB-8AB1C3BCD368}" type="datetimeFigureOut">
              <a:rPr lang="cs-CZ" smtClean="0"/>
              <a:pPr/>
              <a:t>06.04.2022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292F-2BE7-4C88-8D56-D4C27FB5BA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EBEF-AFB4-45E0-96CB-8AB1C3BCD368}" type="datetimeFigureOut">
              <a:rPr lang="cs-CZ" smtClean="0"/>
              <a:pPr/>
              <a:t>06.04.2022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292F-2BE7-4C88-8D56-D4C27FB5BA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EBEF-AFB4-45E0-96CB-8AB1C3BCD368}" type="datetimeFigureOut">
              <a:rPr lang="cs-CZ" smtClean="0"/>
              <a:pPr/>
              <a:t>06.04.2022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292F-2BE7-4C88-8D56-D4C27FB5BA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F6EBEF-AFB4-45E0-96CB-8AB1C3BCD368}" type="datetimeFigureOut">
              <a:rPr lang="cs-CZ" smtClean="0"/>
              <a:pPr/>
              <a:t>06.04.2022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FE292F-2BE7-4C88-8D56-D4C27FB5BA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844824"/>
            <a:ext cx="7493000" cy="3683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9227" y="374799"/>
            <a:ext cx="7772400" cy="1470025"/>
          </a:xfrm>
        </p:spPr>
        <p:txBody>
          <a:bodyPr/>
          <a:lstStyle/>
          <a:p>
            <a:r>
              <a:rPr lang="cs-CZ" dirty="0"/>
              <a:t>KPR BLS DOSPĚLÝ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752600"/>
          </a:xfrm>
        </p:spPr>
        <p:txBody>
          <a:bodyPr/>
          <a:lstStyle/>
          <a:p>
            <a:endParaRPr lang="cs-CZ" dirty="0"/>
          </a:p>
          <a:p>
            <a:r>
              <a:rPr lang="cs-CZ" dirty="0">
                <a:solidFill>
                  <a:schemeClr val="tx1"/>
                </a:solidFill>
              </a:rPr>
              <a:t>Daniela Chocholková</a:t>
            </a:r>
          </a:p>
        </p:txBody>
      </p:sp>
    </p:spTree>
    <p:extLst>
      <p:ext uri="{BB962C8B-B14F-4D97-AF65-F5344CB8AC3E}">
        <p14:creationId xmlns:p14="http://schemas.microsoft.com/office/powerpoint/2010/main" val="241091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KARL\KPR\volán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237648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Nadpis 8"/>
          <p:cNvSpPr>
            <a:spLocks noGrp="1"/>
          </p:cNvSpPr>
          <p:nvPr>
            <p:ph type="ctrTitle" idx="4294967295"/>
          </p:nvPr>
        </p:nvSpPr>
        <p:spPr>
          <a:xfrm>
            <a:off x="3094038" y="260350"/>
            <a:ext cx="6049962" cy="1368425"/>
          </a:xfrm>
        </p:spPr>
        <p:txBody>
          <a:bodyPr/>
          <a:lstStyle/>
          <a:p>
            <a:pPr algn="l"/>
            <a:r>
              <a:rPr lang="cs-CZ" sz="2400" dirty="0"/>
              <a:t>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Přivolání záchranné služby   </a:t>
            </a:r>
            <a:r>
              <a:rPr lang="cs-CZ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155 </a:t>
            </a:r>
            <a:br>
              <a:rPr lang="cs-CZ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br>
              <a:rPr lang="cs-CZ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cs-CZ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FN Olomouc tel 2666</a:t>
            </a:r>
          </a:p>
        </p:txBody>
      </p:sp>
      <p:sp>
        <p:nvSpPr>
          <p:cNvPr id="13316" name="Podnadpis 9"/>
          <p:cNvSpPr>
            <a:spLocks noGrp="1"/>
          </p:cNvSpPr>
          <p:nvPr>
            <p:ph type="subTitle" idx="4294967295"/>
          </p:nvPr>
        </p:nvSpPr>
        <p:spPr>
          <a:xfrm>
            <a:off x="2916238" y="2349500"/>
            <a:ext cx="6227762" cy="4319588"/>
          </a:xfrm>
        </p:spPr>
        <p:txBody>
          <a:bodyPr/>
          <a:lstStyle/>
          <a:p>
            <a:pPr algn="l">
              <a:buNone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 algn="l">
              <a:buNone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Pošlete pro </a:t>
            </a:r>
            <a:r>
              <a:rPr lang="cs-CZ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AED</a:t>
            </a:r>
            <a:r>
              <a:rPr lang="cs-CZ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l"/>
            <a:endParaRPr lang="cs-CZ" sz="2000" b="1" i="1" dirty="0">
              <a:solidFill>
                <a:srgbClr val="FF0000"/>
              </a:solidFill>
            </a:endParaRPr>
          </a:p>
          <a:p>
            <a:pPr algn="l"/>
            <a:endParaRPr lang="cs-CZ" sz="2000" b="1" i="1" dirty="0">
              <a:solidFill>
                <a:srgbClr val="FF0000"/>
              </a:solidFill>
            </a:endParaRPr>
          </a:p>
          <a:p>
            <a:pPr algn="l"/>
            <a:endParaRPr lang="cs-CZ" sz="2000" b="1" i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cs-CZ" sz="2400" b="1" i="1" dirty="0">
                <a:solidFill>
                  <a:srgbClr val="FF0000"/>
                </a:solidFill>
              </a:rPr>
              <a:t> </a:t>
            </a:r>
          </a:p>
          <a:p>
            <a:pPr algn="l">
              <a:buNone/>
            </a:pPr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Zahajte srdeční masáž</a:t>
            </a:r>
          </a:p>
        </p:txBody>
      </p:sp>
      <p:pic>
        <p:nvPicPr>
          <p:cNvPr id="13317" name="Picture 3" descr="G:\KARL\KPR\A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276475"/>
            <a:ext cx="278765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G:\KARL\KPR\srd_masa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221163"/>
            <a:ext cx="18732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 descr="G:\KARL\KPR\obrázky KPR\AED lepení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2050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6" descr="G:\KARL\KPR\obrázky KPR\2 zachránc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199" y="4508500"/>
            <a:ext cx="27257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24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Algoritmus BLS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571480"/>
            <a:ext cx="6120680" cy="5544615"/>
          </a:xfrm>
        </p:spPr>
      </p:pic>
      <p:pic>
        <p:nvPicPr>
          <p:cNvPr id="5" name="Obrázek 4" descr="aed lifep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2071678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2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Zotavovací poloha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2663895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Resuscitaci ukončíme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cs-CZ" dirty="0"/>
              <a:t>Při obnovení spontánního dýchání a srdeční činnosti</a:t>
            </a:r>
          </a:p>
          <a:p>
            <a:pPr>
              <a:buBlip>
                <a:blip r:embed="rId2"/>
              </a:buBlip>
            </a:pPr>
            <a:r>
              <a:rPr lang="cs-CZ" dirty="0"/>
              <a:t>Při příjezdu RZP, kdy dále pokračuje v resuscitaci lékař</a:t>
            </a:r>
          </a:p>
          <a:p>
            <a:pPr>
              <a:buBlip>
                <a:blip r:embed="rId2"/>
              </a:buBlip>
            </a:pPr>
            <a:r>
              <a:rPr lang="cs-CZ" dirty="0"/>
              <a:t>Při vlastním úplném vyčerpání znemožňujícím pokračovat v resuscitaci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929198"/>
            <a:ext cx="2867025" cy="1590675"/>
          </a:xfrm>
          <a:prstGeom prst="rect">
            <a:avLst/>
          </a:prstGeom>
        </p:spPr>
      </p:pic>
      <p:sp>
        <p:nvSpPr>
          <p:cNvPr id="22530" name="AutoShape 2" descr="VÃ½sledek obrÃ¡zku pro vyÄerpanÃ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32" name="AutoShape 4" descr="VÃ½sledek obrÃ¡zku pro vyÄerpanÃ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 descr="sanit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4929198"/>
            <a:ext cx="2800350" cy="1638300"/>
          </a:xfrm>
          <a:prstGeom prst="rect">
            <a:avLst/>
          </a:prstGeom>
        </p:spPr>
      </p:pic>
      <p:pic>
        <p:nvPicPr>
          <p:cNvPr id="8" name="Obrázek 7" descr="vyčerpan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4500570"/>
            <a:ext cx="20383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9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81128"/>
            <a:ext cx="15335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neodkladná resuscitace u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cs-CZ" dirty="0">
                <a:latin typeface="Arial" pitchFamily="34" charset="0"/>
                <a:cs typeface="Arial" pitchFamily="34" charset="0"/>
              </a:rPr>
              <a:t>Správné a včasné vyhodnocení základních životních funkcí - vědomí, dýchání</a:t>
            </a:r>
          </a:p>
          <a:p>
            <a:pPr>
              <a:buBlip>
                <a:blip r:embed="rId3"/>
              </a:buBlip>
            </a:pPr>
            <a:r>
              <a:rPr lang="cs-CZ" dirty="0">
                <a:latin typeface="Arial" pitchFamily="34" charset="0"/>
                <a:cs typeface="Arial" pitchFamily="34" charset="0"/>
              </a:rPr>
              <a:t>Aktivace záchranného řetězce - 155, FNOL 2666</a:t>
            </a:r>
          </a:p>
          <a:p>
            <a:pPr>
              <a:buBlip>
                <a:blip r:embed="rId3"/>
              </a:buBlip>
            </a:pPr>
            <a:r>
              <a:rPr lang="cs-CZ" dirty="0">
                <a:latin typeface="Arial" pitchFamily="34" charset="0"/>
                <a:cs typeface="Arial" pitchFamily="34" charset="0"/>
              </a:rPr>
              <a:t>V případě, že jste sám aktivace až po 1 minutě resuscitace </a:t>
            </a:r>
          </a:p>
          <a:p>
            <a:pPr>
              <a:buBlip>
                <a:blip r:embed="rId3"/>
              </a:buBlip>
            </a:pPr>
            <a:r>
              <a:rPr lang="cs-CZ" dirty="0">
                <a:latin typeface="Arial" pitchFamily="34" charset="0"/>
                <a:cs typeface="Arial" pitchFamily="34" charset="0"/>
              </a:rPr>
              <a:t>Udržení, obnovení průchodnosti dýchacích cest </a:t>
            </a:r>
          </a:p>
          <a:p>
            <a:pPr>
              <a:buBlip>
                <a:blip r:embed="rId3"/>
              </a:buBlip>
            </a:pPr>
            <a:r>
              <a:rPr lang="cs-CZ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DĚTÍ ZAČÍNÁME KPR 5 UMĚLÝMI VDECHY</a:t>
            </a:r>
          </a:p>
          <a:p>
            <a:pPr>
              <a:buBlip>
                <a:blip r:embed="rId3"/>
              </a:buBlip>
            </a:pPr>
            <a:r>
              <a:rPr lang="cs-CZ" dirty="0">
                <a:latin typeface="Arial" pitchFamily="34" charset="0"/>
                <a:cs typeface="Arial" pitchFamily="34" charset="0"/>
              </a:rPr>
              <a:t>Srdeční masáž</a:t>
            </a:r>
          </a:p>
          <a:p>
            <a:pPr>
              <a:buBlip>
                <a:blip r:embed="rId3"/>
              </a:buBlip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736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v resuscitaci u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cs-CZ" dirty="0"/>
              <a:t>Nejprve se resuscituje (1 min.), potom se volá, pokud nejde o primární srdeční zástavu</a:t>
            </a:r>
          </a:p>
          <a:p>
            <a:pPr>
              <a:buBlip>
                <a:blip r:embed="rId2"/>
              </a:buBlip>
            </a:pPr>
            <a:r>
              <a:rPr lang="cs-CZ" dirty="0"/>
              <a:t>Začíná se dýcháním, pokud nejde o primární srdeční zástavu</a:t>
            </a:r>
          </a:p>
          <a:p>
            <a:pPr>
              <a:buBlip>
                <a:blip r:embed="rId2"/>
              </a:buBlip>
            </a:pPr>
            <a:r>
              <a:rPr lang="cs-CZ" dirty="0"/>
              <a:t>Dechový objem je menší (u novorozenců 6 – 8 ml/kg)</a:t>
            </a:r>
          </a:p>
        </p:txBody>
      </p:sp>
    </p:spTree>
    <p:extLst>
      <p:ext uri="{BB962C8B-B14F-4D97-AF65-F5344CB8AC3E}">
        <p14:creationId xmlns:p14="http://schemas.microsoft.com/office/powerpoint/2010/main" val="319140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neodkladná resuscitace u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cs-CZ" dirty="0"/>
              <a:t>Frekvence 100 – 120 stlačení za minutu</a:t>
            </a:r>
          </a:p>
          <a:p>
            <a:pPr>
              <a:buBlip>
                <a:blip r:embed="rId2"/>
              </a:buBlip>
            </a:pPr>
            <a:r>
              <a:rPr lang="cs-CZ" dirty="0"/>
              <a:t>Hloubka stlačení nejméně 1/3 předozadního průměru</a:t>
            </a:r>
          </a:p>
          <a:p>
            <a:pPr>
              <a:buBlip>
                <a:blip r:embed="rId2"/>
              </a:buBlip>
            </a:pPr>
            <a:r>
              <a:rPr lang="cs-CZ" dirty="0"/>
              <a:t>Místo stlačení střed hrudníku </a:t>
            </a:r>
          </a:p>
          <a:p>
            <a:pPr>
              <a:buBlip>
                <a:blip r:embed="rId2"/>
              </a:buBlip>
            </a:pPr>
            <a:r>
              <a:rPr lang="cs-CZ" dirty="0"/>
              <a:t>Poměr mezi srdeční kompresí a umělými vdechy 15:2</a:t>
            </a:r>
          </a:p>
          <a:p>
            <a:pPr>
              <a:buBlip>
                <a:blip r:embed="rId2"/>
              </a:buBlip>
            </a:pPr>
            <a:r>
              <a:rPr lang="cs-CZ" dirty="0"/>
              <a:t>Nepřerušovat srdeční masáž, minimalizovat prostoje</a:t>
            </a:r>
          </a:p>
        </p:txBody>
      </p:sp>
    </p:spTree>
    <p:extLst>
      <p:ext uri="{BB962C8B-B14F-4D97-AF65-F5344CB8AC3E}">
        <p14:creationId xmlns:p14="http://schemas.microsoft.com/office/powerpoint/2010/main" val="29827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55" y="921853"/>
            <a:ext cx="6017397" cy="3065194"/>
          </a:xfrm>
          <a:prstGeom prst="rect">
            <a:avLst/>
          </a:prstGeom>
        </p:spPr>
      </p:pic>
      <p:sp>
        <p:nvSpPr>
          <p:cNvPr id="18434" name="Nadpis 1"/>
          <p:cNvSpPr>
            <a:spLocks noGrp="1"/>
          </p:cNvSpPr>
          <p:nvPr>
            <p:ph type="ctrTitle"/>
          </p:nvPr>
        </p:nvSpPr>
        <p:spPr>
          <a:xfrm>
            <a:off x="781546" y="764704"/>
            <a:ext cx="7772400" cy="371369"/>
          </a:xfrm>
        </p:spPr>
        <p:txBody>
          <a:bodyPr>
            <a:normAutofit fontScale="90000"/>
          </a:bodyPr>
          <a:lstStyle/>
          <a:p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433396" y="150806"/>
            <a:ext cx="3024336" cy="660648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cs-CZ" sz="6400" dirty="0">
                <a:solidFill>
                  <a:schemeClr val="tx1"/>
                </a:solidFill>
              </a:rPr>
              <a:t>Technika kompresí pro novorozence, kojence</a:t>
            </a:r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cs-CZ" sz="1200" dirty="0"/>
          </a:p>
          <a:p>
            <a:pPr algn="l"/>
            <a:endParaRPr lang="cs-CZ" sz="1200" dirty="0"/>
          </a:p>
          <a:p>
            <a:pPr algn="l"/>
            <a:endParaRPr lang="cs-CZ" sz="1200" dirty="0"/>
          </a:p>
        </p:txBody>
      </p:sp>
      <p:pic>
        <p:nvPicPr>
          <p:cNvPr id="18436" name="Picture 4" descr="G:\KARL\KPR\obrázky KPR\resuscitace_dítě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482107"/>
            <a:ext cx="34559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G:\KARL\KPR\obrázky KPR\dítě 1 r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757149"/>
            <a:ext cx="31178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724128" y="403700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 pitchFamily="34" charset="0"/>
              </a:rPr>
              <a:t>U dětí nad 1 rok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2" y="4437112"/>
            <a:ext cx="35147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92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Uzávěr dýchacích cest cizím tělesem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</a:pPr>
            <a:r>
              <a:rPr lang="cs-CZ" dirty="0">
                <a:cs typeface="Arial" pitchFamily="34" charset="0"/>
              </a:rPr>
              <a:t>abdominální komprese u dětí do 1 roku nepodáváme– riziko poranění</a:t>
            </a:r>
          </a:p>
          <a:p>
            <a:pPr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</a:pPr>
            <a:r>
              <a:rPr lang="cs-CZ" dirty="0">
                <a:cs typeface="Arial" pitchFamily="34" charset="0"/>
              </a:rPr>
              <a:t>proto se doporučení liší u dětí do 1 roku a velmi malých dětí</a:t>
            </a:r>
          </a:p>
          <a:p>
            <a:pPr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</a:pPr>
            <a:r>
              <a:rPr lang="cs-CZ" dirty="0">
                <a:cs typeface="Arial" pitchFamily="34" charset="0"/>
              </a:rPr>
              <a:t>u dítěte při vědomí, </a:t>
            </a:r>
            <a:r>
              <a:rPr lang="cs-CZ" dirty="0">
                <a:solidFill>
                  <a:srgbClr val="FF3300"/>
                </a:solidFill>
                <a:cs typeface="Arial" pitchFamily="34" charset="0"/>
              </a:rPr>
              <a:t>které nekašle – úder do zad 5x</a:t>
            </a:r>
            <a:r>
              <a:rPr lang="cs-CZ" dirty="0"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</a:pPr>
            <a:r>
              <a:rPr lang="cs-CZ" dirty="0">
                <a:cs typeface="Arial" pitchFamily="34" charset="0"/>
              </a:rPr>
              <a:t>komprese hrudníku u dětí do </a:t>
            </a:r>
            <a:r>
              <a:rPr lang="cs-CZ" dirty="0">
                <a:solidFill>
                  <a:srgbClr val="FF3300"/>
                </a:solidFill>
                <a:cs typeface="Arial" pitchFamily="34" charset="0"/>
              </a:rPr>
              <a:t>1 roku 5x jako masáž</a:t>
            </a:r>
          </a:p>
          <a:p>
            <a:pPr>
              <a:lnSpc>
                <a:spcPct val="90000"/>
              </a:lnSpc>
              <a:spcBef>
                <a:spcPct val="0"/>
              </a:spcBef>
              <a:buBlip>
                <a:blip r:embed="rId3"/>
              </a:buBlip>
            </a:pPr>
            <a:r>
              <a:rPr lang="cs-CZ" dirty="0">
                <a:cs typeface="Arial" pitchFamily="34" charset="0"/>
              </a:rPr>
              <a:t>komprese nadbřišku u dětí nad 1rok</a:t>
            </a:r>
            <a:r>
              <a:rPr lang="cs-CZ" dirty="0">
                <a:solidFill>
                  <a:srgbClr val="FF3300"/>
                </a:solidFill>
                <a:cs typeface="Arial" pitchFamily="34" charset="0"/>
              </a:rPr>
              <a:t>(</a:t>
            </a:r>
            <a:r>
              <a:rPr lang="cs-CZ" dirty="0" err="1">
                <a:solidFill>
                  <a:srgbClr val="FF3300"/>
                </a:solidFill>
                <a:cs typeface="Arial" pitchFamily="34" charset="0"/>
              </a:rPr>
              <a:t>Heimlich</a:t>
            </a:r>
            <a:r>
              <a:rPr lang="cs-CZ" dirty="0">
                <a:solidFill>
                  <a:srgbClr val="FF3300"/>
                </a:solidFill>
                <a:cs typeface="Arial" pitchFamily="34" charset="0"/>
              </a:rPr>
              <a:t>) 5x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485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2008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30991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5547"/>
            <a:ext cx="1621160" cy="184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89" y="3284984"/>
            <a:ext cx="25050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27" y="5314950"/>
            <a:ext cx="29718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21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GUIDELINES KPR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cs-CZ" dirty="0"/>
              <a:t>Cílem je zlepšit resuscitační zkušenosti a tím i výsledky přežití srdeční zástavy</a:t>
            </a:r>
          </a:p>
          <a:p>
            <a:pPr>
              <a:buBlip>
                <a:blip r:embed="rId2"/>
              </a:buBlip>
            </a:pPr>
            <a:r>
              <a:rPr lang="cs-CZ" dirty="0"/>
              <a:t>Maximální zjednodušení postupů KPR</a:t>
            </a:r>
          </a:p>
          <a:p>
            <a:pPr>
              <a:buBlip>
                <a:blip r:embed="rId2"/>
              </a:buBlip>
            </a:pPr>
            <a:r>
              <a:rPr lang="cs-CZ" dirty="0"/>
              <a:t>Důraz na nepřímou srdeční masáž</a:t>
            </a:r>
          </a:p>
          <a:p>
            <a:pPr>
              <a:buBlip>
                <a:blip r:embed="rId2"/>
              </a:buBlip>
            </a:pPr>
            <a:r>
              <a:rPr lang="cs-CZ" dirty="0"/>
              <a:t>Důležitost „</a:t>
            </a:r>
            <a:r>
              <a:rPr lang="cs-CZ" dirty="0" err="1"/>
              <a:t>gaspingu</a:t>
            </a:r>
            <a:r>
              <a:rPr lang="cs-CZ" dirty="0"/>
              <a:t>“ </a:t>
            </a:r>
          </a:p>
          <a:p>
            <a:pPr>
              <a:buBlip>
                <a:blip r:embed="rId2"/>
              </a:buBlip>
            </a:pPr>
            <a:r>
              <a:rPr lang="cs-CZ" dirty="0"/>
              <a:t>Hypoxie je škodlivá, je proto snaha jí zabránit</a:t>
            </a:r>
          </a:p>
          <a:p>
            <a:pPr>
              <a:buBlip>
                <a:blip r:embed="rId2"/>
              </a:buBlip>
            </a:pPr>
            <a:r>
              <a:rPr lang="cs-CZ" dirty="0"/>
              <a:t>Doporučuje se program AED</a:t>
            </a:r>
          </a:p>
          <a:p>
            <a:pPr>
              <a:buBlip>
                <a:blip r:embed="rId2"/>
              </a:buBlip>
            </a:pPr>
            <a:r>
              <a:rPr lang="cs-CZ" dirty="0"/>
              <a:t>Zdůraznění časného přístupu (</a:t>
            </a:r>
            <a:r>
              <a:rPr lang="cs-CZ" dirty="0" err="1"/>
              <a:t>chain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survival</a:t>
            </a:r>
            <a:r>
              <a:rPr lang="cs-CZ" dirty="0"/>
              <a:t>)</a:t>
            </a:r>
          </a:p>
          <a:p>
            <a:pPr>
              <a:buBlip>
                <a:blip r:embed="rId2"/>
              </a:buBlip>
            </a:pPr>
            <a:r>
              <a:rPr lang="cs-CZ" dirty="0"/>
              <a:t>Bezpečnost zachránců</a:t>
            </a:r>
          </a:p>
          <a:p>
            <a:pPr>
              <a:buBlip>
                <a:blip r:embed="rId2"/>
              </a:buBlip>
            </a:pPr>
            <a:r>
              <a:rPr lang="cs-CZ" dirty="0"/>
              <a:t>Je kladen důraz na důležitost opakovaného školení v KPR k získání dynamických stereotypů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6764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42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581128"/>
            <a:ext cx="2257425" cy="20193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1743075" cy="26193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cs-CZ" dirty="0"/>
              <a:t>Zahájit KPR bez váhání, aktivovat resuscitační tým</a:t>
            </a:r>
          </a:p>
          <a:p>
            <a:pPr>
              <a:buBlip>
                <a:blip r:embed="rId4"/>
              </a:buBlip>
            </a:pPr>
            <a:r>
              <a:rPr lang="cs-CZ" dirty="0"/>
              <a:t>Defibrilace co nejčastěji</a:t>
            </a:r>
          </a:p>
          <a:p>
            <a:pPr>
              <a:buBlip>
                <a:blip r:embed="rId4"/>
              </a:buBlip>
            </a:pPr>
            <a:r>
              <a:rPr lang="cs-CZ" dirty="0"/>
              <a:t>Minimalizace přerušení kompresí hrudníku během KPR</a:t>
            </a:r>
          </a:p>
          <a:p>
            <a:pPr>
              <a:buBlip>
                <a:blip r:embed="rId4"/>
              </a:buBlip>
            </a:pPr>
            <a:r>
              <a:rPr lang="cs-CZ" dirty="0"/>
              <a:t>Střídat se nejpozději po 2 minutách</a:t>
            </a:r>
          </a:p>
        </p:txBody>
      </p:sp>
    </p:spTree>
    <p:extLst>
      <p:ext uri="{BB962C8B-B14F-4D97-AF65-F5344CB8AC3E}">
        <p14:creationId xmlns:p14="http://schemas.microsoft.com/office/powerpoint/2010/main" val="3024402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92696"/>
            <a:ext cx="9721080" cy="573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96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39025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Řetězec přežití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cs-CZ" dirty="0"/>
              <a:t>Časný přístup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cs-CZ" dirty="0"/>
              <a:t>Časné zahájení KPR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cs-CZ" dirty="0"/>
              <a:t>Časná defibrilace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cs-CZ" dirty="0"/>
              <a:t>Časná rozšířená resuscitace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09864"/>
            <a:ext cx="367240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2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28506"/>
            <a:ext cx="5156200" cy="44196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Dělění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cs-CZ" dirty="0"/>
              <a:t>Základní neodkladná resuscitace = BLS = Basic </a:t>
            </a:r>
            <a:r>
              <a:rPr lang="cs-CZ" dirty="0" err="1"/>
              <a:t>Life</a:t>
            </a:r>
            <a:r>
              <a:rPr lang="cs-CZ" dirty="0"/>
              <a:t> Support</a:t>
            </a:r>
          </a:p>
          <a:p>
            <a:pPr>
              <a:buBlip>
                <a:blip r:embed="rId3"/>
              </a:buBlip>
            </a:pPr>
            <a:r>
              <a:rPr lang="cs-CZ" dirty="0"/>
              <a:t>Rozšířená neodkladná resuscitace = ALS = </a:t>
            </a:r>
            <a:r>
              <a:rPr lang="cs-CZ" dirty="0" err="1"/>
              <a:t>Advenced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Support</a:t>
            </a:r>
          </a:p>
          <a:p>
            <a:pPr>
              <a:buBlip>
                <a:blip r:embed="rId3"/>
              </a:buBlip>
            </a:pPr>
            <a:r>
              <a:rPr lang="cs-CZ" dirty="0"/>
              <a:t>Resuscitační a intenzivní péče – poskytují ARO + JIP</a:t>
            </a:r>
          </a:p>
        </p:txBody>
      </p:sp>
    </p:spTree>
    <p:extLst>
      <p:ext uri="{BB962C8B-B14F-4D97-AF65-F5344CB8AC3E}">
        <p14:creationId xmlns:p14="http://schemas.microsoft.com/office/powerpoint/2010/main" val="131524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neodkladná resuscitace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cs-CZ" dirty="0"/>
              <a:t>Zevní srdeční masáž</a:t>
            </a:r>
          </a:p>
          <a:p>
            <a:pPr>
              <a:buBlip>
                <a:blip r:embed="rId2"/>
              </a:buBlip>
            </a:pPr>
            <a:r>
              <a:rPr lang="cs-CZ" dirty="0"/>
              <a:t>Umělé dýchání bez pomůcek</a:t>
            </a:r>
          </a:p>
          <a:p>
            <a:pPr>
              <a:buBlip>
                <a:blip r:embed="rId2"/>
              </a:buBlip>
            </a:pPr>
            <a:r>
              <a:rPr lang="cs-CZ" dirty="0"/>
              <a:t>AED – automatický externí defibrilátor</a:t>
            </a:r>
          </a:p>
          <a:p>
            <a:pPr>
              <a:buBlip>
                <a:blip r:embed="rId2"/>
              </a:buBlip>
            </a:pPr>
            <a:r>
              <a:rPr lang="cs-CZ" dirty="0"/>
              <a:t>Uložení pacienta do stabilizované polohy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49080"/>
            <a:ext cx="439248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neodkladná resuscitace postup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cs-CZ" dirty="0"/>
              <a:t>Bezpečí pro zachránce</a:t>
            </a:r>
          </a:p>
          <a:p>
            <a:pPr>
              <a:buBlip>
                <a:blip r:embed="rId2"/>
              </a:buBlip>
            </a:pPr>
            <a:r>
              <a:rPr lang="cs-CZ" dirty="0"/>
              <a:t>Zjištění bezvědomí</a:t>
            </a:r>
          </a:p>
          <a:p>
            <a:pPr>
              <a:buBlip>
                <a:blip r:embed="rId2"/>
              </a:buBlip>
            </a:pPr>
            <a:r>
              <a:rPr lang="cs-CZ" dirty="0"/>
              <a:t>Zavolání o pomoc</a:t>
            </a:r>
          </a:p>
          <a:p>
            <a:pPr>
              <a:buBlip>
                <a:blip r:embed="rId2"/>
              </a:buBlip>
            </a:pPr>
            <a:r>
              <a:rPr lang="cs-CZ" dirty="0"/>
              <a:t>Uvolnění dýchacích cest</a:t>
            </a:r>
          </a:p>
          <a:p>
            <a:pPr>
              <a:buBlip>
                <a:blip r:embed="rId2"/>
              </a:buBlip>
            </a:pPr>
            <a:r>
              <a:rPr lang="cs-CZ" dirty="0"/>
              <a:t>Dýchání je normální  - stabilizovaná poloha</a:t>
            </a:r>
          </a:p>
          <a:p>
            <a:pPr>
              <a:buBlip>
                <a:blip r:embed="rId2"/>
              </a:buBlip>
            </a:pPr>
            <a:r>
              <a:rPr lang="cs-CZ" dirty="0"/>
              <a:t>Aktivace ZZS 155, 112, ve FNOL 2666</a:t>
            </a:r>
          </a:p>
          <a:p>
            <a:pPr>
              <a:buBlip>
                <a:blip r:embed="rId2"/>
              </a:buBlip>
            </a:pPr>
            <a:r>
              <a:rPr lang="cs-CZ" dirty="0"/>
              <a:t>Pokud dýchání není normální ihned nepřímá srdeční masáž (komprese hrudníku)</a:t>
            </a:r>
          </a:p>
          <a:p>
            <a:pPr>
              <a:buBlip>
                <a:blip r:embed="rId2"/>
              </a:buBlip>
            </a:pPr>
            <a:r>
              <a:rPr lang="cs-CZ" dirty="0"/>
              <a:t>Poměr 30 stlačení ku 2 vdechům</a:t>
            </a:r>
          </a:p>
          <a:p>
            <a:pPr>
              <a:buBlip>
                <a:blip r:embed="rId2"/>
              </a:buBlip>
            </a:pPr>
            <a:r>
              <a:rPr lang="cs-CZ" dirty="0"/>
              <a:t>Pokračujeme v KPR až do objevení se normálního dýchání nebo vlastního vyčerpání čí příjezdu odborné pomoci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60612"/>
            <a:ext cx="2286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2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BLS u dospělých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Blip>
                <a:blip r:embed="rId2"/>
              </a:buBlip>
            </a:pPr>
            <a:r>
              <a:rPr lang="cs-CZ" dirty="0"/>
              <a:t>30:2 = poměr kompresí a umělých vdechů</a:t>
            </a:r>
          </a:p>
          <a:p>
            <a:pPr>
              <a:buBlip>
                <a:blip r:embed="rId2"/>
              </a:buBlip>
            </a:pPr>
            <a:r>
              <a:rPr lang="cs-CZ" dirty="0"/>
              <a:t>100 – 120 za minutu frekvence kompresí hrudníku</a:t>
            </a:r>
          </a:p>
          <a:p>
            <a:pPr>
              <a:buBlip>
                <a:blip r:embed="rId2"/>
              </a:buBlip>
            </a:pPr>
            <a:r>
              <a:rPr lang="cs-CZ" dirty="0"/>
              <a:t>5 – 6 cm nepřetržitě, hloubka stlačení</a:t>
            </a:r>
          </a:p>
          <a:p>
            <a:pPr>
              <a:buBlip>
                <a:blip r:embed="rId2"/>
              </a:buBlip>
            </a:pPr>
            <a:r>
              <a:rPr lang="cs-CZ" dirty="0"/>
              <a:t>1:1 poměr komprese/relaxace</a:t>
            </a:r>
          </a:p>
          <a:p>
            <a:pPr>
              <a:buBlip>
                <a:blip r:embed="rId2"/>
              </a:buBlip>
            </a:pPr>
            <a:r>
              <a:rPr lang="cs-CZ" dirty="0"/>
              <a:t>500ml, tj. 5 – 6 ml/kg, vdech trvá 1 s</a:t>
            </a:r>
          </a:p>
          <a:p>
            <a:pPr>
              <a:buBlip>
                <a:blip r:embed="rId2"/>
              </a:buBlip>
            </a:pPr>
            <a:r>
              <a:rPr lang="cs-CZ" dirty="0"/>
              <a:t>Střídání nejpozději po 2 minutách pokud jsou 2 zachránci nepřerušovat srdeční masáž</a:t>
            </a:r>
          </a:p>
          <a:p>
            <a:pPr>
              <a:buBlip>
                <a:blip r:embed="rId2"/>
              </a:buBlip>
            </a:pPr>
            <a:r>
              <a:rPr lang="cs-CZ" dirty="0"/>
              <a:t>KPR pouze se stlačováním hrudníku – pokud zachránce není schopen nebo ochoten provádět umělé dýchání</a:t>
            </a:r>
          </a:p>
        </p:txBody>
      </p:sp>
    </p:spTree>
    <p:extLst>
      <p:ext uri="{BB962C8B-B14F-4D97-AF65-F5344CB8AC3E}">
        <p14:creationId xmlns:p14="http://schemas.microsoft.com/office/powerpoint/2010/main" val="289440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931" y="620688"/>
            <a:ext cx="1442328" cy="180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342918" y="1490769"/>
            <a:ext cx="2685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dirty="0">
                <a:solidFill>
                  <a:schemeClr val="tx2"/>
                </a:solidFill>
              </a:rPr>
              <a:t>Kontrola vědomí - oslovení</a:t>
            </a:r>
          </a:p>
        </p:txBody>
      </p:sp>
      <p:pic>
        <p:nvPicPr>
          <p:cNvPr id="6" name="Picture 2" descr="G:\KARL\KPR\KONTROLA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565449"/>
            <a:ext cx="1652588" cy="1871663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2307894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Volání o pomoc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780" y="4785456"/>
            <a:ext cx="124777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G:\KARL\KPR\uvolnění D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036779"/>
            <a:ext cx="2232248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1979712" y="5321793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Uvolnění dýchacích cest 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276753" y="6059354"/>
            <a:ext cx="2713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záklon hlavy, nadzvednutí</a:t>
            </a:r>
          </a:p>
          <a:p>
            <a:r>
              <a:rPr lang="cs-CZ" dirty="0">
                <a:solidFill>
                  <a:srgbClr val="FF0000"/>
                </a:solidFill>
              </a:rPr>
              <a:t> brady</a:t>
            </a:r>
          </a:p>
        </p:txBody>
      </p:sp>
    </p:spTree>
    <p:extLst>
      <p:ext uri="{BB962C8B-B14F-4D97-AF65-F5344CB8AC3E}">
        <p14:creationId xmlns:p14="http://schemas.microsoft.com/office/powerpoint/2010/main" val="120990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4857760"/>
            <a:ext cx="5807568" cy="231168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 Poloha zachránce při nepřímé srdeční masáži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cs-CZ" dirty="0"/>
              <a:t>Položíme zkřížené dlaně na sebe, hrudníku se dotýká jen dolní přechod dolní části dlaně v zápěstí, prsty jsou natažené vzhůru</a:t>
            </a:r>
          </a:p>
          <a:p>
            <a:pPr>
              <a:buBlip>
                <a:blip r:embed="rId3"/>
              </a:buBlip>
            </a:pPr>
            <a:r>
              <a:rPr lang="cs-CZ" dirty="0"/>
              <a:t>Ruce jsou propnuté v loktech</a:t>
            </a:r>
          </a:p>
          <a:p>
            <a:pPr>
              <a:buBlip>
                <a:blip r:embed="rId3"/>
              </a:buBlip>
            </a:pPr>
            <a:r>
              <a:rPr lang="cs-CZ" dirty="0"/>
              <a:t>Pohyb vychází z kyčlí</a:t>
            </a:r>
          </a:p>
          <a:p>
            <a:pPr>
              <a:buBlip>
                <a:blip r:embed="rId3"/>
              </a:buBlip>
            </a:pPr>
            <a:r>
              <a:rPr lang="cs-CZ" dirty="0"/>
              <a:t>Je využito hmotnosti horní poloviny těla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poloha zachrá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857760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91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393</TotalTime>
  <Words>610</Words>
  <Application>Microsoft Office PowerPoint</Application>
  <PresentationFormat>Předvádění na obrazovce (4:3)</PresentationFormat>
  <Paragraphs>104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Wingdings 2</vt:lpstr>
      <vt:lpstr>Cesta</vt:lpstr>
      <vt:lpstr>KPR BLS DOSPĚLÝ </vt:lpstr>
      <vt:lpstr>GUIDELINES KPR</vt:lpstr>
      <vt:lpstr>Řetězec přežití</vt:lpstr>
      <vt:lpstr>Dělění</vt:lpstr>
      <vt:lpstr>Základní neodkladná resuscitace</vt:lpstr>
      <vt:lpstr>Základní neodkladná resuscitace postup</vt:lpstr>
      <vt:lpstr>BLS u dospělých</vt:lpstr>
      <vt:lpstr>Prezentace aplikace PowerPoint</vt:lpstr>
      <vt:lpstr> Poloha zachránce při nepřímé srdeční masáži</vt:lpstr>
      <vt:lpstr> Přivolání záchranné služby   155               FN Olomouc tel 2666</vt:lpstr>
      <vt:lpstr>Algoritmus BLS</vt:lpstr>
      <vt:lpstr>Zotavovací poloha</vt:lpstr>
      <vt:lpstr>Resuscitaci ukončíme</vt:lpstr>
      <vt:lpstr>Základní neodkladná resuscitace u dětí</vt:lpstr>
      <vt:lpstr>Rozdíly v resuscitaci u dětí</vt:lpstr>
      <vt:lpstr>Základní neodkladná resuscitace u dětí</vt:lpstr>
      <vt:lpstr>Prezentace aplikace PowerPoint</vt:lpstr>
      <vt:lpstr>Uzávěr dýchacích cest cizím tělesem</vt:lpstr>
      <vt:lpstr>Prezentace aplikace PowerPoint</vt:lpstr>
      <vt:lpstr>Závěr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KPR BLS DOSPĚLÝ GUIDELINES 2015</dc:title>
  <dc:creator>xxx</dc:creator>
  <cp:lastModifiedBy>Chocholková Daniela, Mgr.</cp:lastModifiedBy>
  <cp:revision>51</cp:revision>
  <dcterms:created xsi:type="dcterms:W3CDTF">2017-07-03T16:48:51Z</dcterms:created>
  <dcterms:modified xsi:type="dcterms:W3CDTF">2022-04-06T09:54:04Z</dcterms:modified>
</cp:coreProperties>
</file>