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495" r:id="rId2"/>
    <p:sldId id="522" r:id="rId3"/>
    <p:sldId id="608" r:id="rId4"/>
    <p:sldId id="630" r:id="rId5"/>
    <p:sldId id="631" r:id="rId6"/>
    <p:sldId id="609" r:id="rId7"/>
    <p:sldId id="612" r:id="rId8"/>
    <p:sldId id="628" r:id="rId9"/>
    <p:sldId id="629" r:id="rId10"/>
    <p:sldId id="593" r:id="rId11"/>
    <p:sldId id="506" r:id="rId12"/>
    <p:sldId id="598" r:id="rId13"/>
    <p:sldId id="601" r:id="rId14"/>
    <p:sldId id="633" r:id="rId15"/>
    <p:sldId id="634" r:id="rId16"/>
    <p:sldId id="635" r:id="rId17"/>
    <p:sldId id="636" r:id="rId18"/>
    <p:sldId id="637" r:id="rId19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429"/>
    <a:srgbClr val="004D66"/>
    <a:srgbClr val="316293"/>
    <a:srgbClr val="3399FF"/>
    <a:srgbClr val="000000"/>
    <a:srgbClr val="FF3300"/>
    <a:srgbClr val="FF7C80"/>
    <a:srgbClr val="5B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0526" autoAdjust="0"/>
  </p:normalViewPr>
  <p:slideViewPr>
    <p:cSldViewPr>
      <p:cViewPr varScale="1">
        <p:scale>
          <a:sx n="96" d="100"/>
          <a:sy n="96" d="100"/>
        </p:scale>
        <p:origin x="19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417C223-1789-49CE-BBA1-2824782C3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7C223-1789-49CE-BBA1-2824782C3005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7C223-1789-49CE-BBA1-2824782C300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82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7C223-1789-49CE-BBA1-2824782C300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85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C6F8-F671-4C78-AAB2-78AE4947F8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F358-04CF-471E-ACC0-922814F99B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CBB6-A096-4400-8E0D-2174ED9FD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0B91-6A7F-4ACD-8A19-581345A45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B4F2-8342-473D-A641-FC9E60971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AAF2-5BB2-43A4-B6F9-14B77903D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588A-47AA-4C01-8ECC-5BD06FA793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BF49-54FF-4B15-846B-F8E4BF82A7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E355-250E-452D-B91A-4A52F7BC0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100E-13EF-46E5-916B-53E20C895F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6066-0418-4E72-98C3-19781F27A8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CD1A-D1B1-4356-845E-4FF8F83E96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F1FC-6AB7-44D1-899E-F1C908FCC6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751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51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  <p:sp>
            <p:nvSpPr>
              <p:cNvPr id="1751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pitchFamily="34" charset="0"/>
                </a:endParaRPr>
              </a:p>
            </p:txBody>
          </p:sp>
        </p:grpSp>
      </p:grpSp>
      <p:sp>
        <p:nvSpPr>
          <p:cNvPr id="1751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75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51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51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51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16CCF0B-BD8A-4EF6-ACFA-2DE123DC36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2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84052.FC832A20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3" descr="ilustrator kop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559" t="3206" r="60689" b="88243"/>
          <a:stretch>
            <a:fillRect/>
          </a:stretch>
        </p:blipFill>
        <p:spPr>
          <a:xfrm>
            <a:off x="539750" y="5373688"/>
            <a:ext cx="2400300" cy="914400"/>
          </a:xfrm>
          <a:noFill/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-10482263"/>
            <a:ext cx="9144000" cy="214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1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cs-CZ" sz="46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                              </a:t>
            </a: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				</a:t>
            </a:r>
            <a:endParaRPr lang="cs-CZ" sz="48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000" b="1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000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4000" dirty="0">
              <a:ea typeface="Times New Roman" pitchFamily="18" charset="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620713"/>
            <a:ext cx="8713787" cy="423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cs-CZ" sz="5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cs-CZ" sz="5000" b="1" dirty="0">
                <a:solidFill>
                  <a:schemeClr val="accent1">
                    <a:lumMod val="50000"/>
                  </a:schemeClr>
                </a:solidFill>
              </a:rPr>
              <a:t>Vstupní školení v oblasti </a:t>
            </a:r>
            <a:br>
              <a:rPr lang="cs-CZ" sz="5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5000" b="1" dirty="0">
                <a:solidFill>
                  <a:schemeClr val="accent1">
                    <a:lumMod val="50000"/>
                  </a:schemeClr>
                </a:solidFill>
              </a:rPr>
              <a:t>BOZP</a:t>
            </a:r>
          </a:p>
          <a:p>
            <a:pPr algn="ctr">
              <a:lnSpc>
                <a:spcPct val="90000"/>
              </a:lnSpc>
              <a:defRPr/>
            </a:pPr>
            <a:endParaRPr lang="cs-CZ" sz="5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cs-CZ" sz="5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91513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cs-CZ" sz="3800" b="1" dirty="0">
                <a:solidFill>
                  <a:srgbClr val="3399FF"/>
                </a:solidFill>
              </a:rPr>
              <a:t>Zdroje poranění ostrými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8713787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jehla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skalpel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žiletka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sklo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drát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nůžky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892" y="2132856"/>
            <a:ext cx="4098038" cy="30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4398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cs-CZ" sz="3800" b="1" dirty="0">
                <a:solidFill>
                  <a:srgbClr val="3399FF"/>
                </a:solidFill>
              </a:rPr>
              <a:t>Postup při poranění a závažné kontaminaci kůže a sliznic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8147248" cy="388915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Nechat ránu několik minut krvácet, poté asi 10 min důkladně vymývat mýdlem a dezinfikovat dezinfekčním přípravkem s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virucidním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účinkem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Nahlásit staniční nebo vrchní sestře, která zajistí odběry a vyšetření, poučení a další sledování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Odběr vzorku krve k sérologickému vyšetření protilátek proti VHA, VHB, VHC v době expozice a odběr krve pacienta, jehož biologickému materiálu byl zaměstnanec exponován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8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cs-CZ" sz="3800" b="1" dirty="0">
                <a:solidFill>
                  <a:srgbClr val="3399FF"/>
                </a:solidFill>
              </a:rPr>
              <a:t>Pracovní úrazy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91513" cy="4536504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Úrazem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 je poškození zdraví nebo smrt zaměstnance, došlo-li k nim nezávisle na jeho vůli krátkodobým, náhlým a násilným působením zevních vlivů při plnění pracovních úkolů nebo v přímé souvislosti s ním.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cs-CZ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Odškodňování pracovních úrazů</a:t>
            </a:r>
            <a:br>
              <a:rPr lang="cs-CZ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cs-CZ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Zaměstnanci, který utrpěl pracovní úraz  nebo u něhož byla zjištěna nemoc z povolání, je zaměstnavatel v rozsahu, ve kterém za škodu odpovídá, povinen poskytnout náhradu za:</a:t>
            </a:r>
          </a:p>
          <a:p>
            <a:pPr eaLnBrk="1" hangingPunct="1">
              <a:buNone/>
              <a:defRPr/>
            </a:pPr>
            <a:r>
              <a:rPr lang="cs-CZ" sz="18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→  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ztrátu na výdělku</a:t>
            </a:r>
            <a:endParaRPr lang="cs-CZ" sz="1800" b="1" dirty="0"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bolestné</a:t>
            </a:r>
          </a:p>
          <a:p>
            <a:pPr eaLnBrk="1" hangingPunct="1">
              <a:buNone/>
              <a:defRPr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ztížení společenského uplatnění</a:t>
            </a:r>
          </a:p>
          <a:p>
            <a:pPr eaLnBrk="1" hangingPunct="1">
              <a:buNone/>
              <a:defRPr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účelně vynaložené náklady spojené s léčením</a:t>
            </a:r>
          </a:p>
          <a:p>
            <a:pPr eaLnBrk="1" hangingPunct="1">
              <a:buNone/>
              <a:defRPr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věcnou škodu. 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cs-CZ" sz="3800" b="1" dirty="0">
                <a:solidFill>
                  <a:srgbClr val="3399FF"/>
                </a:solidFill>
              </a:rPr>
              <a:t>Pracovní úrazy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8147050" cy="20887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Povinnosti zaměstnavatele 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→ pracoviště →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vedoucí zaměstnanec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zajištění  první pomoci 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vyšetření příčin a okolností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evidence na pracovišti do deníku úrazů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→  vyhotovení záznamu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3798285-E6AD-4626-9AB1-C784023AD000}"/>
              </a:ext>
            </a:extLst>
          </p:cNvPr>
          <p:cNvSpPr txBox="1">
            <a:spLocks/>
          </p:cNvSpPr>
          <p:nvPr/>
        </p:nvSpPr>
        <p:spPr bwMode="auto">
          <a:xfrm>
            <a:off x="457200" y="3875933"/>
            <a:ext cx="8147050" cy="16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Povinnosti zraněného zaměstnance: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</a:rPr>
              <a:t>→ </a:t>
            </a: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oznámení vznik úrazu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</a:rPr>
              <a:t>→ </a:t>
            </a: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poskytnutí první pomoci</a:t>
            </a:r>
          </a:p>
          <a:p>
            <a:pPr marL="176213">
              <a:buFont typeface="Wingdings" pitchFamily="2" charset="2"/>
              <a:buNone/>
              <a:defRPr/>
            </a:pP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</a:rPr>
              <a:t>→ </a:t>
            </a: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  <a:cs typeface="Arial" pitchFamily="34" charset="0"/>
              </a:rPr>
              <a:t>spolupráce při vyšetřování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000" b="1" ker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400" b="1" ker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400" b="1" ker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endParaRPr lang="cs-CZ" sz="2400" b="1" ker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b="1" kern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endParaRPr lang="cs-CZ" sz="2400" b="1" kern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WordPictureWatermark3" descr="ilustrator kop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559" t="3206" r="60689" b="88243"/>
          <a:stretch>
            <a:fillRect/>
          </a:stretch>
        </p:blipFill>
        <p:spPr>
          <a:xfrm>
            <a:off x="539750" y="5373688"/>
            <a:ext cx="2400300" cy="914400"/>
          </a:xfrm>
          <a:noFill/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-10482263"/>
            <a:ext cx="9144000" cy="214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3600" b="1" dirty="0">
              <a:solidFill>
                <a:srgbClr val="00529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6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1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cs-CZ" sz="46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                              </a:t>
            </a: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60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				</a:t>
            </a:r>
            <a:endParaRPr lang="cs-CZ" sz="4800" b="1" dirty="0">
              <a:solidFill>
                <a:schemeClr val="accent1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000" b="1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endParaRPr lang="cs-CZ" sz="4000" dirty="0">
              <a:solidFill>
                <a:schemeClr val="bg2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endParaRPr lang="cs-CZ" sz="4000" dirty="0">
              <a:ea typeface="Times New Roman" pitchFamily="18" charset="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620713"/>
            <a:ext cx="8713787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cs-CZ" sz="5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cs-CZ" sz="5000" b="1" dirty="0">
                <a:solidFill>
                  <a:schemeClr val="accent1">
                    <a:lumMod val="50000"/>
                  </a:schemeClr>
                </a:solidFill>
              </a:rPr>
              <a:t>Vstupní školení v oblasti PO</a:t>
            </a:r>
          </a:p>
          <a:p>
            <a:pPr algn="ctr">
              <a:lnSpc>
                <a:spcPct val="90000"/>
              </a:lnSpc>
              <a:defRPr/>
            </a:pPr>
            <a:endParaRPr lang="cs-CZ" sz="5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cs-CZ" sz="5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93595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Обов’язки особи та порядок повідомлення про пожежу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8147050" cy="4392959"/>
          </a:xfrm>
        </p:spPr>
        <p:txBody>
          <a:bodyPr/>
          <a:lstStyle/>
          <a:p>
            <a:pPr marL="361950" indent="-361950" algn="just" defTabSz="361950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1.</a:t>
            </a:r>
            <a:r>
              <a:rPr lang="az-Cyrl-AZ" sz="16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Будь-яка особа, яка спричинить пожежу, виявить пожежу або отримає попередження про пожежу, починає здійснювати заходи, спрямовані на гасіння пожежі, усіма наявними вогнегасними засобами.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2.	Якщо загасити пожежу неможливо, необхідно негайно повідомити про пожежу або організувати повідомлення про пожежу на пожежний пост лікарні за номером 1150 або за номером телефону 588 441 150.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3.	Якщо є ризик затримки, про пожежу можна повідомити безпосередньо до Пожежно-рятувальної служби за номером 150.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4.	Повідомляючи про пожежу, необхідно зазначити: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-	де горить (будівля, поверх, робоче місце, простір)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-	що горить і масштаби пожежі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-	що знаходиться під загрозою від пожежі або яка небезпека (наприклад, життю та здоров’ю людей, небезпека вибуху тощо)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-	чи потрібна евакуація людей та майна</a:t>
            </a:r>
          </a:p>
          <a:p>
            <a:pPr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-	хто дзвонить (ім’я та прізвище), звідки дзвонить (місце) та номер телефону, з якого повідомляється про пожежу.</a:t>
            </a:r>
          </a:p>
          <a:p>
            <a:pPr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723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93595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Обов’язки особи та порядок повідомлення про пожежу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8147050" cy="4392959"/>
          </a:xfrm>
        </p:spPr>
        <p:txBody>
          <a:bodyPr/>
          <a:lstStyle/>
          <a:p>
            <a:pPr marL="361950" algn="just">
              <a:buNone/>
              <a:defRPr/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5</a:t>
            </a: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Після закінчення дзвінка з повідомленням про пожежу необхідно зачекати на зворотний дзвінок з перевіркою повідомлення про пожежу.</a:t>
            </a:r>
          </a:p>
          <a:p>
            <a:pPr marL="361950" algn="just">
              <a:buNone/>
              <a:defRPr/>
            </a:pP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6.	Пожежна тривога в палаючому будинку оголошується закликом «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HOŘÍ/</a:t>
            </a:r>
            <a:r>
              <a:rPr lang="az-Cyrl-AZ" sz="1600" dirty="0">
                <a:solidFill>
                  <a:schemeClr val="accent1">
                    <a:lumMod val="50000"/>
                  </a:schemeClr>
                </a:solidFill>
                <a:effectLst/>
              </a:rPr>
              <a:t>ГОРИТЬ». Якщо в будівлі встановлена електрична пожежна сигналізація, то пожежна  тривога спрацьовує натисканням найближчого кнопкового сповіщувача цієї сигналізації.</a:t>
            </a:r>
          </a:p>
          <a:p>
            <a:pPr marL="361950">
              <a:buNone/>
              <a:defRPr/>
            </a:pPr>
            <a:endParaRPr lang="cs-CZ" sz="16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  <a:defRPr/>
            </a:pPr>
            <a:endParaRPr lang="cs-CZ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FD9131C-7456-4DFD-95B2-05635EF63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00132"/>
              </p:ext>
            </p:extLst>
          </p:nvPr>
        </p:nvGraphicFramePr>
        <p:xfrm>
          <a:off x="1694815" y="3356992"/>
          <a:ext cx="5754370" cy="226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915">
                  <a:extLst>
                    <a:ext uri="{9D8B030D-6E8A-4147-A177-3AD203B41FA5}">
                      <a16:colId xmlns:a16="http://schemas.microsoft.com/office/drawing/2014/main" val="4001895845"/>
                    </a:ext>
                  </a:extLst>
                </a:gridCol>
                <a:gridCol w="3856355">
                  <a:extLst>
                    <a:ext uri="{9D8B030D-6E8A-4147-A177-3AD203B41FA5}">
                      <a16:colId xmlns:a16="http://schemas.microsoft.com/office/drawing/2014/main" val="91403396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3086913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Важливі номери екстрених служб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01289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Екстрений виклик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78277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Диспетчерська пожежно-рятувальної служби (HZS) Оломоуцького краю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561195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Поліція Чеської Республіки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91685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Швидка допомога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8957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Технічний диспетчер Оломоуцької факультетської лікарні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588 442 222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870183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556EC7B-7B22-447F-8E83-8BD1B37425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3704034"/>
            <a:ext cx="311150" cy="311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9BCF31-D37A-4738-93DA-35737A0A5B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49" y="4076476"/>
            <a:ext cx="28130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3735B0-0D12-43AE-A1AD-1441184EFE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86244"/>
            <a:ext cx="281305" cy="28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802A30C-FCE3-42B9-AD4D-152E0125D38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6" y="4891567"/>
            <a:ext cx="29591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id:image001.png@01D84052.FC832A20">
            <a:extLst>
              <a:ext uri="{FF2B5EF4-FFF2-40B4-BE49-F238E27FC236}">
                <a16:creationId xmlns:a16="http://schemas.microsoft.com/office/drawing/2014/main" id="{6AEA4EEE-6D3E-4335-8CFE-6CA81096584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91" y="5296890"/>
            <a:ext cx="286385" cy="260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02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2"/>
            <a:ext cx="8229600" cy="93595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Порошковий вогнегасник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8147050" cy="4392959"/>
          </a:xfrm>
        </p:spPr>
        <p:txBody>
          <a:bodyPr/>
          <a:lstStyle/>
          <a:p>
            <a:pPr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63B764-E62C-49F7-9C49-DF73750A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17" y="1319600"/>
            <a:ext cx="6329367" cy="4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1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069" y="402824"/>
            <a:ext cx="8229600" cy="93595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</a:rPr>
              <a:t>Порошковий вогнегасник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8147050" cy="4392959"/>
          </a:xfrm>
        </p:spPr>
        <p:txBody>
          <a:bodyPr/>
          <a:lstStyle/>
          <a:p>
            <a:pPr>
              <a:buNone/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2C3587-9613-4A93-915B-3FE0F4624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"/>
          <a:stretch/>
        </p:blipFill>
        <p:spPr>
          <a:xfrm>
            <a:off x="1763688" y="1331639"/>
            <a:ext cx="569501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08962" cy="3455988"/>
          </a:xfrm>
        </p:spPr>
        <p:txBody>
          <a:bodyPr/>
          <a:lstStyle/>
          <a:p>
            <a:pPr algn="just"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Předepsaný oděv + obuv + jmenovka</a:t>
            </a:r>
          </a:p>
          <a:p>
            <a:pPr algn="just"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Dle rozpisu služeb</a:t>
            </a:r>
          </a:p>
          <a:p>
            <a:pPr algn="just"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Slušné,  klidné a ohleduplné chování</a:t>
            </a:r>
          </a:p>
          <a:p>
            <a:pPr algn="just">
              <a:defRPr/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Vždy používat osobní ochranné pracovní prostředky</a:t>
            </a:r>
          </a:p>
          <a:p>
            <a:pPr>
              <a:buFont typeface="Wingdings" pitchFamily="2" charset="2"/>
              <a:buNone/>
              <a:defRPr/>
            </a:pPr>
            <a:endParaRPr lang="cs-CZ" sz="2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300" dirty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</a:p>
          <a:p>
            <a:pPr>
              <a:defRPr/>
            </a:pP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17287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3399FF"/>
                </a:solidFill>
              </a:rPr>
              <a:t>Nástup do zaměstnání</a:t>
            </a:r>
            <a:endParaRPr lang="cs-CZ" sz="3800" b="1" dirty="0">
              <a:solidFill>
                <a:srgbClr val="3399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301806" cy="10804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3399FF"/>
                </a:solidFill>
              </a:rPr>
              <a:t>Zaměstnancům je zakázáno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484313"/>
            <a:ext cx="8248650" cy="4321175"/>
          </a:xfrm>
        </p:spPr>
        <p:txBody>
          <a:bodyPr/>
          <a:lstStyle/>
          <a:p>
            <a:pPr eaLnBrk="1" hangingPunct="1"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Přinášet a užívat alkoholické nápoje, zneužívat návykové látky v areálu FNOL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Kouřit na pracovištích mimo vyhrazená místa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Odstraňovat nebo poškozovat bezpečnostní zařízení, kryty a značky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Pracovat bez pověření a zaškolení se strojním, elektrickým a jiným zařízením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Opravovat stroje, manipulovat s nimi za chodu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Nerozumíte-li něčemu požádejte vedoucího o vysvětlení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Přímý vedoucí zajistí vybavení OOPP před příchodem na pracovní místo i ke každé pracovní činnosti.</a:t>
            </a:r>
            <a:endParaRPr lang="cs-CZ" sz="2000" dirty="0">
              <a:solidFill>
                <a:srgbClr val="004D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208912" cy="10804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3399FF"/>
                </a:solidFill>
              </a:rPr>
              <a:t>Minimální požadavky na bezpečnou ruční manipulaci s materiálem a břemeny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3328" y="1412776"/>
            <a:ext cx="8248401" cy="3672408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Dodržovat hmotnostní limity, zásady správné techniky ručního zvedání a přenášení břemen a pacientů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Při zvedání pacientů používat pojízdného zvedáku nebo stropních zvedáků, přizvat si na pomoc další sestru, sanitárku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Polohování, zvedání</a:t>
            </a:r>
          </a:p>
          <a:p>
            <a:pPr eaLnBrk="1" hangingPunct="1"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    - nesoběstačného pacienta provádí nejméně 3 lidé</a:t>
            </a:r>
          </a:p>
          <a:p>
            <a:pPr eaLnBrk="1" hangingPunct="1"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    - částečně soběstačného pacienta provádí nejméně 2 lidé</a:t>
            </a:r>
            <a:endParaRPr lang="cs-CZ" sz="2000" dirty="0">
              <a:solidFill>
                <a:srgbClr val="004D66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278B7A-DAFC-4060-A9B4-1128F2E9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488" r="2326" b="4658"/>
          <a:stretch>
            <a:fillRect/>
          </a:stretch>
        </p:blipFill>
        <p:spPr bwMode="auto">
          <a:xfrm>
            <a:off x="2123728" y="3933056"/>
            <a:ext cx="5400600" cy="21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208912" cy="16564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 err="1">
                <a:solidFill>
                  <a:srgbClr val="3399FF"/>
                </a:solidFill>
              </a:rPr>
              <a:t>Rollbord</a:t>
            </a:r>
            <a:r>
              <a:rPr lang="cs-CZ" sz="3800" b="1" dirty="0">
                <a:solidFill>
                  <a:srgbClr val="3399FF"/>
                </a:solidFill>
              </a:rPr>
              <a:t>, přesouvací podložka k přesunu pacientů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988840"/>
            <a:ext cx="8248401" cy="367240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10" descr="VÃ½sledek obrÃ¡zku pro roll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05534"/>
            <a:ext cx="25717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VÃ½sledek obrÃ¡zku pro roll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2936"/>
            <a:ext cx="25971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VÃ½sledek obrÃ¡zku pro rollboard"/>
          <p:cNvPicPr>
            <a:picLocks noChangeAspect="1" noChangeArrowheads="1"/>
          </p:cNvPicPr>
          <p:nvPr/>
        </p:nvPicPr>
        <p:blipFill>
          <a:blip r:embed="rId4" cstate="print"/>
          <a:srcRect l="10080" r="1721"/>
          <a:stretch>
            <a:fillRect/>
          </a:stretch>
        </p:blipFill>
        <p:spPr bwMode="auto">
          <a:xfrm>
            <a:off x="827584" y="3789040"/>
            <a:ext cx="26082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rofessional Ambulance Samarit Rollboard"/>
          <p:cNvPicPr>
            <a:picLocks noChangeAspect="1" noChangeArrowheads="1"/>
          </p:cNvPicPr>
          <p:nvPr/>
        </p:nvPicPr>
        <p:blipFill>
          <a:blip r:embed="rId5" cstate="print"/>
          <a:srcRect l="20000" r="17332"/>
          <a:stretch>
            <a:fillRect/>
          </a:stretch>
        </p:blipFill>
        <p:spPr bwMode="auto">
          <a:xfrm>
            <a:off x="6444208" y="1928178"/>
            <a:ext cx="2232248" cy="35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334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3399FF"/>
                </a:solidFill>
              </a:rPr>
              <a:t>Hygiena rukou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484313"/>
            <a:ext cx="8248650" cy="4321175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Mytí rukou 40-60 sekund pouze            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Při viditelném znečištění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Před jídlem, po jídle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Po použití WC</a:t>
            </a:r>
          </a:p>
          <a:p>
            <a:pPr eaLnBrk="1" hangingPunct="1"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Hygienická dezinfekce 30 sekund                             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Před a po kontaktu s pacientem  a jeho okolím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Před aseptickými výkony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Po manipulaci s biologickým materiálem</a:t>
            </a:r>
          </a:p>
          <a:p>
            <a:pPr eaLnBrk="1" hangingPunct="1"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Rukavice nenahrazují hygienickou dezinfekci rukou</a:t>
            </a:r>
          </a:p>
          <a:p>
            <a:pPr eaLnBrk="1" hangingPunct="1">
              <a:buNone/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6" descr="clean your hand"/>
          <p:cNvPicPr>
            <a:picLocks noChangeAspect="1" noChangeArrowheads="1"/>
          </p:cNvPicPr>
          <p:nvPr/>
        </p:nvPicPr>
        <p:blipFill>
          <a:blip r:embed="rId2" cstate="print"/>
          <a:srcRect r="51060" b="30046"/>
          <a:stretch>
            <a:fillRect/>
          </a:stretch>
        </p:blipFill>
        <p:spPr bwMode="auto">
          <a:xfrm>
            <a:off x="7164288" y="1628800"/>
            <a:ext cx="16214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lean your hand"/>
          <p:cNvPicPr>
            <a:picLocks noChangeAspect="1" noChangeArrowheads="1"/>
          </p:cNvPicPr>
          <p:nvPr/>
        </p:nvPicPr>
        <p:blipFill>
          <a:blip r:embed="rId2" cstate="print"/>
          <a:srcRect l="51060" b="30046"/>
          <a:stretch>
            <a:fillRect/>
          </a:stretch>
        </p:blipFill>
        <p:spPr bwMode="auto">
          <a:xfrm>
            <a:off x="7164288" y="3212976"/>
            <a:ext cx="16214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80920" cy="10806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3399FF"/>
                </a:solidFill>
              </a:rPr>
              <a:t>Třídění odpadů a manipulace s prádlem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844675"/>
            <a:ext cx="8175625" cy="32400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None/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2" descr="\\fnol.loc\shares\users\24957\Dokumenty\Dokumenty\foto\47 třídění prá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844675"/>
            <a:ext cx="4079968" cy="3456384"/>
          </a:xfrm>
          <a:prstGeom prst="rect">
            <a:avLst/>
          </a:prstGeom>
          <a:noFill/>
        </p:spPr>
      </p:pic>
      <p:pic>
        <p:nvPicPr>
          <p:cNvPr id="6" name="Picture 3" descr="\\fnol.loc\shares\users\24957\Dokumenty\Dokumenty\foto\46 koš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042867"/>
            <a:ext cx="4080000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80920" cy="10806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3399FF"/>
                </a:solidFill>
              </a:rPr>
              <a:t>Třídění odpadů a manipulace s prádlem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844674"/>
            <a:ext cx="8176393" cy="381657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Barvy pytlů dle druhu odpadu: </a:t>
            </a:r>
          </a:p>
          <a:p>
            <a:pPr eaLnBrk="1" hangingPunct="1">
              <a:buClr>
                <a:schemeClr val="tx2"/>
              </a:buClr>
              <a:buNone/>
              <a:defRPr/>
            </a:pPr>
            <a:endParaRPr lang="cs-CZ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Komunální odpad – modrý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Infekční odpad – černý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Ostré předměty – žluté odpadní plastové nádoby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Léčiva – žlutý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Chemické látky – zelený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PET lahve – průhledný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Papír – průhledný pytel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Infekční prádlo – hnědý pytel</a:t>
            </a:r>
          </a:p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80920" cy="10806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cs-CZ" sz="3800" b="1" dirty="0">
                <a:solidFill>
                  <a:srgbClr val="3399FF"/>
                </a:solidFill>
              </a:rPr>
              <a:t>Manipulace se špinavým prádlem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484784"/>
            <a:ext cx="8176393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Gravitační shoz na prádlo</a:t>
            </a:r>
          </a:p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– klíče na pracovištích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Pytle maximálně 10 kg prádla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Dbát bezpečnosti při shozu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Odklízet pytle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Odkládat na vozík pro</a:t>
            </a:r>
          </a:p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transport do prádelny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Příprava pytlů s prádlem</a:t>
            </a:r>
          </a:p>
          <a:p>
            <a:pPr eaLnBrk="1" hangingPunct="1">
              <a:buClr>
                <a:schemeClr val="tx2"/>
              </a:buClr>
              <a:buNone/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pro transport do prádelny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Zástupný symbol pro obsah 3" descr="IMG_2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31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rsky">
  <a:themeElements>
    <a:clrScheme name="Paprsky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sky 10">
        <a:dk1>
          <a:srgbClr val="0066FF"/>
        </a:dk1>
        <a:lt1>
          <a:srgbClr val="FFFFFF"/>
        </a:lt1>
        <a:dk2>
          <a:srgbClr val="0000FF"/>
        </a:dk2>
        <a:lt2>
          <a:srgbClr val="000080"/>
        </a:lt2>
        <a:accent1>
          <a:srgbClr val="3366FF"/>
        </a:accent1>
        <a:accent2>
          <a:srgbClr val="7B46D0"/>
        </a:accent2>
        <a:accent3>
          <a:srgbClr val="FFFFFF"/>
        </a:accent3>
        <a:accent4>
          <a:srgbClr val="0056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sky 11">
        <a:dk1>
          <a:srgbClr val="6699FF"/>
        </a:dk1>
        <a:lt1>
          <a:srgbClr val="FFFFFF"/>
        </a:lt1>
        <a:dk2>
          <a:srgbClr val="0033CC"/>
        </a:dk2>
        <a:lt2>
          <a:srgbClr val="000080"/>
        </a:lt2>
        <a:accent1>
          <a:srgbClr val="3366FF"/>
        </a:accent1>
        <a:accent2>
          <a:srgbClr val="7B46D0"/>
        </a:accent2>
        <a:accent3>
          <a:srgbClr val="FFFFFF"/>
        </a:accent3>
        <a:accent4>
          <a:srgbClr val="5682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7257</TotalTime>
  <Words>850</Words>
  <Application>Microsoft Office PowerPoint</Application>
  <PresentationFormat>Předvádění na obrazovce (4:3)</PresentationFormat>
  <Paragraphs>213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Paprsky</vt:lpstr>
      <vt:lpstr>Prezentace aplikace PowerPoint</vt:lpstr>
      <vt:lpstr>Nástup do zaměstnání</vt:lpstr>
      <vt:lpstr>Zaměstnancům je zakázáno</vt:lpstr>
      <vt:lpstr>Minimální požadavky na bezpečnou ruční manipulaci s materiálem a břemeny</vt:lpstr>
      <vt:lpstr>Rollbord, přesouvací podložka k přesunu pacientů</vt:lpstr>
      <vt:lpstr>Hygiena rukou</vt:lpstr>
      <vt:lpstr>Třídění odpadů a manipulace s prádlem</vt:lpstr>
      <vt:lpstr>Třídění odpadů a manipulace s prádlem</vt:lpstr>
      <vt:lpstr>Manipulace se špinavým prádlem</vt:lpstr>
      <vt:lpstr>Zdroje poranění ostrými předměty</vt:lpstr>
      <vt:lpstr>Postup při poranění a závažné kontaminaci kůže a sliznic</vt:lpstr>
      <vt:lpstr>Pracovní úrazy</vt:lpstr>
      <vt:lpstr>Pracovní úrazy</vt:lpstr>
      <vt:lpstr>Prezentace aplikace PowerPoint</vt:lpstr>
      <vt:lpstr>Обов’язки особи та порядок повідомлення про пожежу </vt:lpstr>
      <vt:lpstr>Обов’язки особи та порядок повідомлення про пожежу </vt:lpstr>
      <vt:lpstr>Порошковий вогнегасник </vt:lpstr>
      <vt:lpstr>Порошковий вогнегасник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Kohout</dc:creator>
  <cp:lastModifiedBy>Zemanová Jiřina, Bc.</cp:lastModifiedBy>
  <cp:revision>681</cp:revision>
  <cp:lastPrinted>1601-01-01T00:00:00Z</cp:lastPrinted>
  <dcterms:created xsi:type="dcterms:W3CDTF">2007-09-12T19:13:50Z</dcterms:created>
  <dcterms:modified xsi:type="dcterms:W3CDTF">2022-04-08T10:21:43Z</dcterms:modified>
</cp:coreProperties>
</file>