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98" r:id="rId2"/>
    <p:sldId id="439" r:id="rId3"/>
    <p:sldId id="438" r:id="rId4"/>
    <p:sldId id="440" r:id="rId5"/>
    <p:sldId id="444" r:id="rId6"/>
    <p:sldId id="410" r:id="rId7"/>
    <p:sldId id="456" r:id="rId8"/>
    <p:sldId id="411" r:id="rId9"/>
    <p:sldId id="421" r:id="rId10"/>
    <p:sldId id="423" r:id="rId11"/>
    <p:sldId id="455" r:id="rId12"/>
    <p:sldId id="452" r:id="rId13"/>
    <p:sldId id="453" r:id="rId14"/>
    <p:sldId id="417" r:id="rId15"/>
    <p:sldId id="426" r:id="rId16"/>
    <p:sldId id="429" r:id="rId17"/>
    <p:sldId id="451" r:id="rId18"/>
    <p:sldId id="427" r:id="rId19"/>
    <p:sldId id="434" r:id="rId20"/>
    <p:sldId id="435" r:id="rId21"/>
    <p:sldId id="464" r:id="rId2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B0F0"/>
    <a:srgbClr val="E6AF00"/>
    <a:srgbClr val="558ED5"/>
    <a:srgbClr val="FF6600"/>
    <a:srgbClr val="C00000"/>
    <a:srgbClr val="FFC000"/>
    <a:srgbClr val="1F497D"/>
    <a:srgbClr val="95B3D7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5501" autoAdjust="0"/>
  </p:normalViewPr>
  <p:slideViewPr>
    <p:cSldViewPr>
      <p:cViewPr varScale="1">
        <p:scale>
          <a:sx n="111" d="100"/>
          <a:sy n="111" d="100"/>
        </p:scale>
        <p:origin x="18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18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Sloupec3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numFmt formatCode="#,##0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OPPS</c:v>
                </c:pt>
                <c:pt idx="1">
                  <c:v>APAM</c:v>
                </c:pt>
                <c:pt idx="2">
                  <c:v>OSAN</c:v>
                </c:pt>
                <c:pt idx="3">
                  <c:v>IKI</c:v>
                </c:pt>
                <c:pt idx="4">
                  <c:v>OPOS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0-48D5-BBC8-821E0091E5F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Sloupec4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OPPS</c:v>
                </c:pt>
                <c:pt idx="1">
                  <c:v>APAM</c:v>
                </c:pt>
                <c:pt idx="2">
                  <c:v>OSAN</c:v>
                </c:pt>
                <c:pt idx="3">
                  <c:v>IKI</c:v>
                </c:pt>
                <c:pt idx="4">
                  <c:v>OPOS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19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0-48D5-BBC8-821E0091E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90122896"/>
        <c:axId val="590131912"/>
      </c:barChart>
      <c:catAx>
        <c:axId val="590122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131912"/>
        <c:crosses val="autoZero"/>
        <c:auto val="1"/>
        <c:lblAlgn val="ctr"/>
        <c:lblOffset val="100"/>
        <c:noMultiLvlLbl val="0"/>
      </c:catAx>
      <c:valAx>
        <c:axId val="590131912"/>
        <c:scaling>
          <c:orientation val="minMax"/>
          <c:max val="1000"/>
          <c:min val="0"/>
        </c:scaling>
        <c:delete val="0"/>
        <c:axPos val="t"/>
        <c:numFmt formatCode="General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122896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Sloupec3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numFmt formatCode="#,##0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OPPS</c:v>
                </c:pt>
                <c:pt idx="1">
                  <c:v>APAM</c:v>
                </c:pt>
                <c:pt idx="2">
                  <c:v>OSAN</c:v>
                </c:pt>
                <c:pt idx="3">
                  <c:v>IKI</c:v>
                </c:pt>
                <c:pt idx="4">
                  <c:v>OPOS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0-48D5-BBC8-821E0091E5F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Sloupec4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OPPS</c:v>
                </c:pt>
                <c:pt idx="1">
                  <c:v>APAM</c:v>
                </c:pt>
                <c:pt idx="2">
                  <c:v>OSAN</c:v>
                </c:pt>
                <c:pt idx="3">
                  <c:v>IKI</c:v>
                </c:pt>
                <c:pt idx="4">
                  <c:v>OPOS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5362</c:v>
                </c:pt>
                <c:pt idx="1">
                  <c:v>354</c:v>
                </c:pt>
                <c:pt idx="2">
                  <c:v>170</c:v>
                </c:pt>
                <c:pt idx="3">
                  <c:v>150</c:v>
                </c:pt>
                <c:pt idx="4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0-48D5-BBC8-821E0091E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90132304"/>
        <c:axId val="590126032"/>
      </c:barChart>
      <c:catAx>
        <c:axId val="590132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126032"/>
        <c:crosses val="autoZero"/>
        <c:auto val="1"/>
        <c:lblAlgn val="ctr"/>
        <c:lblOffset val="100"/>
        <c:noMultiLvlLbl val="0"/>
      </c:catAx>
      <c:valAx>
        <c:axId val="590126032"/>
        <c:scaling>
          <c:orientation val="minMax"/>
          <c:max val="6000"/>
          <c:min val="0"/>
        </c:scaling>
        <c:delete val="0"/>
        <c:axPos val="t"/>
        <c:numFmt formatCode="General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13230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numFmt formatCode="#,##0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- 108 nefrologie</c:v>
                </c:pt>
                <c:pt idx="1">
                  <c:v>- 201 rehabilitační a fyzikální medicína</c:v>
                </c:pt>
                <c:pt idx="2">
                  <c:v>- 403 radiační onkologie</c:v>
                </c:pt>
                <c:pt idx="3">
                  <c:v>- 413 radiační onkologie  - skupina 1</c:v>
                </c:pt>
                <c:pt idx="4">
                  <c:v>- 708 anesteziologie a intenzivní medicína</c:v>
                </c:pt>
                <c:pt idx="5">
                  <c:v>- 728 anesteziologie a intenzivní medicína - skupina 2</c:v>
                </c:pt>
                <c:pt idx="6">
                  <c:v>- 809 radiologie a zobrazovací metody</c:v>
                </c:pt>
                <c:pt idx="7">
                  <c:v>- 901 klinická psychologie</c:v>
                </c:pt>
                <c:pt idx="8">
                  <c:v>- 902 fyzioterapeut</c:v>
                </c:pt>
                <c:pt idx="9">
                  <c:v>- 903 klinická logopedie</c:v>
                </c:pt>
                <c:pt idx="10">
                  <c:v>- 917 ergoterapeut</c:v>
                </c:pt>
              </c:strCache>
            </c:strRef>
          </c:cat>
          <c:val>
            <c:numRef>
              <c:f>List1!$B$2:$B$12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0-48D5-BBC8-821E0091E5F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bod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- 108 nefrologie</c:v>
                </c:pt>
                <c:pt idx="1">
                  <c:v>- 201 rehabilitační a fyzikální medicína</c:v>
                </c:pt>
                <c:pt idx="2">
                  <c:v>- 403 radiační onkologie</c:v>
                </c:pt>
                <c:pt idx="3">
                  <c:v>- 413 radiační onkologie  - skupina 1</c:v>
                </c:pt>
                <c:pt idx="4">
                  <c:v>- 708 anesteziologie a intenzivní medicína</c:v>
                </c:pt>
                <c:pt idx="5">
                  <c:v>- 728 anesteziologie a intenzivní medicína - skupina 2</c:v>
                </c:pt>
                <c:pt idx="6">
                  <c:v>- 809 radiologie a zobrazovací metody</c:v>
                </c:pt>
                <c:pt idx="7">
                  <c:v>- 901 klinická psychologie</c:v>
                </c:pt>
                <c:pt idx="8">
                  <c:v>- 902 fyzioterapeut</c:v>
                </c:pt>
                <c:pt idx="9">
                  <c:v>- 903 klinická logopedie</c:v>
                </c:pt>
                <c:pt idx="10">
                  <c:v>- 917 ergoterapeut</c:v>
                </c:pt>
              </c:strCache>
            </c:strRef>
          </c:cat>
          <c:val>
            <c:numRef>
              <c:f>List1!$C$2:$C$12</c:f>
              <c:numCache>
                <c:formatCode>0.0%</c:formatCode>
                <c:ptCount val="11"/>
                <c:pt idx="0">
                  <c:v>0.86236746550472043</c:v>
                </c:pt>
                <c:pt idx="1">
                  <c:v>0.13677160080375084</c:v>
                </c:pt>
                <c:pt idx="2">
                  <c:v>0.88351509250243443</c:v>
                </c:pt>
                <c:pt idx="3">
                  <c:v>0.92340357343161594</c:v>
                </c:pt>
                <c:pt idx="4">
                  <c:v>0.88191223318702072</c:v>
                </c:pt>
                <c:pt idx="5">
                  <c:v>0.89173001683835185</c:v>
                </c:pt>
                <c:pt idx="6">
                  <c:v>0.98826834475783798</c:v>
                </c:pt>
                <c:pt idx="7">
                  <c:v>0.94698670350543945</c:v>
                </c:pt>
                <c:pt idx="8">
                  <c:v>0.94980365033741909</c:v>
                </c:pt>
                <c:pt idx="9">
                  <c:v>0.9463629684055842</c:v>
                </c:pt>
                <c:pt idx="10">
                  <c:v>0.79755826074665626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0-48D5-BBC8-821E0091E5F6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jinak</c:v>
                </c:pt>
              </c:strCache>
            </c:strRef>
          </c:tx>
          <c:spPr>
            <a:solidFill>
              <a:srgbClr val="E6AF0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- 108 nefrologie</c:v>
                </c:pt>
                <c:pt idx="1">
                  <c:v>- 201 rehabilitační a fyzikální medicína</c:v>
                </c:pt>
                <c:pt idx="2">
                  <c:v>- 403 radiační onkologie</c:v>
                </c:pt>
                <c:pt idx="3">
                  <c:v>- 413 radiační onkologie  - skupina 1</c:v>
                </c:pt>
                <c:pt idx="4">
                  <c:v>- 708 anesteziologie a intenzivní medicína</c:v>
                </c:pt>
                <c:pt idx="5">
                  <c:v>- 728 anesteziologie a intenzivní medicína - skupina 2</c:v>
                </c:pt>
                <c:pt idx="6">
                  <c:v>- 809 radiologie a zobrazovací metody</c:v>
                </c:pt>
                <c:pt idx="7">
                  <c:v>- 901 klinická psychologie</c:v>
                </c:pt>
                <c:pt idx="8">
                  <c:v>- 902 fyzioterapeut</c:v>
                </c:pt>
                <c:pt idx="9">
                  <c:v>- 903 klinická logopedie</c:v>
                </c:pt>
                <c:pt idx="10">
                  <c:v>- 917 ergoterapeut</c:v>
                </c:pt>
              </c:strCache>
            </c:strRef>
          </c:cat>
          <c:val>
            <c:numRef>
              <c:f>List1!$D$2:$D$12</c:f>
              <c:numCache>
                <c:formatCode>0.0%</c:formatCode>
                <c:ptCount val="11"/>
                <c:pt idx="0">
                  <c:v>0.1376325344952796</c:v>
                </c:pt>
                <c:pt idx="1">
                  <c:v>0.86322839919624916</c:v>
                </c:pt>
                <c:pt idx="2">
                  <c:v>0.11648490749756572</c:v>
                </c:pt>
                <c:pt idx="3">
                  <c:v>7.6596426568383946E-2</c:v>
                </c:pt>
                <c:pt idx="4">
                  <c:v>0.11808776681297928</c:v>
                </c:pt>
                <c:pt idx="5">
                  <c:v>0.10826998316164818</c:v>
                </c:pt>
                <c:pt idx="6">
                  <c:v>1.1731655242162041E-2</c:v>
                </c:pt>
                <c:pt idx="7">
                  <c:v>5.3013296494560526E-2</c:v>
                </c:pt>
                <c:pt idx="8">
                  <c:v>5.0196349662580929E-2</c:v>
                </c:pt>
                <c:pt idx="9">
                  <c:v>5.3637031594415872E-2</c:v>
                </c:pt>
                <c:pt idx="10">
                  <c:v>0.20244173925334369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590123288"/>
        <c:axId val="590133480"/>
      </c:barChart>
      <c:catAx>
        <c:axId val="5901232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133480"/>
        <c:crosses val="autoZero"/>
        <c:auto val="1"/>
        <c:lblAlgn val="ctr"/>
        <c:lblOffset val="100"/>
        <c:noMultiLvlLbl val="0"/>
      </c:catAx>
      <c:valAx>
        <c:axId val="590133480"/>
        <c:scaling>
          <c:orientation val="minMax"/>
          <c:max val="1"/>
          <c:min val="0"/>
        </c:scaling>
        <c:delete val="0"/>
        <c:axPos val="t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12328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numFmt formatCode="#,##0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- 108 nefrologie</c:v>
                </c:pt>
                <c:pt idx="1">
                  <c:v>- 201 rehabilitační a fyzikální medicína</c:v>
                </c:pt>
                <c:pt idx="2">
                  <c:v>- 403 radiační onkologie</c:v>
                </c:pt>
                <c:pt idx="3">
                  <c:v>- 413 radiační onkologie  - skupina 1</c:v>
                </c:pt>
                <c:pt idx="4">
                  <c:v>- 708 anesteziologie a intenzivní medicína</c:v>
                </c:pt>
                <c:pt idx="5">
                  <c:v>- 728 anesteziologie a intenzivní medicína - skupina 2</c:v>
                </c:pt>
                <c:pt idx="6">
                  <c:v>- 809 radiologie a zobrazovací metody</c:v>
                </c:pt>
                <c:pt idx="7">
                  <c:v>- 901 klinická psychologie</c:v>
                </c:pt>
                <c:pt idx="8">
                  <c:v>- 902 fyzioterapeut</c:v>
                </c:pt>
                <c:pt idx="9">
                  <c:v>- 903 klinická logopedie</c:v>
                </c:pt>
                <c:pt idx="10">
                  <c:v>- 917 ergoterapeut</c:v>
                </c:pt>
              </c:strCache>
            </c:strRef>
          </c:cat>
          <c:val>
            <c:numRef>
              <c:f>List1!$B$2:$B$12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0-48D5-BBC8-821E0091E5F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bod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2067144054700993E-2"/>
                  <c:y val="4.2740392834690931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&lt;1%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- 108 nefrologie</c:v>
                </c:pt>
                <c:pt idx="1">
                  <c:v>- 201 rehabilitační a fyzikální medicína</c:v>
                </c:pt>
                <c:pt idx="2">
                  <c:v>- 403 radiační onkologie</c:v>
                </c:pt>
                <c:pt idx="3">
                  <c:v>- 413 radiační onkologie  - skupina 1</c:v>
                </c:pt>
                <c:pt idx="4">
                  <c:v>- 708 anesteziologie a intenzivní medicína</c:v>
                </c:pt>
                <c:pt idx="5">
                  <c:v>- 728 anesteziologie a intenzivní medicína - skupina 2</c:v>
                </c:pt>
                <c:pt idx="6">
                  <c:v>- 809 radiologie a zobrazovací metody</c:v>
                </c:pt>
                <c:pt idx="7">
                  <c:v>- 901 klinická psychologie</c:v>
                </c:pt>
                <c:pt idx="8">
                  <c:v>- 902 fyzioterapeut</c:v>
                </c:pt>
                <c:pt idx="9">
                  <c:v>- 903 klinická logopedie</c:v>
                </c:pt>
                <c:pt idx="10">
                  <c:v>- 917 ergoterapeut</c:v>
                </c:pt>
              </c:strCache>
            </c:strRef>
          </c:cat>
          <c:val>
            <c:numRef>
              <c:f>List1!$C$2:$C$12</c:f>
              <c:numCache>
                <c:formatCode>###0.0%</c:formatCode>
                <c:ptCount val="11"/>
                <c:pt idx="0">
                  <c:v>1</c:v>
                </c:pt>
                <c:pt idx="1">
                  <c:v>8.1526169900538066E-4</c:v>
                </c:pt>
                <c:pt idx="2">
                  <c:v>1</c:v>
                </c:pt>
                <c:pt idx="3">
                  <c:v>1</c:v>
                </c:pt>
                <c:pt idx="4">
                  <c:v>0.47779881106572347</c:v>
                </c:pt>
                <c:pt idx="5">
                  <c:v>0.49078000197219201</c:v>
                </c:pt>
                <c:pt idx="6">
                  <c:v>0.9853331686531217</c:v>
                </c:pt>
                <c:pt idx="7">
                  <c:v>1</c:v>
                </c:pt>
                <c:pt idx="8">
                  <c:v>0.99988213534489001</c:v>
                </c:pt>
                <c:pt idx="9">
                  <c:v>1</c:v>
                </c:pt>
                <c:pt idx="10">
                  <c:v>0.35204332840965047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0-48D5-BBC8-821E0091E5F6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jinak</c:v>
                </c:pt>
              </c:strCache>
            </c:strRef>
          </c:tx>
          <c:spPr>
            <a:solidFill>
              <a:srgbClr val="E6AF0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- 108 nefrologie</c:v>
                </c:pt>
                <c:pt idx="1">
                  <c:v>- 201 rehabilitační a fyzikální medicína</c:v>
                </c:pt>
                <c:pt idx="2">
                  <c:v>- 403 radiační onkologie</c:v>
                </c:pt>
                <c:pt idx="3">
                  <c:v>- 413 radiační onkologie  - skupina 1</c:v>
                </c:pt>
                <c:pt idx="4">
                  <c:v>- 708 anesteziologie a intenzivní medicína</c:v>
                </c:pt>
                <c:pt idx="5">
                  <c:v>- 728 anesteziologie a intenzivní medicína - skupina 2</c:v>
                </c:pt>
                <c:pt idx="6">
                  <c:v>- 809 radiologie a zobrazovací metody</c:v>
                </c:pt>
                <c:pt idx="7">
                  <c:v>- 901 klinická psychologie</c:v>
                </c:pt>
                <c:pt idx="8">
                  <c:v>- 902 fyzioterapeut</c:v>
                </c:pt>
                <c:pt idx="9">
                  <c:v>- 903 klinická logopedie</c:v>
                </c:pt>
                <c:pt idx="10">
                  <c:v>- 917 ergoterapeut</c:v>
                </c:pt>
              </c:strCache>
            </c:strRef>
          </c:cat>
          <c:val>
            <c:numRef>
              <c:f>List1!$D$2:$D$12</c:f>
              <c:numCache>
                <c:formatCode>###0.0%</c:formatCode>
                <c:ptCount val="11"/>
                <c:pt idx="1">
                  <c:v>0.99918473830099463</c:v>
                </c:pt>
                <c:pt idx="4">
                  <c:v>0.52220118893427647</c:v>
                </c:pt>
                <c:pt idx="5">
                  <c:v>0.50921999802780793</c:v>
                </c:pt>
                <c:pt idx="6">
                  <c:v>1.4666831346878281E-2</c:v>
                </c:pt>
                <c:pt idx="10">
                  <c:v>0.64795667159034953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590124072"/>
        <c:axId val="590124856"/>
      </c:barChart>
      <c:catAx>
        <c:axId val="590124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124856"/>
        <c:crosses val="autoZero"/>
        <c:auto val="1"/>
        <c:lblAlgn val="ctr"/>
        <c:lblOffset val="100"/>
        <c:noMultiLvlLbl val="0"/>
      </c:catAx>
      <c:valAx>
        <c:axId val="590124856"/>
        <c:scaling>
          <c:orientation val="minMax"/>
          <c:max val="1"/>
          <c:min val="0"/>
        </c:scaling>
        <c:delete val="0"/>
        <c:axPos val="t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12407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numFmt formatCode="#,##0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List1!$A$2:$A$7</c:f>
              <c:numCache>
                <c:formatCode>General</c:formatCode>
                <c:ptCount val="6"/>
              </c:numCache>
            </c:numRef>
          </c:cat>
          <c:val>
            <c:numRef>
              <c:f>List1!$B$2:$B$7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0-48D5-BBC8-821E0091E5F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bod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275619207293465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&lt;1%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411668063817828E-2"/>
                  <c:y val="4.802735128824863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List1!$A$2:$A$7</c:f>
              <c:numCache>
                <c:formatCode>General</c:formatCode>
                <c:ptCount val="6"/>
              </c:numCache>
            </c:numRef>
          </c:cat>
          <c:val>
            <c:numRef>
              <c:f>List1!$C$2:$C$7</c:f>
              <c:numCache>
                <c:formatCode>General</c:formatCode>
                <c:ptCount val="6"/>
                <c:pt idx="0" formatCode="0.0%">
                  <c:v>1.1415525114155251E-3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0-48D5-BBC8-821E0091E5F6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jinak</c:v>
                </c:pt>
              </c:strCache>
            </c:strRef>
          </c:tx>
          <c:spPr>
            <a:solidFill>
              <a:srgbClr val="E6AF0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List1!$A$2:$A$7</c:f>
              <c:numCache>
                <c:formatCode>General</c:formatCode>
                <c:ptCount val="6"/>
              </c:numCache>
            </c:numRef>
          </c:cat>
          <c:val>
            <c:numRef>
              <c:f>List1!$D$2:$D$7</c:f>
              <c:numCache>
                <c:formatCode>General</c:formatCode>
                <c:ptCount val="6"/>
                <c:pt idx="0" formatCode="0.0%">
                  <c:v>0.99885844748858443</c:v>
                </c:pt>
                <c:pt idx="3" formatCode="0.0%">
                  <c:v>1</c:v>
                </c:pt>
                <c:pt idx="4" formatCode="0.0%">
                  <c:v>1</c:v>
                </c:pt>
                <c:pt idx="5" formatCode="0.0%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90125248"/>
        <c:axId val="590135832"/>
      </c:barChart>
      <c:catAx>
        <c:axId val="590125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135832"/>
        <c:crosses val="autoZero"/>
        <c:auto val="1"/>
        <c:lblAlgn val="ctr"/>
        <c:lblOffset val="100"/>
        <c:noMultiLvlLbl val="0"/>
      </c:catAx>
      <c:valAx>
        <c:axId val="590135832"/>
        <c:scaling>
          <c:orientation val="minMax"/>
          <c:max val="1"/>
          <c:min val="0"/>
        </c:scaling>
        <c:delete val="0"/>
        <c:axPos val="t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12524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numFmt formatCode="#,##0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List1!$A$2:$A$7</c:f>
              <c:numCache>
                <c:formatCode>General</c:formatCode>
                <c:ptCount val="6"/>
              </c:numCache>
            </c:numRef>
          </c:cat>
          <c:val>
            <c:numRef>
              <c:f>List1!$B$2:$B$7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0-48D5-BBC8-821E0091E5F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bod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List1!$A$2:$A$7</c:f>
              <c:numCache>
                <c:formatCode>General</c:formatCode>
                <c:ptCount val="6"/>
              </c:numCache>
            </c:numRef>
          </c:cat>
          <c:val>
            <c:numRef>
              <c:f>List1!$C$2:$C$7</c:f>
              <c:numCache>
                <c:formatCode>0.0%</c:formatCode>
                <c:ptCount val="6"/>
                <c:pt idx="0">
                  <c:v>4.8745841276961605E-2</c:v>
                </c:pt>
                <c:pt idx="1">
                  <c:v>2.5483898233454479E-2</c:v>
                </c:pt>
                <c:pt idx="2">
                  <c:v>2.3350253807106598E-2</c:v>
                </c:pt>
                <c:pt idx="3">
                  <c:v>0.1099052540913006</c:v>
                </c:pt>
                <c:pt idx="4">
                  <c:v>0.11790003245699449</c:v>
                </c:pt>
                <c:pt idx="5">
                  <c:v>6.6666666666666671E-3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0-48D5-BBC8-821E0091E5F6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jinak</c:v>
                </c:pt>
              </c:strCache>
            </c:strRef>
          </c:tx>
          <c:spPr>
            <a:solidFill>
              <a:srgbClr val="E6AF0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List1!$A$2:$A$7</c:f>
              <c:numCache>
                <c:formatCode>General</c:formatCode>
                <c:ptCount val="6"/>
              </c:numCache>
            </c:numRef>
          </c:cat>
          <c:val>
            <c:numRef>
              <c:f>List1!$D$2:$D$7</c:f>
              <c:numCache>
                <c:formatCode>0.0%</c:formatCode>
                <c:ptCount val="6"/>
                <c:pt idx="0">
                  <c:v>0.95125415872303842</c:v>
                </c:pt>
                <c:pt idx="1">
                  <c:v>0.97451610176654535</c:v>
                </c:pt>
                <c:pt idx="2">
                  <c:v>0.97664974619289335</c:v>
                </c:pt>
                <c:pt idx="3">
                  <c:v>0.89009474590869941</c:v>
                </c:pt>
                <c:pt idx="4">
                  <c:v>0.88209996754300557</c:v>
                </c:pt>
                <c:pt idx="5">
                  <c:v>0.99333333333333329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90137400"/>
        <c:axId val="590136616"/>
      </c:barChart>
      <c:catAx>
        <c:axId val="5901374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136616"/>
        <c:crosses val="autoZero"/>
        <c:auto val="1"/>
        <c:lblAlgn val="ctr"/>
        <c:lblOffset val="100"/>
        <c:noMultiLvlLbl val="0"/>
      </c:catAx>
      <c:valAx>
        <c:axId val="590136616"/>
        <c:scaling>
          <c:orientation val="minMax"/>
          <c:max val="1"/>
          <c:min val="0"/>
        </c:scaling>
        <c:delete val="0"/>
        <c:axPos val="t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13740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strRef>
              <c:f>List1!$A$2:$A$9</c:f>
              <c:strCache>
                <c:ptCount val="8"/>
                <c:pt idx="0">
                  <c:v>35520 PSYCHOTERAPIE INDIVIDUÁLNÍ SYSTEMATICKÁ, PROVÁDĚNÁ PSYCHIATREM, KLINICKÝM PSYCHOLOGEM NEBO LÉKAŘEM S PSYCHOTERA</c:v>
                </c:pt>
                <c:pt idx="1">
                  <c:v>35610 PSYCHOTERAPIE SKUPINOVÁ, TYP I., PRO SKUPINU MAX. 9 OSOB Á 120 MIN.</c:v>
                </c:pt>
                <c:pt idx="2">
                  <c:v>35620 PSYCHOTERAPIE SKUPINOVÁ, TYP II., PRO SKUPINU 10 - 14 OSOB Á 120 MIN.</c:v>
                </c:pt>
                <c:pt idx="3">
                  <c:v>35630 PSYCHOTERAPIE SKUPINOVÁ, TYP III. (KOMUNITA) - SKUPINA NAD 14 OSOB Á 30 MIN</c:v>
                </c:pt>
                <c:pt idx="4">
                  <c:v>35650 RODINNÁ SYSTEMATICKÁ PSYCHOTERAPIE Á 30 MINUT</c:v>
                </c:pt>
                <c:pt idx="5">
                  <c:v>37117 RODIČOVSKÁ SKUPINA Á 30 MINUT</c:v>
                </c:pt>
                <c:pt idx="6">
                  <c:v>37119 SKUPINOVÁ PSYCHOTERAPIE DĚTÍ DO 8 LET (Á 30 MINUT)</c:v>
                </c:pt>
                <c:pt idx="7">
                  <c:v>37125 EMERGENTNÍ PSYCHOTERAPIE Á 60 MINUT</c:v>
                </c:pt>
              </c:strCache>
            </c:strRef>
          </c:cat>
          <c:val>
            <c:numRef>
              <c:f>List1!$B$2:$B$9</c:f>
              <c:numCache>
                <c:formatCode>#,##0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0-48D5-BBC8-821E0091E5F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bod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35520 PSYCHOTERAPIE INDIVIDUÁLNÍ SYSTEMATICKÁ, PROVÁDĚNÁ PSYCHIATREM, KLINICKÝM PSYCHOLOGEM NEBO LÉKAŘEM S PSYCHOTERA</c:v>
                </c:pt>
                <c:pt idx="1">
                  <c:v>35610 PSYCHOTERAPIE SKUPINOVÁ, TYP I., PRO SKUPINU MAX. 9 OSOB Á 120 MIN.</c:v>
                </c:pt>
                <c:pt idx="2">
                  <c:v>35620 PSYCHOTERAPIE SKUPINOVÁ, TYP II., PRO SKUPINU 10 - 14 OSOB Á 120 MIN.</c:v>
                </c:pt>
                <c:pt idx="3">
                  <c:v>35630 PSYCHOTERAPIE SKUPINOVÁ, TYP III. (KOMUNITA) - SKUPINA NAD 14 OSOB Á 30 MIN</c:v>
                </c:pt>
                <c:pt idx="4">
                  <c:v>35650 RODINNÁ SYSTEMATICKÁ PSYCHOTERAPIE Á 30 MINUT</c:v>
                </c:pt>
                <c:pt idx="5">
                  <c:v>37117 RODIČOVSKÁ SKUPINA Á 30 MINUT</c:v>
                </c:pt>
                <c:pt idx="6">
                  <c:v>37119 SKUPINOVÁ PSYCHOTERAPIE DĚTÍ DO 8 LET (Á 30 MINUT)</c:v>
                </c:pt>
                <c:pt idx="7">
                  <c:v>37125 EMERGENTNÍ PSYCHOTERAPIE Á 60 MINUT</c:v>
                </c:pt>
              </c:strCache>
            </c:strRef>
          </c:cat>
          <c:val>
            <c:numRef>
              <c:f>List1!$C$2:$C$9</c:f>
              <c:numCache>
                <c:formatCode>General</c:formatCode>
                <c:ptCount val="8"/>
                <c:pt idx="0" formatCode="0.0%">
                  <c:v>0.20098276139842114</c:v>
                </c:pt>
                <c:pt idx="4" formatCode="0.0%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0-48D5-BBC8-821E0091E5F6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jinak</c:v>
                </c:pt>
              </c:strCache>
            </c:strRef>
          </c:tx>
          <c:spPr>
            <a:solidFill>
              <a:srgbClr val="E6AF0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35520 PSYCHOTERAPIE INDIVIDUÁLNÍ SYSTEMATICKÁ, PROVÁDĚNÁ PSYCHIATREM, KLINICKÝM PSYCHOLOGEM NEBO LÉKAŘEM S PSYCHOTERA</c:v>
                </c:pt>
                <c:pt idx="1">
                  <c:v>35610 PSYCHOTERAPIE SKUPINOVÁ, TYP I., PRO SKUPINU MAX. 9 OSOB Á 120 MIN.</c:v>
                </c:pt>
                <c:pt idx="2">
                  <c:v>35620 PSYCHOTERAPIE SKUPINOVÁ, TYP II., PRO SKUPINU 10 - 14 OSOB Á 120 MIN.</c:v>
                </c:pt>
                <c:pt idx="3">
                  <c:v>35630 PSYCHOTERAPIE SKUPINOVÁ, TYP III. (KOMUNITA) - SKUPINA NAD 14 OSOB Á 30 MIN</c:v>
                </c:pt>
                <c:pt idx="4">
                  <c:v>35650 RODINNÁ SYSTEMATICKÁ PSYCHOTERAPIE Á 30 MINUT</c:v>
                </c:pt>
                <c:pt idx="5">
                  <c:v>37117 RODIČOVSKÁ SKUPINA Á 30 MINUT</c:v>
                </c:pt>
                <c:pt idx="6">
                  <c:v>37119 SKUPINOVÁ PSYCHOTERAPIE DĚTÍ DO 8 LET (Á 30 MINUT)</c:v>
                </c:pt>
                <c:pt idx="7">
                  <c:v>37125 EMERGENTNÍ PSYCHOTERAPIE Á 60 MINUT</c:v>
                </c:pt>
              </c:strCache>
            </c:strRef>
          </c:cat>
          <c:val>
            <c:numRef>
              <c:f>List1!$D$2:$D$9</c:f>
              <c:numCache>
                <c:formatCode>0.0%</c:formatCode>
                <c:ptCount val="8"/>
                <c:pt idx="0">
                  <c:v>0.79901723860157892</c:v>
                </c:pt>
                <c:pt idx="1">
                  <c:v>0.99980995819080187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90135440"/>
        <c:axId val="590075072"/>
      </c:barChart>
      <c:catAx>
        <c:axId val="5901354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075072"/>
        <c:crosses val="autoZero"/>
        <c:auto val="1"/>
        <c:lblAlgn val="ctr"/>
        <c:lblOffset val="100"/>
        <c:noMultiLvlLbl val="0"/>
      </c:catAx>
      <c:valAx>
        <c:axId val="590075072"/>
        <c:scaling>
          <c:orientation val="minMax"/>
          <c:max val="1"/>
          <c:min val="0"/>
        </c:scaling>
        <c:delete val="0"/>
        <c:axPos val="t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13544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strRef>
              <c:f>List1!$A$2:$A$9</c:f>
              <c:strCache>
                <c:ptCount val="8"/>
                <c:pt idx="0">
                  <c:v>35520 PSYCHOTERAPIE INDIVIDUÁLNÍ SYSTEMATICKÁ, PROVÁDĚNÁ PSYCHIATREM, KLINICKÝM PSYCHOLOGEM NEBO LÉKAŘEM S PSYCHOTERA</c:v>
                </c:pt>
                <c:pt idx="1">
                  <c:v>35610 PSYCHOTERAPIE SKUPINOVÁ, TYP I., PRO SKUPINU MAX. 9 OSOB Á 120 MIN.</c:v>
                </c:pt>
                <c:pt idx="2">
                  <c:v>35620 PSYCHOTERAPIE SKUPINOVÁ, TYP II., PRO SKUPINU 10 - 14 OSOB Á 120 MIN.</c:v>
                </c:pt>
                <c:pt idx="3">
                  <c:v>35630 PSYCHOTERAPIE SKUPINOVÁ, TYP III. (KOMUNITA) - SKUPINA NAD 14 OSOB Á 30 MIN</c:v>
                </c:pt>
                <c:pt idx="4">
                  <c:v>35650 RODINNÁ SYSTEMATICKÁ PSYCHOTERAPIE Á 30 MINUT</c:v>
                </c:pt>
                <c:pt idx="5">
                  <c:v>37117 RODIČOVSKÁ SKUPINA Á 30 MINUT</c:v>
                </c:pt>
                <c:pt idx="6">
                  <c:v>37119 SKUPINOVÁ PSYCHOTERAPIE DĚTÍ DO 8 LET (Á 30 MINUT)</c:v>
                </c:pt>
                <c:pt idx="7">
                  <c:v>37125 EMERGENTNÍ PSYCHOTERAPIE Á 60 MINUT</c:v>
                </c:pt>
              </c:strCache>
            </c:strRef>
          </c:cat>
          <c:val>
            <c:numRef>
              <c:f>List1!$B$2:$B$9</c:f>
              <c:numCache>
                <c:formatCode>#,##0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0-48D5-BBC8-821E0091E5F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bod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275619207293465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411668063817828E-2"/>
                  <c:y val="4.802735128824863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35520 PSYCHOTERAPIE INDIVIDUÁLNÍ SYSTEMATICKÁ, PROVÁDĚNÁ PSYCHIATREM, KLINICKÝM PSYCHOLOGEM NEBO LÉKAŘEM S PSYCHOTERA</c:v>
                </c:pt>
                <c:pt idx="1">
                  <c:v>35610 PSYCHOTERAPIE SKUPINOVÁ, TYP I., PRO SKUPINU MAX. 9 OSOB Á 120 MIN.</c:v>
                </c:pt>
                <c:pt idx="2">
                  <c:v>35620 PSYCHOTERAPIE SKUPINOVÁ, TYP II., PRO SKUPINU 10 - 14 OSOB Á 120 MIN.</c:v>
                </c:pt>
                <c:pt idx="3">
                  <c:v>35630 PSYCHOTERAPIE SKUPINOVÁ, TYP III. (KOMUNITA) - SKUPINA NAD 14 OSOB Á 30 MIN</c:v>
                </c:pt>
                <c:pt idx="4">
                  <c:v>35650 RODINNÁ SYSTEMATICKÁ PSYCHOTERAPIE Á 30 MINUT</c:v>
                </c:pt>
                <c:pt idx="5">
                  <c:v>37117 RODIČOVSKÁ SKUPINA Á 30 MINUT</c:v>
                </c:pt>
                <c:pt idx="6">
                  <c:v>37119 SKUPINOVÁ PSYCHOTERAPIE DĚTÍ DO 8 LET (Á 30 MINUT)</c:v>
                </c:pt>
                <c:pt idx="7">
                  <c:v>37125 EMERGENTNÍ PSYCHOTERAPIE Á 60 MINUT</c:v>
                </c:pt>
              </c:strCache>
            </c:strRef>
          </c:cat>
          <c:val>
            <c:numRef>
              <c:f>List1!$C$2:$C$9</c:f>
              <c:numCache>
                <c:formatCode>0.0%</c:formatCode>
                <c:ptCount val="8"/>
                <c:pt idx="0">
                  <c:v>9.1311265474019174E-2</c:v>
                </c:pt>
                <c:pt idx="1">
                  <c:v>3.4723481414324568E-2</c:v>
                </c:pt>
                <c:pt idx="4">
                  <c:v>0.39691714836223502</c:v>
                </c:pt>
                <c:pt idx="5">
                  <c:v>4.7368421052631587E-2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0-48D5-BBC8-821E0091E5F6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jinak</c:v>
                </c:pt>
              </c:strCache>
            </c:strRef>
          </c:tx>
          <c:spPr>
            <a:solidFill>
              <a:srgbClr val="E6AF0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35520 PSYCHOTERAPIE INDIVIDUÁLNÍ SYSTEMATICKÁ, PROVÁDĚNÁ PSYCHIATREM, KLINICKÝM PSYCHOLOGEM NEBO LÉKAŘEM S PSYCHOTERA</c:v>
                </c:pt>
                <c:pt idx="1">
                  <c:v>35610 PSYCHOTERAPIE SKUPINOVÁ, TYP I., PRO SKUPINU MAX. 9 OSOB Á 120 MIN.</c:v>
                </c:pt>
                <c:pt idx="2">
                  <c:v>35620 PSYCHOTERAPIE SKUPINOVÁ, TYP II., PRO SKUPINU 10 - 14 OSOB Á 120 MIN.</c:v>
                </c:pt>
                <c:pt idx="3">
                  <c:v>35630 PSYCHOTERAPIE SKUPINOVÁ, TYP III. (KOMUNITA) - SKUPINA NAD 14 OSOB Á 30 MIN</c:v>
                </c:pt>
                <c:pt idx="4">
                  <c:v>35650 RODINNÁ SYSTEMATICKÁ PSYCHOTERAPIE Á 30 MINUT</c:v>
                </c:pt>
                <c:pt idx="5">
                  <c:v>37117 RODIČOVSKÁ SKUPINA Á 30 MINUT</c:v>
                </c:pt>
                <c:pt idx="6">
                  <c:v>37119 SKUPINOVÁ PSYCHOTERAPIE DĚTÍ DO 8 LET (Á 30 MINUT)</c:v>
                </c:pt>
                <c:pt idx="7">
                  <c:v>37125 EMERGENTNÍ PSYCHOTERAPIE Á 60 MINUT</c:v>
                </c:pt>
              </c:strCache>
            </c:strRef>
          </c:cat>
          <c:val>
            <c:numRef>
              <c:f>List1!$D$2:$D$9</c:f>
              <c:numCache>
                <c:formatCode>0.0%</c:formatCode>
                <c:ptCount val="8"/>
                <c:pt idx="0">
                  <c:v>0.90868873452598076</c:v>
                </c:pt>
                <c:pt idx="1">
                  <c:v>0.96527651858567542</c:v>
                </c:pt>
                <c:pt idx="2">
                  <c:v>1</c:v>
                </c:pt>
                <c:pt idx="3">
                  <c:v>0.9999767736241274</c:v>
                </c:pt>
                <c:pt idx="4">
                  <c:v>0.60308285163776498</c:v>
                </c:pt>
                <c:pt idx="5">
                  <c:v>0.95263157894736838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90081736"/>
        <c:axId val="590083304"/>
      </c:barChart>
      <c:catAx>
        <c:axId val="5900817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083304"/>
        <c:crosses val="autoZero"/>
        <c:auto val="1"/>
        <c:lblAlgn val="ctr"/>
        <c:lblOffset val="100"/>
        <c:noMultiLvlLbl val="0"/>
      </c:catAx>
      <c:valAx>
        <c:axId val="590083304"/>
        <c:scaling>
          <c:orientation val="minMax"/>
          <c:max val="1"/>
          <c:min val="0"/>
        </c:scaling>
        <c:delete val="0"/>
        <c:axPos val="t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008173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B9A21DD-73AC-4656-9BFB-1E1710E00350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5FE01F2-4268-44BC-87B3-E05E4197D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477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280" y="631601"/>
            <a:ext cx="889000" cy="5397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21.03.2018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4829"/>
            <a:ext cx="4896543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43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21.03.2018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3" name="Obrázek 12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Obrázek 14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166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21.03.2018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Obrázek 11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Obrázek 13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6009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21.03.2018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Obrázek 11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Obrázek 13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288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7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Obrázek 15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242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21.03.2018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C:\Users\User\CloudStation\DRG\logo-drg-restart-modre.emf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022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21.03.2018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4" name="Obrázek 13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Obrázek 15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448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21.03.2018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5" name="Obrázek 14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Obrázek 16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075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21.03.2018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Obrázek 11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Obrázek 13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943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36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21.03.2018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1" name="Obrázek 10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ek 12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443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21.03.2018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3" name="Obrázek 12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Obrázek 14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130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0C38-F510-47E7-ABED-742168BE8777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07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  <a:noFill/>
        </p:spPr>
        <p:txBody>
          <a:bodyPr>
            <a:noAutofit/>
          </a:bodyPr>
          <a:lstStyle/>
          <a:p>
            <a:r>
              <a:rPr lang="cs-CZ" sz="4800" b="1" dirty="0"/>
              <a:t>Analýza produkčních dat RN (soubory C) za rok 2016</a:t>
            </a:r>
            <a:br>
              <a:rPr lang="cs-CZ" sz="4800" b="1" dirty="0"/>
            </a:br>
            <a:r>
              <a:rPr lang="cs-CZ" sz="4800" dirty="0">
                <a:solidFill>
                  <a:srgbClr val="FF0000"/>
                </a:solidFill>
              </a:rPr>
              <a:t>- </a:t>
            </a:r>
            <a:r>
              <a:rPr lang="cs-CZ" sz="4800" dirty="0" smtClean="0">
                <a:solidFill>
                  <a:srgbClr val="FF0000"/>
                </a:solidFill>
              </a:rPr>
              <a:t>Fakultní nemocnice Olomouc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7524" y="4725144"/>
            <a:ext cx="8568952" cy="1872208"/>
          </a:xfrm>
        </p:spPr>
        <p:txBody>
          <a:bodyPr anchor="b">
            <a:noAutofit/>
          </a:bodyPr>
          <a:lstStyle/>
          <a:p>
            <a:r>
              <a:rPr lang="cs-CZ" sz="1400" dirty="0">
                <a:solidFill>
                  <a:schemeClr val="tx1"/>
                </a:solidFill>
              </a:rPr>
              <a:t>Markéta </a:t>
            </a:r>
            <a:r>
              <a:rPr lang="cs-CZ" sz="1400" dirty="0" smtClean="0">
                <a:solidFill>
                  <a:schemeClr val="tx1"/>
                </a:solidFill>
              </a:rPr>
              <a:t>Bartůňková, Tomáš Pavlík, Petr Klika, </a:t>
            </a:r>
            <a:r>
              <a:rPr lang="cs-CZ" sz="1400" dirty="0">
                <a:solidFill>
                  <a:schemeClr val="tx1"/>
                </a:solidFill>
              </a:rPr>
              <a:t>Zbyněk </a:t>
            </a:r>
            <a:r>
              <a:rPr lang="cs-CZ" sz="1400" dirty="0" smtClean="0">
                <a:solidFill>
                  <a:schemeClr val="tx1"/>
                </a:solidFill>
              </a:rPr>
              <a:t>Bortlíček</a:t>
            </a:r>
            <a:r>
              <a:rPr lang="cs-CZ" sz="1400" dirty="0">
                <a:solidFill>
                  <a:schemeClr val="tx1"/>
                </a:solidFill>
              </a:rPr>
              <a:t>, Petra </a:t>
            </a:r>
            <a:r>
              <a:rPr lang="cs-CZ" sz="1400" dirty="0" smtClean="0">
                <a:solidFill>
                  <a:schemeClr val="tx1"/>
                </a:solidFill>
              </a:rPr>
              <a:t>Kovalčíková,</a:t>
            </a:r>
            <a:br>
              <a:rPr lang="cs-CZ" sz="1400" dirty="0" smtClean="0">
                <a:solidFill>
                  <a:schemeClr val="tx1"/>
                </a:solidFill>
              </a:rPr>
            </a:br>
            <a:r>
              <a:rPr lang="cs-CZ" sz="1400" dirty="0" smtClean="0">
                <a:solidFill>
                  <a:schemeClr val="tx1"/>
                </a:solidFill>
              </a:rPr>
              <a:t>Michal Uher, Martina Hlostová, Lucie Panáčková, Ladislav Dušek</a:t>
            </a:r>
          </a:p>
          <a:p>
            <a:endParaRPr lang="cs-CZ" sz="1400" dirty="0" smtClean="0">
              <a:solidFill>
                <a:schemeClr val="tx1"/>
              </a:solidFill>
            </a:endParaRPr>
          </a:p>
          <a:p>
            <a:r>
              <a:rPr lang="cs-CZ" sz="1400" dirty="0" smtClean="0">
                <a:solidFill>
                  <a:schemeClr val="tx1"/>
                </a:solidFill>
              </a:rPr>
              <a:t>Ústav </a:t>
            </a:r>
            <a:r>
              <a:rPr lang="cs-CZ" sz="1400" dirty="0">
                <a:solidFill>
                  <a:schemeClr val="tx1"/>
                </a:solidFill>
              </a:rPr>
              <a:t>zdravotnických informací a statistiky </a:t>
            </a:r>
            <a:r>
              <a:rPr lang="cs-CZ" sz="1400" dirty="0" smtClean="0">
                <a:solidFill>
                  <a:schemeClr val="tx1"/>
                </a:solidFill>
              </a:rPr>
              <a:t>ČR</a:t>
            </a:r>
            <a:endParaRPr lang="cs-CZ" sz="1400" dirty="0">
              <a:solidFill>
                <a:schemeClr val="tx1"/>
              </a:solidFill>
            </a:endParaRPr>
          </a:p>
          <a:p>
            <a:r>
              <a:rPr lang="cs-CZ" sz="1400" dirty="0" smtClean="0">
                <a:solidFill>
                  <a:schemeClr val="tx1"/>
                </a:solidFill>
              </a:rPr>
              <a:t>27. 3. 2018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7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Kontrola vazby anestezie vs. provedený výkon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1600200"/>
            <a:ext cx="835292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Pro validaci dat za rok 2017 </a:t>
            </a:r>
            <a:r>
              <a:rPr lang="cs-CZ" sz="2000" dirty="0" smtClean="0"/>
              <a:t>bude pro soubor se zdravotními výkony (soubor CC) zavedena následující doplňující validace </a:t>
            </a:r>
            <a:r>
              <a:rPr lang="cs-CZ" sz="2000" dirty="0"/>
              <a:t>a záznam bude hodnocen jako </a:t>
            </a:r>
            <a:r>
              <a:rPr lang="cs-CZ" sz="2000" dirty="0" smtClean="0"/>
              <a:t>nevalidní za této situace:</a:t>
            </a:r>
          </a:p>
          <a:p>
            <a:r>
              <a:rPr lang="cs-CZ" sz="2000" dirty="0" smtClean="0"/>
              <a:t>V souboru CC </a:t>
            </a:r>
            <a:r>
              <a:rPr lang="cs-CZ" sz="2000" b="1" dirty="0" smtClean="0"/>
              <a:t>jsou v rámci 1 kalendářního dne </a:t>
            </a:r>
            <a:r>
              <a:rPr lang="cs-CZ" sz="2000" dirty="0" smtClean="0"/>
              <a:t>vykázány výkony </a:t>
            </a:r>
            <a:r>
              <a:rPr lang="cs-CZ" sz="2000" b="1" dirty="0" smtClean="0"/>
              <a:t>anestezie v celkové délce alespoň 60 minut </a:t>
            </a:r>
            <a:r>
              <a:rPr lang="cs-CZ" sz="2000" dirty="0" smtClean="0"/>
              <a:t>a zároveň pro daný den </a:t>
            </a:r>
            <a:r>
              <a:rPr lang="cs-CZ" sz="2000" b="1" dirty="0" smtClean="0"/>
              <a:t>neexistuje operační protokol</a:t>
            </a:r>
            <a:r>
              <a:rPr lang="cs-CZ" sz="2000" dirty="0" smtClean="0"/>
              <a:t> a zároveň </a:t>
            </a:r>
            <a:r>
              <a:rPr lang="cs-CZ" sz="2000" b="1" dirty="0" smtClean="0"/>
              <a:t>neexistuje ani jeden výkon </a:t>
            </a:r>
            <a:r>
              <a:rPr lang="cs-CZ" sz="2000" dirty="0" smtClean="0"/>
              <a:t>vykázaný na pracoviště</a:t>
            </a:r>
            <a:r>
              <a:rPr lang="cs-CZ" sz="2000" b="1" dirty="0" smtClean="0"/>
              <a:t> </a:t>
            </a:r>
            <a:r>
              <a:rPr lang="cs-CZ" sz="2000" b="1" dirty="0"/>
              <a:t>s atributem 1 = OPOS, OPPS, APAM, ENDE, ENBR, ENUR, IKIK, IKKA, </a:t>
            </a:r>
            <a:r>
              <a:rPr lang="cs-CZ" sz="2000" b="1" dirty="0" smtClean="0"/>
              <a:t>IRIR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000" dirty="0" smtClean="0"/>
              <a:t>- hlavním záměrem této validace je identifikovat velké operační výkony nesprávně vykázané na špatné pracoviště, nejčastěji na APST, což zamezuje správnému ocenění operačních služeb a jedná se o situace, které nepostihnou validace popsané na předchozích dvou </a:t>
            </a:r>
            <a:r>
              <a:rPr lang="cs-CZ" sz="2000" dirty="0" err="1" smtClean="0"/>
              <a:t>slidech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Šipka doprava 3"/>
          <p:cNvSpPr/>
          <p:nvPr/>
        </p:nvSpPr>
        <p:spPr>
          <a:xfrm>
            <a:off x="395537" y="5589240"/>
            <a:ext cx="720080" cy="317649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22115" y="5437673"/>
            <a:ext cx="7282333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</a:t>
            </a:r>
            <a:r>
              <a:rPr lang="cs-CZ" sz="2000" dirty="0" smtClean="0"/>
              <a:t> </a:t>
            </a:r>
            <a:r>
              <a:rPr lang="cs-CZ" sz="2000" b="1" dirty="0" smtClean="0"/>
              <a:t>případě, že nedojde k opravení záznamů </a:t>
            </a:r>
            <a:r>
              <a:rPr lang="cs-CZ" sz="2000" dirty="0" smtClean="0"/>
              <a:t>s výše uvedenou chybou, bude </a:t>
            </a:r>
            <a:r>
              <a:rPr lang="cs-CZ" sz="2000" b="1" dirty="0" smtClean="0"/>
              <a:t>celý hospitalizační případ označen jako nevalidní </a:t>
            </a:r>
            <a:r>
              <a:rPr lang="cs-CZ" sz="2000" dirty="0" smtClean="0"/>
              <a:t>a nebude zahrnut do výpočtu průměrných celkových nákladů na danou péči.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8583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Seznam operačních výkonů</a:t>
            </a:r>
            <a:endParaRPr lang="cs-CZ" sz="3600" b="1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7" y="1600200"/>
            <a:ext cx="8352927" cy="4525963"/>
          </a:xfrm>
        </p:spPr>
        <p:txBody>
          <a:bodyPr>
            <a:noAutofit/>
          </a:bodyPr>
          <a:lstStyle/>
          <a:p>
            <a:r>
              <a:rPr lang="cs-CZ" sz="2000" dirty="0" smtClean="0"/>
              <a:t>Na základě analýzy předaných dat za rok 2016 byl sestaven seznam operačních výkonů, tedy položek Seznamu </a:t>
            </a:r>
            <a:r>
              <a:rPr lang="cs-CZ" sz="2000" dirty="0"/>
              <a:t>zdravotních výkonů s bodovými </a:t>
            </a:r>
            <a:r>
              <a:rPr lang="cs-CZ" sz="2000" dirty="0" smtClean="0"/>
              <a:t>hodnotami  nebo položek Číselníku DRG markerů.</a:t>
            </a:r>
          </a:p>
          <a:p>
            <a:r>
              <a:rPr lang="cs-CZ" sz="2000" dirty="0" smtClean="0"/>
              <a:t>Do tohoto seznamu byly zařazeny všechny výkony, které byly v roce 2016 reálně prováděny na operačních sálech (dle souborů CC a CF).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V </a:t>
            </a:r>
            <a:r>
              <a:rPr lang="cs-CZ" sz="2000" b="1" dirty="0" smtClean="0"/>
              <a:t>rámci validace </a:t>
            </a:r>
            <a:r>
              <a:rPr lang="cs-CZ" sz="2000" dirty="0" smtClean="0"/>
              <a:t>dat za rok 2017 </a:t>
            </a:r>
            <a:r>
              <a:rPr lang="cs-CZ" sz="2000" b="1" dirty="0" smtClean="0"/>
              <a:t>bude tento seznam využíván pro kontrolu</a:t>
            </a:r>
            <a:r>
              <a:rPr lang="cs-CZ" sz="2000" dirty="0" smtClean="0"/>
              <a:t>, </a:t>
            </a:r>
            <a:r>
              <a:rPr lang="cs-CZ" sz="2000" b="1" dirty="0" smtClean="0"/>
              <a:t>zda položky ze seznamu operačních výkonů</a:t>
            </a:r>
            <a:r>
              <a:rPr lang="cs-CZ" sz="2000" dirty="0" smtClean="0"/>
              <a:t> </a:t>
            </a:r>
            <a:r>
              <a:rPr lang="cs-CZ" sz="2000" b="1" dirty="0" smtClean="0"/>
              <a:t>jsou</a:t>
            </a:r>
            <a:r>
              <a:rPr lang="cs-CZ" sz="2000" dirty="0" smtClean="0"/>
              <a:t> v souboru CC </a:t>
            </a:r>
            <a:r>
              <a:rPr lang="cs-CZ" sz="2000" b="1" dirty="0" smtClean="0"/>
              <a:t>vykázány na </a:t>
            </a:r>
            <a:r>
              <a:rPr lang="cs-CZ" sz="2000" dirty="0" smtClean="0"/>
              <a:t>pracovišti s atributem 1 = </a:t>
            </a:r>
            <a:r>
              <a:rPr lang="cs-CZ" sz="2000" b="1" dirty="0" smtClean="0"/>
              <a:t>OPOS</a:t>
            </a:r>
            <a:r>
              <a:rPr lang="cs-CZ" sz="2000" dirty="0" smtClean="0"/>
              <a:t>. 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cs-CZ" sz="1600" dirty="0" smtClean="0"/>
              <a:t>- cílem </a:t>
            </a:r>
            <a:r>
              <a:rPr lang="cs-CZ" sz="1600" dirty="0"/>
              <a:t>je zamezit situacím, které nastávaly v datech za rok 2016, kdy velké operační výkony proveditelné pouze na operačním sále byly vykazovány např. na ambulantní pracoviště, což vedlo k ocenění daného výkonu pomocí jednice bod a umělého navýšení nákladů za </a:t>
            </a:r>
            <a:r>
              <a:rPr lang="cs-CZ" sz="1600" dirty="0" smtClean="0"/>
              <a:t>vyžádanou ambulantní péči</a:t>
            </a:r>
            <a:r>
              <a:rPr lang="cs-CZ" sz="1600" dirty="0"/>
              <a:t>.</a:t>
            </a:r>
          </a:p>
          <a:p>
            <a:r>
              <a:rPr lang="cs-CZ" sz="2000" dirty="0" smtClean="0"/>
              <a:t>Kompletní seznam operačních výkonů je uveden v přiloženém </a:t>
            </a:r>
            <a:r>
              <a:rPr lang="cs-CZ" sz="2000" dirty="0" err="1" smtClean="0"/>
              <a:t>excelu</a:t>
            </a:r>
            <a:r>
              <a:rPr lang="cs-CZ" sz="2000" dirty="0" smtClean="0"/>
              <a:t>. </a:t>
            </a:r>
            <a:br>
              <a:rPr lang="cs-CZ" sz="2000" dirty="0" smtClean="0"/>
            </a:br>
            <a:endParaRPr lang="cs-CZ" sz="2000" dirty="0" smtClean="0"/>
          </a:p>
          <a:p>
            <a:pPr lvl="1" indent="-34290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2309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dirty="0"/>
              <a:t>Kontrola </a:t>
            </a:r>
            <a:r>
              <a:rPr lang="cs-CZ" sz="3600" b="1" dirty="0" smtClean="0"/>
              <a:t>vykazování ošetřovacích dnů</a:t>
            </a:r>
            <a:endParaRPr lang="cs-CZ" sz="3600" b="1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7" y="1600200"/>
            <a:ext cx="8352927" cy="4525963"/>
          </a:xfrm>
        </p:spPr>
        <p:txBody>
          <a:bodyPr>
            <a:noAutofit/>
          </a:bodyPr>
          <a:lstStyle/>
          <a:p>
            <a:r>
              <a:rPr lang="cs-CZ" sz="2000" dirty="0" smtClean="0"/>
              <a:t>V datech RN </a:t>
            </a:r>
            <a:r>
              <a:rPr lang="cs-CZ" sz="2000" b="1" dirty="0" smtClean="0"/>
              <a:t>se vyskytují hospitalizační případy s nulovými náklady na pobytové služby</a:t>
            </a:r>
            <a:r>
              <a:rPr lang="cs-CZ" sz="2000" dirty="0" smtClean="0"/>
              <a:t>. Tedy současně jak za pobyt na standardním oddělení, tak na oddělení intenzivní péče.</a:t>
            </a:r>
          </a:p>
          <a:p>
            <a:r>
              <a:rPr lang="cs-CZ" sz="2000" dirty="0" smtClean="0"/>
              <a:t>Tento fakt může být způsoben dvěma důvody:</a:t>
            </a:r>
          </a:p>
          <a:p>
            <a:pPr lvl="1" indent="-342900">
              <a:buAutoNum type="arabicParenR"/>
            </a:pPr>
            <a:r>
              <a:rPr lang="cs-CZ" sz="2000" b="1" dirty="0" smtClean="0">
                <a:latin typeface="+mj-lt"/>
              </a:rPr>
              <a:t>Ošetřovací dny nejsou vykázány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→</a:t>
            </a:r>
            <a:r>
              <a:rPr lang="cs-CZ" sz="2000" dirty="0" smtClean="0">
                <a:latin typeface="+mj-lt"/>
              </a:rPr>
              <a:t> Pro tyto situace již jsou vytvořeny validace na očekávaný počet ošetřovacích dnů </a:t>
            </a:r>
            <a:r>
              <a:rPr lang="cs-CZ" sz="2000" dirty="0">
                <a:latin typeface="+mj-lt"/>
              </a:rPr>
              <a:t>(validace S2-DRG-CA18 a </a:t>
            </a:r>
            <a:r>
              <a:rPr lang="cs-CZ" sz="2000" dirty="0" smtClean="0">
                <a:latin typeface="+mj-lt"/>
              </a:rPr>
              <a:t>S2-DRG-CA19),</a:t>
            </a:r>
          </a:p>
          <a:p>
            <a:pPr lvl="1" indent="-342900">
              <a:buAutoNum type="arabicParenR"/>
            </a:pPr>
            <a:r>
              <a:rPr lang="cs-CZ" sz="2000" b="1" dirty="0" smtClean="0">
                <a:latin typeface="+mj-lt"/>
              </a:rPr>
              <a:t>Ošetřovací dny jsou vykázány na pracoviště s jiným atributem 1 než APST nebo APIN, což znemožňuje jejich ocenění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→</a:t>
            </a:r>
            <a:r>
              <a:rPr lang="cs-CZ" sz="2000" dirty="0">
                <a:latin typeface="+mj-lt"/>
              </a:rPr>
              <a:t> Pro tyto situace </a:t>
            </a:r>
            <a:r>
              <a:rPr lang="cs-CZ" sz="2000" dirty="0" smtClean="0">
                <a:latin typeface="+mj-lt"/>
              </a:rPr>
              <a:t>prozatím žádná validace vytvořena nebyla.</a:t>
            </a:r>
            <a:endParaRPr lang="cs-CZ" sz="2000" dirty="0">
              <a:latin typeface="+mj-lt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464467" y="5336257"/>
            <a:ext cx="720080" cy="317649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339626" y="4960109"/>
            <a:ext cx="7282334" cy="11149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dirty="0" smtClean="0"/>
              <a:t>Co je příčinou vykazování ošetřovacích dnů mimo lůžková oddělení? Jde o administrativní chybu, nebo se například jedná o důsledek vyplývající ze smluvních vztahů s plátci?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0413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229369" y="2482822"/>
          <a:ext cx="7848872" cy="1986285"/>
        </p:xfrm>
        <a:graphic>
          <a:graphicData uri="http://schemas.openxmlformats.org/drawingml/2006/table">
            <a:tbl>
              <a:tblPr/>
              <a:tblGrid>
                <a:gridCol w="2376264"/>
                <a:gridCol w="2521209"/>
                <a:gridCol w="832446"/>
                <a:gridCol w="2118953"/>
              </a:tblGrid>
              <a:tr h="397257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Porodní sál </a:t>
                      </a:r>
                      <a:r>
                        <a:rPr lang="cs-CZ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(OPPS)</a:t>
                      </a:r>
                      <a:endParaRPr lang="cs-CZ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725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Ambulance </a:t>
                      </a:r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(APAM)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725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Anesteziologie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(OSAN)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725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Intervenční kardiologie </a:t>
                      </a:r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(IKIK)</a:t>
                      </a:r>
                      <a:r>
                        <a:rPr lang="cs-CZ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7257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Operační sál </a:t>
                      </a:r>
                      <a:r>
                        <a:rPr lang="cs-CZ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(OPOS)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6" name="TextovéPole 45"/>
          <p:cNvSpPr txBox="1"/>
          <p:nvPr/>
        </p:nvSpPr>
        <p:spPr>
          <a:xfrm>
            <a:off x="2619350" y="1892449"/>
            <a:ext cx="25298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b="1" dirty="0" smtClean="0"/>
              <a:t>Počet OD vykázaných mimo APST/APIN</a:t>
            </a:r>
            <a:endParaRPr lang="cs-CZ" sz="1100" b="1" dirty="0"/>
          </a:p>
        </p:txBody>
      </p:sp>
      <p:sp>
        <p:nvSpPr>
          <p:cNvPr id="18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cs-CZ" sz="3400" b="1" dirty="0" smtClean="0"/>
              <a:t>Vykazování ošetřovacích dnů (OD) mimo lůžková oddělení v datech za rok 2016</a:t>
            </a:r>
            <a:endParaRPr lang="cs-CZ" sz="3400" b="1" dirty="0"/>
          </a:p>
        </p:txBody>
      </p:sp>
      <p:graphicFrame>
        <p:nvGraphicFramePr>
          <p:cNvPr id="17" name="Graf 16"/>
          <p:cNvGraphicFramePr/>
          <p:nvPr>
            <p:extLst>
              <p:ext uri="{D42A27DB-BD31-4B8C-83A1-F6EECF244321}">
                <p14:modId xmlns:p14="http://schemas.microsoft.com/office/powerpoint/2010/main" val="1023291194"/>
              </p:ext>
            </p:extLst>
          </p:nvPr>
        </p:nvGraphicFramePr>
        <p:xfrm>
          <a:off x="2490192" y="2172538"/>
          <a:ext cx="2827362" cy="2408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ovéPole 22"/>
          <p:cNvSpPr txBox="1"/>
          <p:nvPr/>
        </p:nvSpPr>
        <p:spPr>
          <a:xfrm>
            <a:off x="251520" y="4543028"/>
            <a:ext cx="8640960" cy="15841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txBody>
          <a:bodyPr wrap="square" rtlCol="0" anchor="t">
            <a:noAutofit/>
          </a:bodyPr>
          <a:lstStyle/>
          <a:p>
            <a:r>
              <a:rPr lang="cs-CZ" sz="1400" dirty="0" smtClean="0"/>
              <a:t>V datech </a:t>
            </a:r>
            <a:r>
              <a:rPr lang="cs-CZ" sz="1400" b="1" dirty="0" smtClean="0"/>
              <a:t>Fakultní nemocnice Olomouc </a:t>
            </a:r>
            <a:r>
              <a:rPr lang="cs-CZ" sz="1400" dirty="0" smtClean="0"/>
              <a:t>za rok 2016 bylo zaznamenáno celkem 19 ošetřovacích dní vykázaných na porodní sál (OPPS). Ošetřovací dny vykázané touto cestou nelze ocenit (mimo APST a APIN není jednice pro OD definována), v důsledku čehož mají případy s takto vykázanými OD podhodnocené náklady na pobytové služby.</a:t>
            </a:r>
          </a:p>
          <a:p>
            <a:r>
              <a:rPr lang="cs-CZ" sz="1400" dirty="0" smtClean="0"/>
              <a:t>Pro zajištění správného stanovení nákladů na pobytové služby </a:t>
            </a:r>
            <a:r>
              <a:rPr lang="cs-CZ" sz="1400" b="1" dirty="0" smtClean="0"/>
              <a:t>byla zavedena nová validace </a:t>
            </a:r>
            <a:r>
              <a:rPr lang="cs-CZ" sz="1400" dirty="0" smtClean="0"/>
              <a:t>kontrolující výskyt OD mimo APST nebo APIN.</a:t>
            </a:r>
            <a:r>
              <a:rPr lang="cs-CZ" sz="1400" b="1" dirty="0"/>
              <a:t> </a:t>
            </a:r>
            <a:r>
              <a:rPr lang="cs-CZ" sz="1400" b="1" dirty="0" smtClean="0"/>
              <a:t>Případy s chybně vykázanými OD, u </a:t>
            </a:r>
            <a:r>
              <a:rPr lang="cs-CZ" sz="1400" b="1" dirty="0"/>
              <a:t>kterých nedojde k opravení záznamů</a:t>
            </a:r>
            <a:r>
              <a:rPr lang="cs-CZ" sz="1400" dirty="0"/>
              <a:t>, budou </a:t>
            </a:r>
            <a:r>
              <a:rPr lang="cs-CZ" sz="1400" b="1" dirty="0"/>
              <a:t>označeny jako nevalidní </a:t>
            </a:r>
            <a:r>
              <a:rPr lang="cs-CZ" sz="1400" dirty="0"/>
              <a:t>a nebudou zahrnuty do výpočtu průměrných celkových nákladů na danou péči, neboť </a:t>
            </a:r>
            <a:r>
              <a:rPr lang="cs-CZ" sz="1400" b="1" dirty="0" smtClean="0"/>
              <a:t>náklady na pobytové služby jsou podhodnoceny.</a:t>
            </a:r>
            <a:endParaRPr lang="cs-CZ" sz="1400" b="1" dirty="0"/>
          </a:p>
          <a:p>
            <a:endParaRPr lang="cs-CZ" sz="1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60462" y="2002786"/>
            <a:ext cx="1934691" cy="4398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noAutofit/>
          </a:bodyPr>
          <a:lstStyle/>
          <a:p>
            <a:r>
              <a:rPr lang="cs-CZ" sz="1400" b="1" dirty="0" smtClean="0"/>
              <a:t>Typ pracoviště:</a:t>
            </a:r>
            <a:endParaRPr lang="cs-CZ" sz="14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690220" y="1892998"/>
            <a:ext cx="25298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b="1" dirty="0" smtClean="0"/>
              <a:t>Počet OD vykázaných mimo APST/APIN</a:t>
            </a:r>
            <a:endParaRPr lang="cs-CZ" sz="1100" b="1" dirty="0"/>
          </a:p>
        </p:txBody>
      </p:sp>
      <p:graphicFrame>
        <p:nvGraphicFramePr>
          <p:cNvPr id="26" name="Graf 25"/>
          <p:cNvGraphicFramePr/>
          <p:nvPr>
            <p:extLst/>
          </p:nvPr>
        </p:nvGraphicFramePr>
        <p:xfrm>
          <a:off x="5561062" y="2173087"/>
          <a:ext cx="2827362" cy="2408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6021685" y="1443861"/>
            <a:ext cx="1934691" cy="4398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sz="1600" b="1" dirty="0"/>
              <a:t>Všechny RN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490192" y="1434004"/>
            <a:ext cx="2729880" cy="4398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sz="1600" b="1" dirty="0" smtClean="0"/>
              <a:t>Fakultní nemocnice Olomouc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001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34481"/>
            <a:ext cx="7772400" cy="1946647"/>
          </a:xfrm>
          <a:noFill/>
        </p:spPr>
        <p:txBody>
          <a:bodyPr>
            <a:noAutofit/>
          </a:bodyPr>
          <a:lstStyle/>
          <a:p>
            <a:r>
              <a:rPr lang="cs-CZ" sz="4800" b="1" dirty="0"/>
              <a:t>3</a:t>
            </a:r>
            <a:r>
              <a:rPr lang="cs-CZ" sz="4800" b="1" dirty="0" smtClean="0"/>
              <a:t>. </a:t>
            </a:r>
            <a:r>
              <a:rPr lang="cs-CZ" sz="4800" b="1" dirty="0"/>
              <a:t>Dlouhodobá kultivace sběru </a:t>
            </a:r>
            <a:r>
              <a:rPr lang="cs-CZ" sz="4800" b="1" dirty="0" smtClean="0"/>
              <a:t>dat</a:t>
            </a:r>
            <a:r>
              <a:rPr lang="cs-CZ" sz="4800" dirty="0" smtClean="0"/>
              <a:t> - vykazování vybraných výkonů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239624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Problém č. 1</a:t>
            </a:r>
            <a:endParaRPr lang="cs-CZ" sz="3600" b="1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7" y="1600200"/>
            <a:ext cx="8352927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Typ pracoviště, na které je výkon v souboru CC vykázán, rozhoduje</a:t>
            </a:r>
            <a:br>
              <a:rPr lang="cs-CZ" sz="2000" dirty="0" smtClean="0"/>
            </a:br>
            <a:r>
              <a:rPr lang="cs-CZ" sz="2000" dirty="0" smtClean="0"/>
              <a:t>o tom, jak bude daná položka/péče oceněna, resp. započítána do celkových nákladů na hospitalizační případ.</a:t>
            </a:r>
          </a:p>
          <a:p>
            <a:r>
              <a:rPr lang="cs-CZ" sz="2000" b="1" dirty="0"/>
              <a:t>Typ </a:t>
            </a:r>
            <a:r>
              <a:rPr lang="cs-CZ" sz="2000" b="1" dirty="0" smtClean="0"/>
              <a:t>pracoviště rozhoduje o tom</a:t>
            </a:r>
            <a:r>
              <a:rPr lang="cs-CZ" sz="2000" dirty="0" smtClean="0"/>
              <a:t>, zda bude péče zohledněna jako:</a:t>
            </a:r>
          </a:p>
          <a:p>
            <a:pPr lvl="1" indent="-342900">
              <a:buFontTx/>
              <a:buChar char="-"/>
            </a:pPr>
            <a:r>
              <a:rPr lang="cs-CZ" sz="2000" b="1" dirty="0"/>
              <a:t>přímý náklad </a:t>
            </a:r>
            <a:r>
              <a:rPr lang="cs-CZ" sz="2000" dirty="0"/>
              <a:t>u hospitalizačního případu </a:t>
            </a:r>
            <a:r>
              <a:rPr lang="cs-CZ" sz="2000" b="1" dirty="0"/>
              <a:t>konkrétního pacienta, </a:t>
            </a:r>
            <a:r>
              <a:rPr lang="cs-CZ" sz="2000" dirty="0"/>
              <a:t>tedy jako intramurální/extramurální (vyžádaná) ambulantní péče,</a:t>
            </a:r>
          </a:p>
          <a:p>
            <a:pPr lvl="1" indent="-342900">
              <a:buFontTx/>
              <a:buChar char="-"/>
            </a:pPr>
            <a:r>
              <a:rPr lang="cs-CZ" sz="2000" b="1" dirty="0" smtClean="0"/>
              <a:t>nepřímý náklad </a:t>
            </a:r>
            <a:r>
              <a:rPr lang="cs-CZ" sz="2000" dirty="0" smtClean="0"/>
              <a:t>na všechny hospitalizační případy proběhlé na daném pracovišti, kdy vstupují do nákladů za ošetřovací den.</a:t>
            </a:r>
            <a:endParaRPr lang="cs-CZ" altLang="cs-CZ" sz="2000" dirty="0" smtClean="0"/>
          </a:p>
          <a:p>
            <a:r>
              <a:rPr lang="cs-CZ" altLang="cs-CZ" sz="2000" dirty="0" smtClean="0"/>
              <a:t>V rámci sítě referenčních nemocnic je </a:t>
            </a:r>
            <a:r>
              <a:rPr lang="cs-CZ" altLang="cs-CZ" sz="2000" b="1" dirty="0" smtClean="0"/>
              <a:t>stejná péče vykazována </a:t>
            </a:r>
            <a:r>
              <a:rPr lang="cs-CZ" altLang="cs-CZ" sz="2000" dirty="0" smtClean="0"/>
              <a:t>na jiný typ pracoviště, což znemožňuje jednotné ocenění totožné péče.</a:t>
            </a:r>
            <a:endParaRPr lang="cs-CZ" altLang="cs-CZ" sz="2000" dirty="0"/>
          </a:p>
          <a:p>
            <a:pPr lvl="1" indent="-342900">
              <a:buFontTx/>
              <a:buChar char="-"/>
            </a:pPr>
            <a:endParaRPr lang="cs-CZ" sz="2000" dirty="0"/>
          </a:p>
        </p:txBody>
      </p:sp>
      <p:sp>
        <p:nvSpPr>
          <p:cNvPr id="6" name="Šipka doprava 5"/>
          <p:cNvSpPr/>
          <p:nvPr/>
        </p:nvSpPr>
        <p:spPr>
          <a:xfrm>
            <a:off x="539552" y="5442208"/>
            <a:ext cx="720080" cy="317649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466130" y="5193768"/>
            <a:ext cx="7282334" cy="9323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dirty="0" smtClean="0"/>
              <a:t>Lze u vybraných zdravotních odborností (výkonů) standardizovat vykazovaný typ provádějícího pracoviště? Co případně brání této standardizaci?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4152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Vybrané zdravotní odbornosti</a:t>
            </a:r>
            <a:br>
              <a:rPr lang="cs-CZ" sz="3600" b="1" dirty="0" smtClean="0"/>
            </a:br>
            <a:r>
              <a:rPr lang="cs-CZ" sz="3600" b="1" dirty="0" smtClean="0"/>
              <a:t>pro standardizaci vykazování</a:t>
            </a:r>
            <a:endParaRPr lang="cs-CZ" sz="3600" b="1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7" y="1600200"/>
            <a:ext cx="8352927" cy="45259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200" dirty="0" smtClean="0"/>
              <a:t>Pro standardizaci vykazování a docílení jednotného ocenění stejné péče napříč celou sítí referenčních nemocnic byly vybrány tyto zdravotní odbornosti, resp. výkony* z těchto odborností: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/>
              <a:t>- </a:t>
            </a:r>
            <a:r>
              <a:rPr lang="cs-CZ" sz="1800" b="1" dirty="0" smtClean="0"/>
              <a:t>108</a:t>
            </a:r>
            <a:r>
              <a:rPr lang="cs-CZ" sz="1800" dirty="0" smtClean="0"/>
              <a:t> </a:t>
            </a:r>
            <a:r>
              <a:rPr lang="cs-CZ" sz="1800" dirty="0" err="1" smtClean="0"/>
              <a:t>nefrologie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- </a:t>
            </a:r>
            <a:r>
              <a:rPr lang="cs-CZ" sz="1800" b="1" dirty="0"/>
              <a:t>201</a:t>
            </a:r>
            <a:r>
              <a:rPr lang="cs-CZ" sz="1800" dirty="0"/>
              <a:t> rehabilitační a fyzikální </a:t>
            </a:r>
            <a:r>
              <a:rPr lang="cs-CZ" sz="1800" dirty="0" smtClean="0"/>
              <a:t>medicína</a:t>
            </a:r>
            <a:br>
              <a:rPr lang="cs-CZ" sz="1800" dirty="0" smtClean="0"/>
            </a:br>
            <a:r>
              <a:rPr lang="cs-CZ" sz="1800" dirty="0" smtClean="0"/>
              <a:t>- </a:t>
            </a:r>
            <a:r>
              <a:rPr lang="cs-CZ" sz="1800" b="1" dirty="0" smtClean="0"/>
              <a:t>403</a:t>
            </a:r>
            <a:r>
              <a:rPr lang="cs-CZ" sz="1800" dirty="0" smtClean="0"/>
              <a:t> </a:t>
            </a:r>
            <a:r>
              <a:rPr lang="cs-CZ" sz="1800" dirty="0"/>
              <a:t>radiační </a:t>
            </a:r>
            <a:r>
              <a:rPr lang="cs-CZ" sz="1800" dirty="0" smtClean="0"/>
              <a:t>onkologie</a:t>
            </a:r>
            <a:br>
              <a:rPr lang="cs-CZ" sz="1800" dirty="0" smtClean="0"/>
            </a:br>
            <a:r>
              <a:rPr lang="cs-CZ" sz="1800" dirty="0" smtClean="0"/>
              <a:t>- </a:t>
            </a:r>
            <a:r>
              <a:rPr lang="cs-CZ" sz="1800" b="1" dirty="0" smtClean="0"/>
              <a:t>413</a:t>
            </a:r>
            <a:r>
              <a:rPr lang="cs-CZ" sz="1800" dirty="0" smtClean="0"/>
              <a:t> </a:t>
            </a:r>
            <a:r>
              <a:rPr lang="cs-CZ" sz="1800" dirty="0"/>
              <a:t>radiační onkologie  - skupina 1</a:t>
            </a:r>
            <a:br>
              <a:rPr lang="cs-CZ" sz="1800" dirty="0"/>
            </a:br>
            <a:r>
              <a:rPr lang="cs-CZ" sz="1800" dirty="0"/>
              <a:t>- </a:t>
            </a:r>
            <a:r>
              <a:rPr lang="cs-CZ" sz="1800" b="1" dirty="0"/>
              <a:t>708</a:t>
            </a:r>
            <a:r>
              <a:rPr lang="cs-CZ" sz="1800" dirty="0"/>
              <a:t> anesteziologie a intenzivní medicína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- </a:t>
            </a:r>
            <a:r>
              <a:rPr lang="cs-CZ" sz="1800" b="1" dirty="0" smtClean="0"/>
              <a:t>728</a:t>
            </a:r>
            <a:r>
              <a:rPr lang="cs-CZ" sz="1800" dirty="0" smtClean="0"/>
              <a:t> </a:t>
            </a:r>
            <a:r>
              <a:rPr lang="it-IT" sz="1800" dirty="0"/>
              <a:t>anesteziologie a intenzivní medicína - skupina </a:t>
            </a:r>
            <a:r>
              <a:rPr lang="it-IT" sz="1800" dirty="0" smtClean="0"/>
              <a:t>2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- </a:t>
            </a:r>
            <a:r>
              <a:rPr lang="cs-CZ" sz="1800" b="1" dirty="0" smtClean="0"/>
              <a:t>809</a:t>
            </a:r>
            <a:r>
              <a:rPr lang="cs-CZ" sz="1800" dirty="0" smtClean="0"/>
              <a:t> </a:t>
            </a:r>
            <a:r>
              <a:rPr lang="it-IT" sz="1800" dirty="0"/>
              <a:t>radiologie a zobrazovací </a:t>
            </a:r>
            <a:r>
              <a:rPr lang="it-IT" sz="1800" dirty="0" smtClean="0"/>
              <a:t>metody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-</a:t>
            </a:r>
            <a:r>
              <a:rPr lang="cs-CZ" sz="2200" dirty="0" smtClean="0"/>
              <a:t> </a:t>
            </a:r>
            <a:r>
              <a:rPr lang="cs-CZ" sz="1800" b="1" dirty="0" smtClean="0"/>
              <a:t>901</a:t>
            </a:r>
            <a:r>
              <a:rPr lang="cs-CZ" sz="1800" dirty="0" smtClean="0"/>
              <a:t> </a:t>
            </a:r>
            <a:r>
              <a:rPr lang="cs-CZ" sz="1800" dirty="0"/>
              <a:t>klinická psychologie</a:t>
            </a:r>
            <a:br>
              <a:rPr lang="cs-CZ" sz="1800" dirty="0"/>
            </a:br>
            <a:r>
              <a:rPr lang="cs-CZ" sz="1800" dirty="0"/>
              <a:t>- </a:t>
            </a:r>
            <a:r>
              <a:rPr lang="cs-CZ" sz="1800" b="1" dirty="0"/>
              <a:t>902</a:t>
            </a:r>
            <a:r>
              <a:rPr lang="cs-CZ" sz="1800" dirty="0"/>
              <a:t> fyzioterapeut</a:t>
            </a:r>
            <a:br>
              <a:rPr lang="cs-CZ" sz="1800" dirty="0"/>
            </a:br>
            <a:r>
              <a:rPr lang="cs-CZ" sz="1800" dirty="0"/>
              <a:t>- </a:t>
            </a:r>
            <a:r>
              <a:rPr lang="cs-CZ" sz="1800" b="1" dirty="0"/>
              <a:t>903</a:t>
            </a:r>
            <a:r>
              <a:rPr lang="cs-CZ" sz="1800" dirty="0"/>
              <a:t> klinická logopedie</a:t>
            </a:r>
            <a:br>
              <a:rPr lang="cs-CZ" sz="1800" dirty="0"/>
            </a:br>
            <a:r>
              <a:rPr lang="cs-CZ" sz="1800" dirty="0"/>
              <a:t>- </a:t>
            </a:r>
            <a:r>
              <a:rPr lang="cs-CZ" sz="1800" b="1" dirty="0"/>
              <a:t>917</a:t>
            </a:r>
            <a:r>
              <a:rPr lang="cs-CZ" sz="1800" dirty="0"/>
              <a:t> ergoterapeut</a:t>
            </a:r>
          </a:p>
          <a:p>
            <a:pPr marL="0" indent="0">
              <a:buNone/>
            </a:pP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  <a:p>
            <a:pPr lvl="1" indent="-342900">
              <a:buFontTx/>
              <a:buChar char="-"/>
            </a:pPr>
            <a:endParaRPr lang="cs-CZ" sz="2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85381" y="4878685"/>
            <a:ext cx="5760640" cy="11515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dirty="0" smtClean="0"/>
              <a:t>Seznam konkrétních výkonů pro jednotlivé odbornosti je v přiloženém </a:t>
            </a:r>
            <a:r>
              <a:rPr lang="cs-CZ" dirty="0" err="1" smtClean="0"/>
              <a:t>excelu</a:t>
            </a:r>
            <a:r>
              <a:rPr lang="cs-CZ" dirty="0" smtClean="0"/>
              <a:t>. </a:t>
            </a:r>
            <a:r>
              <a:rPr lang="cs-CZ" b="1" dirty="0" smtClean="0"/>
              <a:t>Jak seznam odborností, tak příslušných výkonů není konečný. V případě jakéhokoliv komentáře jsme otevřeni diskuzi.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57469" y="6309320"/>
            <a:ext cx="1982316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900" dirty="0" smtClean="0"/>
              <a:t>* Podrobné výsledky pro jednotlivé výkony jsou v přiloženém </a:t>
            </a:r>
            <a:r>
              <a:rPr lang="cs-CZ" sz="900" dirty="0" err="1" smtClean="0"/>
              <a:t>excelu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147710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7029" y="1268760"/>
            <a:ext cx="2520280" cy="84970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559651"/>
              </p:ext>
            </p:extLst>
          </p:nvPr>
        </p:nvGraphicFramePr>
        <p:xfrm>
          <a:off x="97979" y="2267344"/>
          <a:ext cx="8866509" cy="2520287"/>
        </p:xfrm>
        <a:graphic>
          <a:graphicData uri="http://schemas.openxmlformats.org/drawingml/2006/table">
            <a:tbl>
              <a:tblPr/>
              <a:tblGrid>
                <a:gridCol w="3033861"/>
                <a:gridCol w="2376264"/>
                <a:gridCol w="864096"/>
                <a:gridCol w="504056"/>
                <a:gridCol w="2088232"/>
              </a:tblGrid>
              <a:tr h="229117"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108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nefrologie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n = 1386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rehabilitační a fyzikální medicína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n = 6133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403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radiační onkologie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n = 6268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413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radiační onkologie  - skupina 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n = 84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708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anesteziologie a intenzivní medicína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n = </a:t>
                      </a:r>
                      <a:r>
                        <a:rPr lang="cs-CZ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30 111</a:t>
                      </a:r>
                      <a:endParaRPr lang="cs-CZ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728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anesteziologie a intenzivní medicína - skupina 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n = </a:t>
                      </a:r>
                      <a:r>
                        <a:rPr lang="cs-CZ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30 423</a:t>
                      </a:r>
                      <a:endParaRPr lang="cs-CZ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809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radiologie a zobrazovací metody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n = </a:t>
                      </a:r>
                      <a:r>
                        <a:rPr lang="cs-CZ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64 772</a:t>
                      </a:r>
                      <a:endParaRPr lang="cs-CZ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901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klinická psychologie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n = 966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902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fyzioterapeut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n = </a:t>
                      </a:r>
                      <a:r>
                        <a:rPr lang="cs-CZ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220 592</a:t>
                      </a:r>
                      <a:endParaRPr lang="cs-CZ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903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klinická logopedie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n = 2706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917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ergoterapeut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n = 2031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Graf 12"/>
          <p:cNvGraphicFramePr/>
          <p:nvPr>
            <p:extLst>
              <p:ext uri="{D42A27DB-BD31-4B8C-83A1-F6EECF244321}">
                <p14:modId xmlns:p14="http://schemas.microsoft.com/office/powerpoint/2010/main" val="3699611043"/>
              </p:ext>
            </p:extLst>
          </p:nvPr>
        </p:nvGraphicFramePr>
        <p:xfrm>
          <a:off x="6415633" y="1960216"/>
          <a:ext cx="2376264" cy="2971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ovéPole 45"/>
          <p:cNvSpPr txBox="1"/>
          <p:nvPr/>
        </p:nvSpPr>
        <p:spPr>
          <a:xfrm>
            <a:off x="3137173" y="1805633"/>
            <a:ext cx="21168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/>
              <a:t>% výkonů dané odbornosti</a:t>
            </a:r>
            <a:endParaRPr lang="cs-CZ" sz="900" b="1" dirty="0"/>
          </a:p>
        </p:txBody>
      </p:sp>
      <p:sp>
        <p:nvSpPr>
          <p:cNvPr id="18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Zvyklosti vykazování výkonů z vybraných odborností*</a:t>
            </a:r>
            <a:endParaRPr lang="cs-CZ" sz="3200" b="1" dirty="0"/>
          </a:p>
        </p:txBody>
      </p:sp>
      <p:graphicFrame>
        <p:nvGraphicFramePr>
          <p:cNvPr id="17" name="Graf 16"/>
          <p:cNvGraphicFramePr/>
          <p:nvPr>
            <p:extLst>
              <p:ext uri="{D42A27DB-BD31-4B8C-83A1-F6EECF244321}">
                <p14:modId xmlns:p14="http://schemas.microsoft.com/office/powerpoint/2010/main" val="3241625856"/>
              </p:ext>
            </p:extLst>
          </p:nvPr>
        </p:nvGraphicFramePr>
        <p:xfrm>
          <a:off x="3050307" y="1950691"/>
          <a:ext cx="2376264" cy="2971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6501835" y="1805633"/>
            <a:ext cx="2121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/>
              <a:t>% výkonů dané odbornosti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595321" y="1397968"/>
            <a:ext cx="1934691" cy="4398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sz="1600" b="1" dirty="0" smtClean="0"/>
              <a:t>Všechny RN</a:t>
            </a:r>
            <a:endParaRPr lang="cs-CZ" sz="16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834283" y="1397968"/>
            <a:ext cx="2736304" cy="4398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sz="1400" b="1" dirty="0"/>
              <a:t>Fakultní </a:t>
            </a:r>
            <a:r>
              <a:rPr lang="cs-CZ" sz="1400" b="1" dirty="0" smtClean="0"/>
              <a:t>nemocnice Olomouc</a:t>
            </a:r>
            <a:endParaRPr lang="cs-CZ" sz="14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51520" y="4949794"/>
            <a:ext cx="8640960" cy="10714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1200" dirty="0" smtClean="0"/>
              <a:t>V datech </a:t>
            </a:r>
            <a:r>
              <a:rPr lang="cs-CZ" sz="1200" b="1" dirty="0" smtClean="0"/>
              <a:t>Fakultní nemocnice Olomouc </a:t>
            </a:r>
            <a:r>
              <a:rPr lang="cs-CZ" sz="1200" dirty="0" smtClean="0"/>
              <a:t>je na rozdíl od ostatních RN polovina výkonů </a:t>
            </a:r>
            <a:r>
              <a:rPr lang="cs-CZ" sz="1200" b="1" dirty="0" smtClean="0"/>
              <a:t>odborností </a:t>
            </a:r>
            <a:r>
              <a:rPr lang="cs-CZ" sz="1200" b="1" dirty="0"/>
              <a:t>708 a </a:t>
            </a:r>
            <a:r>
              <a:rPr lang="cs-CZ" sz="1200" b="1" dirty="0" smtClean="0"/>
              <a:t>728</a:t>
            </a:r>
            <a:r>
              <a:rPr lang="cs-CZ" sz="1200" dirty="0" smtClean="0"/>
              <a:t> </a:t>
            </a:r>
            <a:r>
              <a:rPr lang="cs-CZ" sz="1200" b="1" dirty="0" smtClean="0"/>
              <a:t>vykazována </a:t>
            </a:r>
            <a:r>
              <a:rPr lang="cs-CZ" sz="1200" b="1" dirty="0"/>
              <a:t>na </a:t>
            </a:r>
            <a:r>
              <a:rPr lang="cs-CZ" sz="1200" b="1" dirty="0" smtClean="0"/>
              <a:t>lůžkové oddělení, </a:t>
            </a:r>
            <a:r>
              <a:rPr lang="cs-CZ" sz="1200" b="1" dirty="0"/>
              <a:t>což zamezuje přiřazení </a:t>
            </a:r>
            <a:r>
              <a:rPr lang="cs-CZ" sz="1200" b="1" dirty="0" smtClean="0"/>
              <a:t>nákladů na tuto péči konkrétnímu pacientovi</a:t>
            </a:r>
            <a:r>
              <a:rPr lang="cs-CZ" sz="1200" dirty="0" smtClean="0"/>
              <a:t>. Obdobná situace je u výkonů z odbornosti 917.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>Co je příčinou tohoto dvojího vykazování? Je </a:t>
            </a:r>
            <a:r>
              <a:rPr lang="cs-CZ" sz="1200" dirty="0"/>
              <a:t>možné </a:t>
            </a:r>
            <a:r>
              <a:rPr lang="cs-CZ" sz="1200" dirty="0" smtClean="0"/>
              <a:t>docílit změny ve vykazování, tak aby se navýšil podíl výkonů vstupujících do celkových nákladů na případ jako přímý náklad (vyžádaná ambulantní péče), </a:t>
            </a:r>
            <a:r>
              <a:rPr lang="cs-CZ" sz="1200" dirty="0"/>
              <a:t>tak jak je tomu v ostatních RN</a:t>
            </a:r>
            <a:r>
              <a:rPr lang="cs-CZ" sz="1200" dirty="0" smtClean="0"/>
              <a:t>?	 </a:t>
            </a:r>
            <a:endParaRPr lang="cs-CZ" sz="12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357469" y="1647850"/>
            <a:ext cx="111112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Celkový počet výkonů</a:t>
            </a:r>
            <a:br>
              <a:rPr lang="cs-CZ" sz="1050" dirty="0" smtClean="0"/>
            </a:br>
            <a:r>
              <a:rPr lang="cs-CZ" sz="1050" dirty="0" smtClean="0"/>
              <a:t>ve </a:t>
            </a:r>
            <a:r>
              <a:rPr lang="cs-CZ" sz="1050" b="1" dirty="0" smtClean="0"/>
              <a:t>FN Olomouc</a:t>
            </a:r>
            <a:endParaRPr lang="cs-CZ" sz="1050" b="1" dirty="0"/>
          </a:p>
        </p:txBody>
      </p:sp>
      <p:sp>
        <p:nvSpPr>
          <p:cNvPr id="2" name="Obdélník 1"/>
          <p:cNvSpPr/>
          <p:nvPr/>
        </p:nvSpPr>
        <p:spPr>
          <a:xfrm>
            <a:off x="366961" y="1435704"/>
            <a:ext cx="144000" cy="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66961" y="1776420"/>
            <a:ext cx="144000" cy="144000"/>
          </a:xfrm>
          <a:prstGeom prst="rect">
            <a:avLst/>
          </a:prstGeom>
          <a:solidFill>
            <a:srgbClr val="E6A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532438" y="1324281"/>
            <a:ext cx="218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Výkony započítané jako </a:t>
            </a:r>
            <a:r>
              <a:rPr lang="cs-CZ" sz="900" b="1" dirty="0" smtClean="0"/>
              <a:t>přímý náklad - vyžádaná </a:t>
            </a:r>
            <a:r>
              <a:rPr lang="cs-CZ" sz="900" b="1" dirty="0"/>
              <a:t>ambulantní </a:t>
            </a:r>
            <a:r>
              <a:rPr lang="cs-CZ" sz="900" b="1" dirty="0" smtClean="0"/>
              <a:t>péče</a:t>
            </a:r>
            <a:endParaRPr lang="cs-CZ" sz="9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530027" y="1660171"/>
            <a:ext cx="218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Výkony započítané jako </a:t>
            </a:r>
            <a:r>
              <a:rPr lang="cs-CZ" sz="900" b="1" dirty="0" smtClean="0"/>
              <a:t>nepřímý náklad, </a:t>
            </a:r>
            <a:r>
              <a:rPr lang="cs-CZ" sz="900" dirty="0"/>
              <a:t>kdy vstupují </a:t>
            </a:r>
            <a:r>
              <a:rPr lang="cs-CZ" sz="900" b="1" dirty="0"/>
              <a:t>do nákladů za ošetřovací den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5357469" y="6309320"/>
            <a:ext cx="1982316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900" dirty="0" smtClean="0"/>
              <a:t>* Podrobné výsledky pro jednotlivé výkony jsou v přiloženém </a:t>
            </a:r>
            <a:r>
              <a:rPr lang="cs-CZ" sz="900" dirty="0" err="1" smtClean="0"/>
              <a:t>excelu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238306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Problém č. </a:t>
            </a:r>
            <a:r>
              <a:rPr lang="cs-CZ" sz="3600" b="1" dirty="0"/>
              <a:t>2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7" y="1600200"/>
            <a:ext cx="8352927" cy="4525963"/>
          </a:xfrm>
        </p:spPr>
        <p:txBody>
          <a:bodyPr>
            <a:normAutofit/>
          </a:bodyPr>
          <a:lstStyle/>
          <a:p>
            <a:r>
              <a:rPr lang="cs-CZ" sz="2200" dirty="0" smtClean="0"/>
              <a:t>Výkony pro péči jednoznačně přiřaditelnou konkrétnímu pacientovi jsou aktuálně standardně vykazovány na lůžkové stanice (APST, APIN). Např. parenterální výživa, psychoterapie atd.</a:t>
            </a:r>
          </a:p>
          <a:p>
            <a:r>
              <a:rPr lang="cs-CZ" sz="2200" dirty="0" smtClean="0"/>
              <a:t>Tento trend je zaznamenán napříč celou sítí referenčních nemocnic.</a:t>
            </a:r>
          </a:p>
          <a:p>
            <a:r>
              <a:rPr lang="cs-CZ" sz="2200" b="1" dirty="0" smtClean="0"/>
              <a:t>V tomto nastavení není daná péče načtena ke konkrétnímu případu jako přímý náklad</a:t>
            </a:r>
            <a:r>
              <a:rPr lang="cs-CZ" sz="2200" dirty="0" smtClean="0"/>
              <a:t> a veškerá péče je </a:t>
            </a:r>
            <a:r>
              <a:rPr lang="cs-CZ" sz="2200" b="1" dirty="0" smtClean="0"/>
              <a:t>poměrově rozpočítána na všechny hospitalizační případy proběhlé na daném pracovišti bez ohledu na to, zda pacient péči čerpal či nikoliv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Toto nastavení znemožňuje v rámci klasifikačního systému rozlišit mezi pacienty, kteří danou péči skutečně čerpali a kteří ne.</a:t>
            </a:r>
            <a:br>
              <a:rPr lang="cs-CZ" sz="2200" dirty="0" smtClean="0"/>
            </a:br>
            <a:endParaRPr lang="cs-CZ" sz="2200" dirty="0" smtClean="0"/>
          </a:p>
          <a:p>
            <a:endParaRPr lang="cs-CZ" sz="2200" dirty="0" smtClean="0"/>
          </a:p>
          <a:p>
            <a:pPr lvl="1" indent="-342900">
              <a:buFontTx/>
              <a:buChar char="-"/>
            </a:pPr>
            <a:endParaRPr lang="cs-CZ" sz="2200" dirty="0"/>
          </a:p>
        </p:txBody>
      </p:sp>
      <p:sp>
        <p:nvSpPr>
          <p:cNvPr id="6" name="Šipka doprava 5"/>
          <p:cNvSpPr/>
          <p:nvPr/>
        </p:nvSpPr>
        <p:spPr>
          <a:xfrm>
            <a:off x="470967" y="5517232"/>
            <a:ext cx="720080" cy="317649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403648" y="5435946"/>
            <a:ext cx="7282334" cy="11149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dirty="0" smtClean="0"/>
              <a:t>Lze u vybraných zdravotních odborností (výkonů) změnit zvyklosti vykazování tak, aby se daná péče stala přímým nákladem na případ?</a:t>
            </a:r>
            <a:br>
              <a:rPr lang="cs-CZ" sz="2000" dirty="0" smtClean="0"/>
            </a:br>
            <a:r>
              <a:rPr lang="cs-CZ" sz="2000" dirty="0" smtClean="0"/>
              <a:t>A díky tomu docílit i lepší diskriminace při klasifikaci případů?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0002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677733"/>
              </p:ext>
            </p:extLst>
          </p:nvPr>
        </p:nvGraphicFramePr>
        <p:xfrm>
          <a:off x="107504" y="2616766"/>
          <a:ext cx="8928992" cy="1980000"/>
        </p:xfrm>
        <a:graphic>
          <a:graphicData uri="http://schemas.openxmlformats.org/drawingml/2006/table">
            <a:tbl>
              <a:tblPr/>
              <a:tblGrid>
                <a:gridCol w="2888726"/>
                <a:gridCol w="2439866"/>
                <a:gridCol w="1080120"/>
                <a:gridCol w="2520280"/>
              </a:tblGrid>
              <a:tr h="33000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11501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Enterální výživa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n = 876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0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11502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Pitná a žaludeční definovaná výživa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Není vykazováno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n = 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0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11503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Speciální enterální výživa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(</a:t>
                      </a:r>
                      <a:r>
                        <a:rPr lang="cs-CZ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oligopeptidická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>
                          <a:latin typeface="+mj-lt"/>
                        </a:rPr>
                        <a:t>Není vykazováno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n = 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0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11504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Doplňková parenterální výživa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Není vykazováno*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n = 43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0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11505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Speciální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parenterální výživa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n = 43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0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11506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Plnohodnotná parenterální výživa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n = 8788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Graf 14"/>
          <p:cNvGraphicFramePr/>
          <p:nvPr>
            <p:extLst>
              <p:ext uri="{D42A27DB-BD31-4B8C-83A1-F6EECF244321}">
                <p14:modId xmlns:p14="http://schemas.microsoft.com/office/powerpoint/2010/main" val="3472628443"/>
              </p:ext>
            </p:extLst>
          </p:nvPr>
        </p:nvGraphicFramePr>
        <p:xfrm>
          <a:off x="2934866" y="2307136"/>
          <a:ext cx="2376264" cy="242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ovéPole 45"/>
          <p:cNvSpPr txBox="1"/>
          <p:nvPr/>
        </p:nvSpPr>
        <p:spPr>
          <a:xfrm>
            <a:off x="3021732" y="2084786"/>
            <a:ext cx="21168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/>
              <a:t>% výkonů dané odbornosti</a:t>
            </a:r>
          </a:p>
        </p:txBody>
      </p:sp>
      <p:sp>
        <p:nvSpPr>
          <p:cNvPr id="18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Příklad: Vykazování náhradní umělé výživy</a:t>
            </a:r>
            <a:endParaRPr lang="cs-CZ" sz="36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425158" y="2084786"/>
            <a:ext cx="2121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/>
              <a:t>% výkonů dané odbornosti</a:t>
            </a:r>
          </a:p>
        </p:txBody>
      </p:sp>
      <p:graphicFrame>
        <p:nvGraphicFramePr>
          <p:cNvPr id="20" name="Graf 19"/>
          <p:cNvGraphicFramePr/>
          <p:nvPr>
            <p:extLst>
              <p:ext uri="{D42A27DB-BD31-4B8C-83A1-F6EECF244321}">
                <p14:modId xmlns:p14="http://schemas.microsoft.com/office/powerpoint/2010/main" val="1776771119"/>
              </p:ext>
            </p:extLst>
          </p:nvPr>
        </p:nvGraphicFramePr>
        <p:xfrm>
          <a:off x="6415633" y="2305448"/>
          <a:ext cx="2376264" cy="242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ovéPole 20"/>
          <p:cNvSpPr txBox="1"/>
          <p:nvPr/>
        </p:nvSpPr>
        <p:spPr>
          <a:xfrm>
            <a:off x="6518643" y="1635364"/>
            <a:ext cx="1934691" cy="4398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sz="1600" b="1" dirty="0" smtClean="0"/>
              <a:t>Všechny RN</a:t>
            </a:r>
            <a:endParaRPr lang="cs-CZ" sz="16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005975" y="1635364"/>
            <a:ext cx="2160000" cy="4398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sz="1600" b="1" dirty="0"/>
              <a:t>Fakultní nemocnice Olomouc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51520" y="4716759"/>
            <a:ext cx="8640960" cy="1386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1500" dirty="0" smtClean="0"/>
              <a:t>Vykazování náhradní výživy je ve </a:t>
            </a:r>
            <a:r>
              <a:rPr lang="cs-CZ" sz="1500" b="1" dirty="0" smtClean="0"/>
              <a:t>Fakultní nemocnici Olomouc </a:t>
            </a:r>
            <a:r>
              <a:rPr lang="cs-CZ" sz="1500" dirty="0" smtClean="0"/>
              <a:t>prováděno výhradně na lůžkové stanice.</a:t>
            </a:r>
            <a:br>
              <a:rPr lang="cs-CZ" sz="1500" dirty="0" smtClean="0"/>
            </a:br>
            <a:r>
              <a:rPr lang="cs-CZ" sz="1500" dirty="0" smtClean="0"/>
              <a:t>I napříč sítí RN je vykazování náhradní výživy prováděno převážně na lůžkové stanice, nicméně 5-10 % výkonů bylo v roce 2016 vykázáno jako vyžádaná ambulantní péče. V RN, které vykazují náhradní výživu jako vyžádanou ambulantní péči, jsou tyto výkony vykazované na pracoviště nutriční poradny/terapeuta. Je reálné docílit vyčlenění této péče z lůžkové stanice na separátní pracoviště?</a:t>
            </a:r>
            <a:endParaRPr lang="cs-CZ" sz="15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220072" y="1921074"/>
            <a:ext cx="11474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Celkový počet výkonů</a:t>
            </a:r>
            <a:br>
              <a:rPr lang="cs-CZ" sz="1100" dirty="0"/>
            </a:br>
            <a:r>
              <a:rPr lang="cs-CZ" sz="1100" dirty="0"/>
              <a:t>ve </a:t>
            </a:r>
            <a:r>
              <a:rPr lang="cs-CZ" sz="1100" b="1" dirty="0"/>
              <a:t>FN </a:t>
            </a:r>
            <a:r>
              <a:rPr lang="cs-CZ" sz="1100" b="1" dirty="0" smtClean="0"/>
              <a:t>Olomouc</a:t>
            </a:r>
            <a:endParaRPr lang="cs-CZ" sz="1100" b="1" dirty="0"/>
          </a:p>
        </p:txBody>
      </p:sp>
      <p:sp>
        <p:nvSpPr>
          <p:cNvPr id="16" name="Obdélník 15"/>
          <p:cNvSpPr/>
          <p:nvPr/>
        </p:nvSpPr>
        <p:spPr>
          <a:xfrm>
            <a:off x="207504" y="1508699"/>
            <a:ext cx="2520280" cy="84970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357436" y="1705673"/>
            <a:ext cx="144000" cy="14400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357436" y="2046389"/>
            <a:ext cx="144000" cy="144000"/>
          </a:xfrm>
          <a:prstGeom prst="rect">
            <a:avLst/>
          </a:prstGeom>
          <a:solidFill>
            <a:srgbClr val="E6A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522913" y="1564220"/>
            <a:ext cx="218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Výkony započítané jako </a:t>
            </a:r>
            <a:r>
              <a:rPr lang="cs-CZ" sz="900" b="1" dirty="0" smtClean="0"/>
              <a:t>přímý náklad - vyžádaná </a:t>
            </a:r>
            <a:r>
              <a:rPr lang="cs-CZ" sz="900" b="1" dirty="0"/>
              <a:t>ambulantní </a:t>
            </a:r>
            <a:r>
              <a:rPr lang="cs-CZ" sz="900" b="1" dirty="0" smtClean="0"/>
              <a:t>péče</a:t>
            </a:r>
            <a:endParaRPr lang="cs-CZ" sz="9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20502" y="1930140"/>
            <a:ext cx="218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Výkony započítané jako </a:t>
            </a:r>
            <a:r>
              <a:rPr lang="cs-CZ" sz="900" b="1" dirty="0" smtClean="0"/>
              <a:t>nepřímý náklad, </a:t>
            </a:r>
            <a:r>
              <a:rPr lang="cs-CZ" sz="900" dirty="0"/>
              <a:t>kdy vstupují </a:t>
            </a:r>
            <a:r>
              <a:rPr lang="cs-CZ" sz="900" b="1" dirty="0"/>
              <a:t>do nákladů za ošetřovací den</a:t>
            </a:r>
          </a:p>
        </p:txBody>
      </p:sp>
    </p:spTree>
    <p:extLst>
      <p:ext uri="{BB962C8B-B14F-4D97-AF65-F5344CB8AC3E}">
        <p14:creationId xmlns:p14="http://schemas.microsoft.com/office/powerpoint/2010/main" val="46972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b="1" dirty="0" smtClean="0"/>
              <a:t>Poznámky </a:t>
            </a:r>
            <a:r>
              <a:rPr lang="cs-CZ" b="1" dirty="0"/>
              <a:t>k předaným datům za rok 2016 </a:t>
            </a:r>
            <a:endParaRPr lang="cs-CZ" b="1" dirty="0" smtClean="0"/>
          </a:p>
          <a:p>
            <a:pPr marL="514350" indent="-514350">
              <a:buAutoNum type="arabicPeriod"/>
            </a:pPr>
            <a:endParaRPr lang="cs-CZ" b="1" dirty="0" smtClean="0"/>
          </a:p>
          <a:p>
            <a:pPr marL="514350" indent="-514350">
              <a:buAutoNum type="arabicPeriod"/>
            </a:pPr>
            <a:r>
              <a:rPr lang="cs-CZ" b="1" dirty="0" smtClean="0"/>
              <a:t>Nově </a:t>
            </a:r>
            <a:r>
              <a:rPr lang="cs-CZ" b="1" dirty="0"/>
              <a:t>zavedené </a:t>
            </a:r>
            <a:r>
              <a:rPr lang="cs-CZ" b="1" dirty="0" smtClean="0"/>
              <a:t>validace produkčních dat (soubory C) pro sběr dat za rok 2017</a:t>
            </a:r>
          </a:p>
          <a:p>
            <a:pPr marL="514350" indent="-514350">
              <a:buAutoNum type="arabicPeriod"/>
            </a:pPr>
            <a:endParaRPr lang="cs-CZ" b="1" dirty="0"/>
          </a:p>
          <a:p>
            <a:pPr marL="514350" indent="-514350">
              <a:buAutoNum type="arabicPeriod"/>
            </a:pPr>
            <a:r>
              <a:rPr lang="cs-CZ" b="1" dirty="0"/>
              <a:t>Dlouhodobá </a:t>
            </a:r>
            <a:r>
              <a:rPr lang="cs-CZ" b="1" dirty="0" smtClean="0"/>
              <a:t>kultivace sběru dat</a:t>
            </a:r>
            <a:br>
              <a:rPr lang="cs-CZ" b="1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77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78686"/>
              </p:ext>
            </p:extLst>
          </p:nvPr>
        </p:nvGraphicFramePr>
        <p:xfrm>
          <a:off x="45021" y="2429430"/>
          <a:ext cx="8568952" cy="2514600"/>
        </p:xfrm>
        <a:graphic>
          <a:graphicData uri="http://schemas.openxmlformats.org/drawingml/2006/table">
            <a:tbl>
              <a:tblPr/>
              <a:tblGrid>
                <a:gridCol w="3302843"/>
                <a:gridCol w="2232248"/>
                <a:gridCol w="1224136"/>
                <a:gridCol w="1809725"/>
              </a:tblGrid>
              <a:tr h="3143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35520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Psychoterapie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individuální systematická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prováděná psychiatrem, klinickým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psychologem nebo lékařem …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n = </a:t>
                      </a:r>
                      <a:r>
                        <a:rPr lang="cs-CZ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12 414</a:t>
                      </a:r>
                      <a:endParaRPr lang="cs-CZ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35610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Psychoterapie skupinová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Typ I., pro skupinu max. 9 osob á 120 min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n = 5262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35620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Psychoterapie skupinová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Typ II., pro skupinu 10-14</a:t>
                      </a:r>
                      <a:r>
                        <a:rPr lang="pl-PL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osob á 120 min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 smtClean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n = 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35630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Psychoterapie skupinová, Typ III. (komunita)</a:t>
                      </a:r>
                      <a:r>
                        <a:rPr lang="pl-PL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– skupina nad 14 osob á 30 min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n = 5990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35650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Rodinná systematická psychoterapie á 30 min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n = 106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37117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Rodičovská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skupina á 30 min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Není vykazováno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n = 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37119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Skupinová psychoterapie dětí do 8 let</a:t>
                      </a:r>
                      <a:r>
                        <a:rPr lang="pl-PL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(á 30 min)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Není vykazováno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n = 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37125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Emergentní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psychoterapie á 60 min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Není vykazováno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n = 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Graf 14"/>
          <p:cNvGraphicFramePr/>
          <p:nvPr>
            <p:extLst>
              <p:ext uri="{D42A27DB-BD31-4B8C-83A1-F6EECF244321}">
                <p14:modId xmlns:p14="http://schemas.microsoft.com/office/powerpoint/2010/main" val="1398184614"/>
              </p:ext>
            </p:extLst>
          </p:nvPr>
        </p:nvGraphicFramePr>
        <p:xfrm>
          <a:off x="3203848" y="2087860"/>
          <a:ext cx="2376264" cy="30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3776153589"/>
              </p:ext>
            </p:extLst>
          </p:nvPr>
        </p:nvGraphicFramePr>
        <p:xfrm>
          <a:off x="6635849" y="2085181"/>
          <a:ext cx="2376264" cy="30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TextovéPole 45"/>
          <p:cNvSpPr txBox="1"/>
          <p:nvPr/>
        </p:nvSpPr>
        <p:spPr>
          <a:xfrm>
            <a:off x="3290714" y="1892499"/>
            <a:ext cx="21168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/>
              <a:t>% výkonů dané odbornosti</a:t>
            </a:r>
          </a:p>
        </p:txBody>
      </p:sp>
      <p:sp>
        <p:nvSpPr>
          <p:cNvPr id="18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Příklad: Vykazování psychoterapie</a:t>
            </a:r>
            <a:endParaRPr lang="cs-CZ" sz="36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645374" y="1892499"/>
            <a:ext cx="2121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/>
              <a:t>% výkonů dané odbornosti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738859" y="1443077"/>
            <a:ext cx="1934691" cy="4398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sz="1600" b="1" dirty="0" smtClean="0"/>
              <a:t>Všechny RN</a:t>
            </a:r>
            <a:endParaRPr lang="cs-CZ" sz="16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267230" y="1443077"/>
            <a:ext cx="2160000" cy="4398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sz="1600" b="1" dirty="0"/>
              <a:t>Fakultní nemocnice Olomouc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51520" y="5087224"/>
            <a:ext cx="8640960" cy="995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1400" dirty="0"/>
              <a:t>Vykazování </a:t>
            </a:r>
            <a:r>
              <a:rPr lang="cs-CZ" sz="1400" dirty="0" smtClean="0"/>
              <a:t>psychoterapeutických výkonů je </a:t>
            </a:r>
            <a:r>
              <a:rPr lang="cs-CZ" sz="1400" dirty="0"/>
              <a:t>ve </a:t>
            </a:r>
            <a:r>
              <a:rPr lang="cs-CZ" sz="1400" b="1" dirty="0" smtClean="0"/>
              <a:t>Fakultní nemocnici Olomouc </a:t>
            </a:r>
            <a:r>
              <a:rPr lang="cs-CZ" sz="1400" dirty="0" smtClean="0"/>
              <a:t>prováděno většinově na </a:t>
            </a:r>
            <a:r>
              <a:rPr lang="cs-CZ" sz="1400" dirty="0"/>
              <a:t>lůžkové stanice. I napříč sítí RN je vykazování </a:t>
            </a:r>
            <a:r>
              <a:rPr lang="cs-CZ" sz="1400" dirty="0" smtClean="0"/>
              <a:t>psychoterapie prováděno </a:t>
            </a:r>
            <a:r>
              <a:rPr lang="cs-CZ" sz="1400" dirty="0"/>
              <a:t>převážně na lůžkové </a:t>
            </a:r>
            <a:r>
              <a:rPr lang="cs-CZ" sz="1400" dirty="0" smtClean="0"/>
              <a:t>stanice.</a:t>
            </a:r>
            <a:br>
              <a:rPr lang="cs-CZ" sz="1400" dirty="0" smtClean="0"/>
            </a:br>
            <a:r>
              <a:rPr lang="cs-CZ" sz="1400" dirty="0" smtClean="0"/>
              <a:t>Je </a:t>
            </a:r>
            <a:r>
              <a:rPr lang="cs-CZ" sz="1400" dirty="0"/>
              <a:t>reálné docílit </a:t>
            </a:r>
            <a:r>
              <a:rPr lang="cs-CZ" sz="1400" dirty="0" smtClean="0"/>
              <a:t>ve </a:t>
            </a:r>
            <a:r>
              <a:rPr lang="cs-CZ" sz="1400" b="1" dirty="0" smtClean="0"/>
              <a:t>Fakultní nemocnici Olomouc </a:t>
            </a:r>
            <a:r>
              <a:rPr lang="cs-CZ" sz="1400" dirty="0" smtClean="0"/>
              <a:t>vyčlenění </a:t>
            </a:r>
            <a:r>
              <a:rPr lang="cs-CZ" sz="1400" dirty="0"/>
              <a:t>této péče z lůžkové stanice na separátní </a:t>
            </a:r>
            <a:r>
              <a:rPr lang="cs-CZ" sz="1400" dirty="0" smtClean="0"/>
              <a:t>pracoviště, tak aby bylo možné </a:t>
            </a:r>
            <a:r>
              <a:rPr lang="cs-CZ" sz="1400" smtClean="0"/>
              <a:t>přiřadit náklady na tuto </a:t>
            </a:r>
            <a:r>
              <a:rPr lang="cs-CZ" sz="1400" dirty="0" smtClean="0"/>
              <a:t>péči konkrétnímu pacientovi, který ji reálně absolvoval? </a:t>
            </a:r>
            <a:endParaRPr lang="cs-CZ" sz="1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494387" y="1731948"/>
            <a:ext cx="11921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Celkový počet výkonů</a:t>
            </a:r>
            <a:br>
              <a:rPr lang="cs-CZ" sz="1100" dirty="0"/>
            </a:br>
            <a:r>
              <a:rPr lang="cs-CZ" sz="1100" dirty="0"/>
              <a:t>ve </a:t>
            </a:r>
            <a:r>
              <a:rPr lang="cs-CZ" sz="1100" b="1" dirty="0"/>
              <a:t>FN </a:t>
            </a:r>
            <a:r>
              <a:rPr lang="cs-CZ" sz="1100" b="1" dirty="0" smtClean="0"/>
              <a:t>Olomouc</a:t>
            </a:r>
            <a:endParaRPr lang="cs-CZ" sz="1100" b="1" dirty="0"/>
          </a:p>
        </p:txBody>
      </p:sp>
      <p:sp>
        <p:nvSpPr>
          <p:cNvPr id="25" name="Obdélník 24"/>
          <p:cNvSpPr/>
          <p:nvPr/>
        </p:nvSpPr>
        <p:spPr>
          <a:xfrm>
            <a:off x="145604" y="1340300"/>
            <a:ext cx="2520280" cy="84970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295536" y="1537274"/>
            <a:ext cx="144000" cy="14400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295536" y="1877990"/>
            <a:ext cx="144000" cy="144000"/>
          </a:xfrm>
          <a:prstGeom prst="rect">
            <a:avLst/>
          </a:prstGeom>
          <a:solidFill>
            <a:srgbClr val="E6A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461013" y="1395821"/>
            <a:ext cx="218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Výkony započítané jako </a:t>
            </a:r>
            <a:r>
              <a:rPr lang="cs-CZ" sz="900" b="1" dirty="0" smtClean="0"/>
              <a:t>přímý náklad - vyžádaná </a:t>
            </a:r>
            <a:r>
              <a:rPr lang="cs-CZ" sz="900" b="1" dirty="0"/>
              <a:t>ambulantní </a:t>
            </a:r>
            <a:r>
              <a:rPr lang="cs-CZ" sz="900" b="1" dirty="0" smtClean="0"/>
              <a:t>péče</a:t>
            </a:r>
            <a:endParaRPr lang="cs-CZ" sz="900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458602" y="1761741"/>
            <a:ext cx="218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Výkony započítané jako </a:t>
            </a:r>
            <a:r>
              <a:rPr lang="cs-CZ" sz="900" b="1" dirty="0" smtClean="0"/>
              <a:t>nepřímý náklad, </a:t>
            </a:r>
            <a:r>
              <a:rPr lang="cs-CZ" sz="900" dirty="0"/>
              <a:t>kdy vstupují </a:t>
            </a:r>
            <a:r>
              <a:rPr lang="cs-CZ" sz="900" b="1" dirty="0"/>
              <a:t>do nákladů za ošetřovací den</a:t>
            </a:r>
          </a:p>
        </p:txBody>
      </p:sp>
    </p:spTree>
    <p:extLst>
      <p:ext uri="{BB962C8B-B14F-4D97-AF65-F5344CB8AC3E}">
        <p14:creationId xmlns:p14="http://schemas.microsoft.com/office/powerpoint/2010/main" val="255266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Shrnutí ke kapitole 3</a:t>
            </a:r>
            <a:endParaRPr lang="cs-CZ" sz="3600" b="1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7" y="1600200"/>
            <a:ext cx="8352927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Naši </a:t>
            </a:r>
            <a:r>
              <a:rPr lang="cs-CZ" sz="2000" b="1" dirty="0" smtClean="0"/>
              <a:t>snahou je docílit co největšího objemu péče</a:t>
            </a:r>
            <a:r>
              <a:rPr lang="cs-CZ" sz="2000" dirty="0" smtClean="0"/>
              <a:t>, která bude </a:t>
            </a:r>
            <a:r>
              <a:rPr lang="cs-CZ" sz="2000" b="1" dirty="0" smtClean="0"/>
              <a:t>jednoznačně přiřaditelná konkrétnímu pacientovi </a:t>
            </a:r>
            <a:r>
              <a:rPr lang="cs-CZ" sz="2000" dirty="0" smtClean="0"/>
              <a:t>a tím navýšit podíl přímých nákladů na případ na úkor těch nepřímých.</a:t>
            </a:r>
          </a:p>
          <a:p>
            <a:r>
              <a:rPr lang="cs-CZ" sz="2000" dirty="0" smtClean="0"/>
              <a:t>Záměrem této kapitoly je ukázat rozdílné zvyklosti vykazování stejné péče a zahájit diskuzi a možné standardizaci.</a:t>
            </a:r>
          </a:p>
          <a:p>
            <a:pPr>
              <a:spcAft>
                <a:spcPts val="1800"/>
              </a:spcAft>
            </a:pPr>
            <a:r>
              <a:rPr lang="cs-CZ" sz="2000" dirty="0" smtClean="0"/>
              <a:t>Před tím, </a:t>
            </a:r>
            <a:r>
              <a:rPr lang="cs-CZ" sz="2000" b="1" dirty="0" smtClean="0"/>
              <a:t>než budou zavedeny validace na vykazování konkrétních výkonů na konkrétní typ pracoviště,</a:t>
            </a:r>
            <a:r>
              <a:rPr lang="cs-CZ" sz="2000" dirty="0" smtClean="0"/>
              <a:t> vás prosíme o diskuzi k těmto tématům:</a:t>
            </a:r>
          </a:p>
          <a:p>
            <a:pPr lvl="1" indent="-342900">
              <a:buFontTx/>
              <a:buChar char="-"/>
            </a:pPr>
            <a:r>
              <a:rPr lang="cs-CZ" sz="2000" dirty="0" smtClean="0"/>
              <a:t>Nechybí nebo nepřebývá některá odbornost/výkon v navrhovaných seznamech?</a:t>
            </a:r>
          </a:p>
          <a:p>
            <a:pPr lvl="1" indent="-342900">
              <a:buFontTx/>
              <a:buChar char="-"/>
            </a:pPr>
            <a:r>
              <a:rPr lang="cs-CZ" sz="2000" dirty="0" smtClean="0"/>
              <a:t>Co případně ve vaší RN </a:t>
            </a:r>
            <a:r>
              <a:rPr lang="cs-CZ" sz="2000" dirty="0"/>
              <a:t>brání </a:t>
            </a:r>
            <a:r>
              <a:rPr lang="cs-CZ" sz="2000" dirty="0" smtClean="0"/>
              <a:t>změně ve vykazování a tedy standardizaci vykazování (pro navýšení přímých nákladů na případ) napříč celou sítí referenčních nemocnic?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8550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490465"/>
            <a:ext cx="7772400" cy="1946647"/>
          </a:xfrm>
          <a:noFill/>
        </p:spPr>
        <p:txBody>
          <a:bodyPr>
            <a:noAutofit/>
          </a:bodyPr>
          <a:lstStyle/>
          <a:p>
            <a:r>
              <a:rPr lang="cs-CZ" sz="4800" b="1" dirty="0"/>
              <a:t>1</a:t>
            </a:r>
            <a:r>
              <a:rPr lang="cs-CZ" sz="4800" b="1" dirty="0" smtClean="0"/>
              <a:t>. Poznámky k předaným datům za rok 2016 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28014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Vedlejší diagnózy (soubor CA) – pořadí diagnóz</a:t>
            </a:r>
            <a:endParaRPr lang="cs-CZ" sz="3600" b="1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7" y="1600200"/>
            <a:ext cx="8352927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 IR-DRG nezáleží na pořadí vedlejších diagnóz.</a:t>
            </a:r>
          </a:p>
          <a:p>
            <a:r>
              <a:rPr lang="cs-CZ" sz="2400" dirty="0" smtClean="0"/>
              <a:t>Naproti tomu v CZ-DRG je plánováno využívat pro klasifikaci případu vedlejší diagnózu vykázanou na první pozici.</a:t>
            </a:r>
          </a:p>
          <a:p>
            <a:r>
              <a:rPr lang="cs-CZ" sz="2400" dirty="0" smtClean="0"/>
              <a:t>V rámci sběru dat z RN za rok 2016 došlo u některých RN k tomu, že pořadí vedlejších diagnóz bylo dle abecedního řazení a nikoliv dle pořadí, které uvedl kodér, resp. osoba určující vedlejší diagnózy posledního dokladu 02.</a:t>
            </a:r>
          </a:p>
          <a:p>
            <a:r>
              <a:rPr lang="cs-CZ" sz="2400" dirty="0" smtClean="0"/>
              <a:t>Abecední řazení diagnóz znemožňuje nad retrospektivními daty testovat CZ-DRG klasifikaci.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1039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Příklad: Vedlejší diagnózy (soubor CA) </a:t>
            </a:r>
            <a:br>
              <a:rPr lang="cs-CZ" sz="3600" b="1" dirty="0" smtClean="0"/>
            </a:br>
            <a:r>
              <a:rPr lang="cs-CZ" sz="3600" b="1" dirty="0" smtClean="0"/>
              <a:t>– pořadí diagnóz</a:t>
            </a:r>
            <a:endParaRPr lang="cs-CZ" sz="36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7" y="1600200"/>
            <a:ext cx="8352927" cy="4525963"/>
          </a:xfrm>
        </p:spPr>
        <p:txBody>
          <a:bodyPr>
            <a:normAutofit/>
          </a:bodyPr>
          <a:lstStyle/>
          <a:p>
            <a:r>
              <a:rPr lang="cs-CZ" sz="2200" dirty="0" smtClean="0"/>
              <a:t>Při návrhu CZ-DRG je využíváno nepsaných konvencí pro vykazování indikace chemoterapie, radioterapie nebo akutní rehabilitace, kdy MKN-10 kód indikující danou péči je vykazován jakožto první vedlejší diagnóza. </a:t>
            </a:r>
          </a:p>
          <a:p>
            <a:r>
              <a:rPr lang="cs-CZ" sz="2200" b="1" dirty="0" smtClean="0"/>
              <a:t>Příklad pro chemoterapii (analogicky pro ostatní zmíněnou péči):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12264"/>
              </p:ext>
            </p:extLst>
          </p:nvPr>
        </p:nvGraphicFramePr>
        <p:xfrm>
          <a:off x="448816" y="3520082"/>
          <a:ext cx="3878585" cy="7416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358305"/>
                <a:gridCol w="252028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Hlavní diagnóza</a:t>
                      </a:r>
                      <a:endParaRPr lang="cs-CZ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Vedlejší</a:t>
                      </a:r>
                      <a:r>
                        <a:rPr lang="cs-CZ" sz="1400" baseline="0" dirty="0" smtClean="0"/>
                        <a:t> diagnózy</a:t>
                      </a:r>
                      <a:endParaRPr lang="cs-CZ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Z51.1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C18.8, </a:t>
                      </a:r>
                      <a:r>
                        <a:rPr lang="cs-CZ" sz="1600" b="0" baseline="0" dirty="0" smtClean="0"/>
                        <a:t>A40.8, N17.8, I10</a:t>
                      </a:r>
                      <a:endParaRPr lang="cs-CZ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672399"/>
              </p:ext>
            </p:extLst>
          </p:nvPr>
        </p:nvGraphicFramePr>
        <p:xfrm>
          <a:off x="4779640" y="3520082"/>
          <a:ext cx="3878585" cy="7416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358305"/>
                <a:gridCol w="252028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Hlavní diagnóza</a:t>
                      </a:r>
                      <a:endParaRPr lang="cs-CZ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Vedlejší</a:t>
                      </a:r>
                      <a:r>
                        <a:rPr lang="cs-CZ" sz="1400" baseline="0" dirty="0" smtClean="0"/>
                        <a:t> diagnózy</a:t>
                      </a:r>
                      <a:endParaRPr lang="cs-CZ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Z51.1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baseline="0" dirty="0" smtClean="0"/>
                        <a:t>A40.8, </a:t>
                      </a:r>
                      <a:r>
                        <a:rPr lang="cs-CZ" sz="1600" b="0" dirty="0" smtClean="0"/>
                        <a:t>C18.8,</a:t>
                      </a:r>
                      <a:r>
                        <a:rPr lang="cs-CZ" sz="1600" b="0" baseline="0" dirty="0" smtClean="0"/>
                        <a:t> I10, N17.8</a:t>
                      </a:r>
                      <a:endParaRPr lang="cs-CZ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aoblený obdélník 2"/>
          <p:cNvSpPr/>
          <p:nvPr/>
        </p:nvSpPr>
        <p:spPr>
          <a:xfrm>
            <a:off x="1808968" y="3881397"/>
            <a:ext cx="636699" cy="3708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6146650" y="3881397"/>
            <a:ext cx="636699" cy="3708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29766" y="4491570"/>
            <a:ext cx="38976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Pořadí vedlejších diagnóz dle kodéra:</a:t>
            </a:r>
          </a:p>
          <a:p>
            <a:r>
              <a:rPr lang="cs-CZ" sz="1600" dirty="0" smtClean="0"/>
              <a:t>- </a:t>
            </a:r>
            <a:r>
              <a:rPr lang="cs-CZ" sz="1600" u="sng" dirty="0" smtClean="0"/>
              <a:t>umožňuje</a:t>
            </a:r>
            <a:r>
              <a:rPr lang="cs-CZ" sz="1600" dirty="0" smtClean="0"/>
              <a:t> identifikovat indikaci k </a:t>
            </a:r>
            <a:r>
              <a:rPr lang="cs-CZ" sz="1600" dirty="0"/>
              <a:t>podání chemoterapie (</a:t>
            </a:r>
            <a:r>
              <a:rPr lang="cs-CZ" sz="1600" dirty="0" smtClean="0"/>
              <a:t>C18 ZN tlustého střeva)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cs-CZ" sz="1600" b="1" dirty="0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2146367" y="4293120"/>
            <a:ext cx="0" cy="216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768974" y="4490070"/>
            <a:ext cx="38892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Pořadí vedlejších diagnóz abecedně:</a:t>
            </a:r>
          </a:p>
          <a:p>
            <a:r>
              <a:rPr lang="cs-CZ" sz="1600" dirty="0" smtClean="0"/>
              <a:t>- </a:t>
            </a:r>
            <a:r>
              <a:rPr lang="cs-CZ" sz="1600" u="sng" dirty="0" smtClean="0"/>
              <a:t>neumožňuje</a:t>
            </a:r>
            <a:r>
              <a:rPr lang="cs-CZ" sz="1600" dirty="0" smtClean="0"/>
              <a:t> identifikovat indikaci k </a:t>
            </a:r>
            <a:r>
              <a:rPr lang="cs-CZ" sz="1600" dirty="0"/>
              <a:t>podání chemoterapie </a:t>
            </a:r>
            <a:r>
              <a:rPr lang="cs-CZ" sz="1600" dirty="0" smtClean="0"/>
              <a:t>(</a:t>
            </a:r>
            <a:r>
              <a:rPr lang="cs-CZ" sz="1600" dirty="0"/>
              <a:t>A40 Streptokoková sepse)</a:t>
            </a:r>
            <a:endParaRPr lang="cs-CZ" sz="16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cs-CZ" sz="1600" b="1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6463258" y="4293120"/>
            <a:ext cx="0" cy="216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Šipka doprava 13"/>
          <p:cNvSpPr/>
          <p:nvPr/>
        </p:nvSpPr>
        <p:spPr>
          <a:xfrm>
            <a:off x="453828" y="5593434"/>
            <a:ext cx="720080" cy="317649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1384598" y="5420843"/>
            <a:ext cx="728233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Při předávání vedlejších diagnóz </a:t>
            </a:r>
            <a:r>
              <a:rPr lang="cs-CZ" dirty="0" smtClean="0"/>
              <a:t>případu v souboru CA </a:t>
            </a:r>
            <a:r>
              <a:rPr lang="cs-CZ" b="1" dirty="0" smtClean="0"/>
              <a:t>je pro účely vývoje CZ-DRG třeba dodržet pořadí</a:t>
            </a:r>
            <a:r>
              <a:rPr lang="cs-CZ" dirty="0" smtClean="0"/>
              <a:t> MKN-10 kódů tak, </a:t>
            </a:r>
            <a:r>
              <a:rPr lang="cs-CZ" b="1" dirty="0" smtClean="0"/>
              <a:t>jak jej určil kodér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64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9776" y="3066529"/>
            <a:ext cx="8062664" cy="1946647"/>
          </a:xfrm>
          <a:noFill/>
        </p:spPr>
        <p:txBody>
          <a:bodyPr>
            <a:noAutofit/>
          </a:bodyPr>
          <a:lstStyle/>
          <a:p>
            <a:r>
              <a:rPr lang="cs-CZ" sz="4800" b="1" dirty="0"/>
              <a:t>2</a:t>
            </a:r>
            <a:r>
              <a:rPr lang="cs-CZ" sz="4800" b="1" dirty="0" smtClean="0"/>
              <a:t>. </a:t>
            </a:r>
            <a:r>
              <a:rPr lang="cs-CZ" sz="4800" b="1" dirty="0"/>
              <a:t>Nově zavedené validace produkčních dat (soubory C) pro sběr dat za rok 2017</a:t>
            </a:r>
            <a:br>
              <a:rPr lang="cs-CZ" sz="4800" b="1" dirty="0"/>
            </a:b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22804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Kontrola vedlejších diagnóz (soubor CA) – úplnost vedlejších diagnóz</a:t>
            </a:r>
            <a:endParaRPr lang="cs-CZ" sz="3600" b="1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7" y="1600200"/>
            <a:ext cx="8352927" cy="4525963"/>
          </a:xfrm>
        </p:spPr>
        <p:txBody>
          <a:bodyPr>
            <a:normAutofit/>
          </a:bodyPr>
          <a:lstStyle/>
          <a:p>
            <a:r>
              <a:rPr lang="cs-CZ" sz="2200" dirty="0" smtClean="0"/>
              <a:t>V souboru CA se v datech za rok 2016 u některých RN vyskytovaly hospitalizační případy, které nemají vykázanou ani jednu vedlejší diagnózu, nicméně dle IR-DRG klasifikace byly klasifikovány do DRG skupin s CC nebo </a:t>
            </a:r>
            <a:r>
              <a:rPr lang="cs-CZ" sz="2200" dirty="0" err="1" smtClean="0"/>
              <a:t>mCC</a:t>
            </a:r>
            <a:r>
              <a:rPr lang="cs-CZ" sz="2200" dirty="0" smtClean="0"/>
              <a:t>, které jsou definované právě pomocí vedlejších diagnóz.</a:t>
            </a:r>
          </a:p>
          <a:p>
            <a:r>
              <a:rPr lang="cs-CZ" sz="2200" dirty="0" smtClean="0"/>
              <a:t>V datech </a:t>
            </a:r>
            <a:r>
              <a:rPr lang="cs-CZ" sz="2200" b="1" dirty="0" smtClean="0"/>
              <a:t>Fakultní nemocnice Olomouc </a:t>
            </a:r>
            <a:r>
              <a:rPr lang="cs-CZ" sz="2200" dirty="0" smtClean="0"/>
              <a:t>za rok 2016 </a:t>
            </a:r>
            <a:r>
              <a:rPr lang="cs-CZ" sz="2200" b="1" dirty="0" smtClean="0"/>
              <a:t>nebyl</a:t>
            </a:r>
            <a:r>
              <a:rPr lang="cs-CZ" sz="2200" dirty="0" smtClean="0"/>
              <a:t> v souboru CA </a:t>
            </a:r>
            <a:r>
              <a:rPr lang="cs-CZ" sz="2200" b="1" dirty="0" smtClean="0"/>
              <a:t>nalezen žádný rozpor ve vykázaných vedlejších diagnózách a IR-DRG klasifikaci</a:t>
            </a:r>
            <a:r>
              <a:rPr lang="cs-CZ" sz="2200" dirty="0" smtClean="0"/>
              <a:t>.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6" name="Šipka doprava 5"/>
          <p:cNvSpPr/>
          <p:nvPr/>
        </p:nvSpPr>
        <p:spPr>
          <a:xfrm>
            <a:off x="395537" y="4804493"/>
            <a:ext cx="720080" cy="317649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320019" y="4522837"/>
            <a:ext cx="7282333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Pro soubor CA byla zavedena nová validace na konzistenci mezi výsledkem IR-DRG klasifikace a výskytem vedlejší diagnózy. </a:t>
            </a:r>
            <a:r>
              <a:rPr lang="cs-CZ" b="1" dirty="0" smtClean="0"/>
              <a:t>Případy, u kterých nedojde </a:t>
            </a:r>
            <a:r>
              <a:rPr lang="cs-CZ" b="1" dirty="0"/>
              <a:t>k opravení </a:t>
            </a:r>
            <a:r>
              <a:rPr lang="cs-CZ" b="1" dirty="0" smtClean="0"/>
              <a:t>záznamů</a:t>
            </a:r>
            <a:r>
              <a:rPr lang="cs-CZ" dirty="0" smtClean="0"/>
              <a:t>, budou </a:t>
            </a:r>
            <a:r>
              <a:rPr lang="cs-CZ" b="1" dirty="0" smtClean="0"/>
              <a:t>označeny </a:t>
            </a:r>
            <a:r>
              <a:rPr lang="cs-CZ" b="1" dirty="0"/>
              <a:t>jako nevalidní </a:t>
            </a:r>
            <a:r>
              <a:rPr lang="cs-CZ" dirty="0"/>
              <a:t>a </a:t>
            </a:r>
            <a:r>
              <a:rPr lang="cs-CZ" dirty="0" smtClean="0"/>
              <a:t>nebudou zahrnuty </a:t>
            </a:r>
            <a:r>
              <a:rPr lang="cs-CZ" dirty="0"/>
              <a:t>do výpočtu průměrných celkových nákladů na danou péči, neboť </a:t>
            </a:r>
            <a:r>
              <a:rPr lang="cs-CZ" b="1" dirty="0"/>
              <a:t>nelze </a:t>
            </a:r>
            <a:r>
              <a:rPr lang="cs-CZ" b="1" dirty="0" smtClean="0"/>
              <a:t>zajistit správnou klasifikaci dle CZ-DRG.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215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 smtClean="0"/>
              <a:t>Pro validaci dat za rok 2017 budou pro operační protokoly (soubor CF) zavedeny doplňující validace a záznam bude hodnocen jako nevalidní</a:t>
            </a:r>
            <a:br>
              <a:rPr lang="cs-CZ" sz="2200" dirty="0" smtClean="0"/>
            </a:br>
            <a:r>
              <a:rPr lang="cs-CZ" sz="2200" dirty="0" smtClean="0"/>
              <a:t>v těchto situacích:</a:t>
            </a:r>
          </a:p>
          <a:p>
            <a:r>
              <a:rPr lang="cs-CZ" sz="2200" dirty="0" smtClean="0"/>
              <a:t>Ze zadaných údajů </a:t>
            </a:r>
            <a:r>
              <a:rPr lang="cs-CZ" sz="2200" b="1" dirty="0" smtClean="0"/>
              <a:t>nelze stanovit délku operace</a:t>
            </a:r>
            <a:br>
              <a:rPr lang="cs-CZ" sz="2200" b="1" dirty="0" smtClean="0"/>
            </a:br>
            <a:r>
              <a:rPr lang="cs-CZ" sz="2200" dirty="0" smtClean="0"/>
              <a:t>- tzn. chybějící čas začátku nebo konce operace.</a:t>
            </a:r>
          </a:p>
          <a:p>
            <a:r>
              <a:rPr lang="cs-CZ" sz="2200" dirty="0" smtClean="0"/>
              <a:t>Ze zadaných údajů vychází </a:t>
            </a:r>
            <a:r>
              <a:rPr lang="cs-CZ" sz="2200" b="1" dirty="0" smtClean="0"/>
              <a:t>nekladná délka operace</a:t>
            </a:r>
            <a:br>
              <a:rPr lang="cs-CZ" sz="2200" b="1" dirty="0" smtClean="0"/>
            </a:br>
            <a:r>
              <a:rPr lang="cs-CZ" sz="2200" dirty="0" smtClean="0"/>
              <a:t>- tzn. dle uvedených časů je </a:t>
            </a:r>
            <a:r>
              <a:rPr lang="cs-CZ" sz="2200" dirty="0"/>
              <a:t>délka operace menší </a:t>
            </a:r>
            <a:r>
              <a:rPr lang="cs-CZ" sz="2200" dirty="0" smtClean="0"/>
              <a:t>nebo rovna 0 minut.</a:t>
            </a:r>
            <a:endParaRPr lang="cs-CZ" sz="2200" dirty="0"/>
          </a:p>
        </p:txBody>
      </p:sp>
      <p:sp>
        <p:nvSpPr>
          <p:cNvPr id="4" name="Šipka doprava 3"/>
          <p:cNvSpPr/>
          <p:nvPr/>
        </p:nvSpPr>
        <p:spPr>
          <a:xfrm>
            <a:off x="395537" y="4902026"/>
            <a:ext cx="720080" cy="317649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22115" y="4499595"/>
            <a:ext cx="7282333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 případě, že nedojde k opravení záznamů </a:t>
            </a:r>
            <a:r>
              <a:rPr lang="cs-CZ" sz="2000" dirty="0" smtClean="0"/>
              <a:t>s výše uvedenou chybou, bude </a:t>
            </a:r>
            <a:r>
              <a:rPr lang="cs-CZ" sz="2000" b="1" dirty="0" smtClean="0"/>
              <a:t>celý hospitalizační případ označen jako nevalidní </a:t>
            </a:r>
            <a:r>
              <a:rPr lang="cs-CZ" sz="2000" dirty="0" smtClean="0"/>
              <a:t>a nebude zahrnut do výpočtu průměrných celkových nákladů na danou péči, neboť </a:t>
            </a:r>
            <a:r>
              <a:rPr lang="cs-CZ" sz="2000" b="1" dirty="0" smtClean="0"/>
              <a:t>nelze spočítat náklady na operační služby</a:t>
            </a:r>
            <a:endParaRPr lang="cs-CZ" sz="2000" b="1" dirty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Kontrola operačních protokolů – část 1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62655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Kontrola operačních protokolů – část 2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1600200"/>
            <a:ext cx="835292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Pro validaci dat za rok 2017 budou pro operační protokoly (soubor CF) zavedeny doplňující validace a záznam bude hodnocen jako </a:t>
            </a:r>
            <a:r>
              <a:rPr lang="cs-CZ" sz="2000" dirty="0" smtClean="0"/>
              <a:t>nevalidní</a:t>
            </a:r>
            <a:br>
              <a:rPr lang="cs-CZ" sz="2000" dirty="0" smtClean="0"/>
            </a:br>
            <a:r>
              <a:rPr lang="cs-CZ" sz="2000" dirty="0" smtClean="0"/>
              <a:t>v </a:t>
            </a:r>
            <a:r>
              <a:rPr lang="cs-CZ" sz="2000" dirty="0"/>
              <a:t>těchto situacích</a:t>
            </a:r>
            <a:r>
              <a:rPr lang="cs-CZ" sz="2000" dirty="0" smtClean="0"/>
              <a:t>:</a:t>
            </a:r>
          </a:p>
          <a:p>
            <a:r>
              <a:rPr lang="cs-CZ" sz="2000" b="1" dirty="0" smtClean="0"/>
              <a:t>Nelze identifikovat výkon provedený na operačním sále</a:t>
            </a:r>
            <a:br>
              <a:rPr lang="cs-CZ" sz="2000" b="1" dirty="0" smtClean="0"/>
            </a:br>
            <a:r>
              <a:rPr lang="cs-CZ" sz="2000" dirty="0" smtClean="0"/>
              <a:t>- pro </a:t>
            </a:r>
            <a:r>
              <a:rPr lang="cs-CZ" sz="2000" dirty="0"/>
              <a:t>operační protokol v CF neexistuje v souboru CC </a:t>
            </a:r>
            <a:r>
              <a:rPr lang="cs-CZ" sz="2000" dirty="0" smtClean="0"/>
              <a:t>v rámci kalendářního/ch dne/í trvání operace ani jeden výkon vykázaný na příslušné pracoviště s atributem 1 = OPOS,</a:t>
            </a:r>
          </a:p>
          <a:p>
            <a:r>
              <a:rPr lang="cs-CZ" sz="2000" b="1" dirty="0" smtClean="0"/>
              <a:t>Chybí operační protokol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Pro výkon provedený dle CC na pracovišti s atributem 1 = OPOS neexistuje v souboru CF na daný den a pracoviště operační protokol.</a:t>
            </a:r>
            <a:endParaRPr lang="cs-CZ" sz="2000" dirty="0"/>
          </a:p>
        </p:txBody>
      </p:sp>
      <p:sp>
        <p:nvSpPr>
          <p:cNvPr id="4" name="Šipka doprava 3"/>
          <p:cNvSpPr/>
          <p:nvPr/>
        </p:nvSpPr>
        <p:spPr>
          <a:xfrm>
            <a:off x="395537" y="5298192"/>
            <a:ext cx="720080" cy="317649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22115" y="4941168"/>
            <a:ext cx="7282333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</a:t>
            </a:r>
            <a:r>
              <a:rPr lang="cs-CZ" sz="2000" dirty="0" smtClean="0"/>
              <a:t> </a:t>
            </a:r>
            <a:r>
              <a:rPr lang="cs-CZ" sz="2000" b="1" dirty="0" smtClean="0"/>
              <a:t>případě, že nedojde k opravení záznamů </a:t>
            </a:r>
            <a:r>
              <a:rPr lang="cs-CZ" sz="2000" dirty="0" smtClean="0"/>
              <a:t>s výše uvedenou chybou, bude </a:t>
            </a:r>
            <a:r>
              <a:rPr lang="cs-CZ" sz="2000" b="1" dirty="0" smtClean="0"/>
              <a:t>celý hospitalizační případ označen jako nevalidní </a:t>
            </a:r>
            <a:r>
              <a:rPr lang="cs-CZ" sz="2000" dirty="0" smtClean="0"/>
              <a:t>a nebude zahrnut do výpočtu průměrných celkových nákladů na danou péči.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09064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27750</TotalTime>
  <Words>1961</Words>
  <Application>Microsoft Office PowerPoint</Application>
  <PresentationFormat>Předvádění na obrazovce (4:3)</PresentationFormat>
  <Paragraphs>191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Motiv systému Office</vt:lpstr>
      <vt:lpstr>Analýza produkčních dat RN (soubory C) za rok 2016 - Fakultní nemocnice Olomouc</vt:lpstr>
      <vt:lpstr>Obsah</vt:lpstr>
      <vt:lpstr>1. Poznámky k předaným datům za rok 2016 </vt:lpstr>
      <vt:lpstr>Vedlejší diagnózy (soubor CA) – pořadí diagnóz</vt:lpstr>
      <vt:lpstr>Příklad: Vedlejší diagnózy (soubor CA)  – pořadí diagnóz</vt:lpstr>
      <vt:lpstr>2. Nově zavedené validace produkčních dat (soubory C) pro sběr dat za rok 2017 </vt:lpstr>
      <vt:lpstr>Kontrola vedlejších diagnóz (soubor CA) – úplnost vedlejších diagnóz</vt:lpstr>
      <vt:lpstr>Kontrola operačních protokolů – část 1</vt:lpstr>
      <vt:lpstr>Kontrola operačních protokolů – část 2</vt:lpstr>
      <vt:lpstr>Kontrola vazby anestezie vs. provedený výkon</vt:lpstr>
      <vt:lpstr>Seznam operačních výkonů</vt:lpstr>
      <vt:lpstr>Kontrola vykazování ošetřovacích dnů</vt:lpstr>
      <vt:lpstr>Vykazování ošetřovacích dnů (OD) mimo lůžková oddělení v datech za rok 2016</vt:lpstr>
      <vt:lpstr>3. Dlouhodobá kultivace sběru dat - vykazování vybraných výkonů</vt:lpstr>
      <vt:lpstr>Problém č. 1</vt:lpstr>
      <vt:lpstr>Vybrané zdravotní odbornosti pro standardizaci vykazování</vt:lpstr>
      <vt:lpstr>Zvyklosti vykazování výkonů z vybraných odborností*</vt:lpstr>
      <vt:lpstr>Problém č. 2</vt:lpstr>
      <vt:lpstr>Příklad: Vykazování náhradní umělé výživy</vt:lpstr>
      <vt:lpstr>Příklad: Vykazování psychoterapie</vt:lpstr>
      <vt:lpstr>Shrnutí ke kapitole 3</vt:lpstr>
    </vt:vector>
  </TitlesOfParts>
  <Company>MZČR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Brejchová Karolína Bc.</dc:creator>
  <cp:lastModifiedBy>Zbyněk Bortlíček</cp:lastModifiedBy>
  <cp:revision>1254</cp:revision>
  <cp:lastPrinted>2017-11-29T08:32:58Z</cp:lastPrinted>
  <dcterms:created xsi:type="dcterms:W3CDTF">2016-10-19T08:50:16Z</dcterms:created>
  <dcterms:modified xsi:type="dcterms:W3CDTF">2018-03-21T15:10:59Z</dcterms:modified>
</cp:coreProperties>
</file>