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59" r:id="rId2"/>
    <p:sldId id="460" r:id="rId3"/>
    <p:sldId id="461" r:id="rId4"/>
    <p:sldId id="462" r:id="rId5"/>
    <p:sldId id="463" r:id="rId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B0F0"/>
    <a:srgbClr val="E6AF00"/>
    <a:srgbClr val="558ED5"/>
    <a:srgbClr val="FF6600"/>
    <a:srgbClr val="C00000"/>
    <a:srgbClr val="FFC000"/>
    <a:srgbClr val="1F497D"/>
    <a:srgbClr val="95B3D7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5501" autoAdjust="0"/>
  </p:normalViewPr>
  <p:slideViewPr>
    <p:cSldViewPr>
      <p:cViewPr varScale="1">
        <p:scale>
          <a:sx n="82" d="100"/>
          <a:sy n="82" d="100"/>
        </p:scale>
        <p:origin x="166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518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9A21DD-73AC-4656-9BFB-1E1710E00350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5FE01F2-4268-44BC-87B3-E05E4197D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47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280" y="631601"/>
            <a:ext cx="889000" cy="5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4829"/>
            <a:ext cx="4896543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4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3" name="Obrázek 12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166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600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288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7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Obrázek 15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42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ázek 11" descr="C:\Users\User\CloudStation\DRG\logo-drg-restart-modre.emf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22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Obrázek 13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ázek 15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48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Obrázek 14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rázek 16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0759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943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36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Obrázek 10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443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0C38-F510-47E7-ABED-742168BE8777}" type="datetimeFigureOut">
              <a:rPr lang="cs-CZ" smtClean="0"/>
              <a:t>18.03.2018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  <p:pic>
        <p:nvPicPr>
          <p:cNvPr id="13" name="Obrázek 12" descr="C:\Users\User\CloudStation\DRG\logo-drg-restart-modre.em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73771"/>
            <a:ext cx="889000" cy="53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2" descr="W:\PUBLICITA\VIZUÁLNÍ_IDENTITA\loga\OPZ\logo_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147953"/>
            <a:ext cx="3230226" cy="71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ázek 14" descr="C:\Users\User\CloudStation\DRG\logo_uzis.emf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885" y="6206207"/>
            <a:ext cx="824230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130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0C38-F510-47E7-ABED-742168BE8777}" type="datetimeFigureOut">
              <a:rPr lang="cs-CZ" smtClean="0"/>
              <a:t>18.03.2018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FFAF-8A4D-4620-9B06-D3FB309E3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07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Nové kontroly zahrnuté do validační aplikace pro data za rok 2017 (AA - AH)</a:t>
            </a: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7" y="1600200"/>
            <a:ext cx="8352927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Soubor AB Organizační struktura</a:t>
            </a:r>
          </a:p>
          <a:p>
            <a:pPr lvl="1"/>
            <a:r>
              <a:rPr lang="cs-CZ" sz="1600" dirty="0" smtClean="0"/>
              <a:t>NADRAZENE je prázdné nebo existuje v souboru AB</a:t>
            </a:r>
          </a:p>
          <a:p>
            <a:pPr lvl="1"/>
            <a:r>
              <a:rPr lang="cs-CZ" sz="1600" dirty="0" smtClean="0"/>
              <a:t>Pokud ATR3_ORG obsahuje odbornost „925“, pak ATR6_ORG musí být „DOM“</a:t>
            </a:r>
          </a:p>
          <a:p>
            <a:pPr lvl="1"/>
            <a:r>
              <a:rPr lang="cs-CZ" sz="1600" dirty="0"/>
              <a:t>Pokud ATR3_ORG obsahuje odbornost „</a:t>
            </a:r>
            <a:r>
              <a:rPr lang="cs-CZ" sz="1600" dirty="0" smtClean="0"/>
              <a:t>989“, </a:t>
            </a:r>
            <a:r>
              <a:rPr lang="cs-CZ" sz="1600" dirty="0"/>
              <a:t>pak ATR6_ORG musí být „</a:t>
            </a:r>
            <a:r>
              <a:rPr lang="cs-CZ" sz="1600" dirty="0" smtClean="0"/>
              <a:t>DOP“</a:t>
            </a:r>
            <a:endParaRPr lang="cs-CZ" sz="1600" dirty="0"/>
          </a:p>
          <a:p>
            <a:pPr lvl="1"/>
            <a:r>
              <a:rPr lang="cs-CZ" sz="1600" dirty="0" smtClean="0"/>
              <a:t>Pokud je ATR1_ORG „OPOS“ / „OPPS“, pak tento ORG musí být v souboru AH</a:t>
            </a:r>
          </a:p>
          <a:p>
            <a:r>
              <a:rPr lang="cs-CZ" sz="2000" dirty="0" smtClean="0"/>
              <a:t>Soubor AC Seznam identifikačních čísel zařízení</a:t>
            </a:r>
          </a:p>
          <a:p>
            <a:pPr lvl="1"/>
            <a:r>
              <a:rPr lang="cs-CZ" sz="1600" dirty="0" smtClean="0"/>
              <a:t>Každé ICZ se musí vyskytovat v souboru AD</a:t>
            </a:r>
          </a:p>
          <a:p>
            <a:r>
              <a:rPr lang="cs-CZ" sz="2000" dirty="0" smtClean="0"/>
              <a:t>Sou</a:t>
            </a:r>
            <a:r>
              <a:rPr lang="cs-CZ" sz="2000" dirty="0" smtClean="0"/>
              <a:t>bor AD Seznam identifikačních čísel pracovišť</a:t>
            </a:r>
          </a:p>
          <a:p>
            <a:pPr lvl="1"/>
            <a:r>
              <a:rPr lang="cs-CZ" sz="1600" dirty="0" smtClean="0"/>
              <a:t>ICP musí obsahovat nejvýše 8 číslic a žádné jiné znaky</a:t>
            </a:r>
          </a:p>
          <a:p>
            <a:pPr lvl="1"/>
            <a:r>
              <a:rPr lang="cs-CZ" sz="1600" dirty="0" smtClean="0"/>
              <a:t>Každé ICP se musí vyskytovat v souboru AC</a:t>
            </a:r>
          </a:p>
          <a:p>
            <a:pPr lvl="1"/>
            <a:r>
              <a:rPr lang="cs-CZ" sz="1600" dirty="0" smtClean="0"/>
              <a:t>Každé ICP se musí vyskytovat v souboru AE</a:t>
            </a:r>
          </a:p>
          <a:p>
            <a:r>
              <a:rPr lang="cs-CZ" sz="2000" dirty="0" smtClean="0"/>
              <a:t>Soubor AE Seznam všech přímých pracovišť s odborností a IČP</a:t>
            </a:r>
          </a:p>
          <a:p>
            <a:pPr lvl="1"/>
            <a:r>
              <a:rPr lang="cs-CZ" sz="1600" dirty="0" smtClean="0"/>
              <a:t>Každé ORG se musí vyskytovat v souboru AB</a:t>
            </a:r>
          </a:p>
          <a:p>
            <a:pPr lvl="1"/>
            <a:r>
              <a:rPr lang="cs-CZ" sz="1600" dirty="0" smtClean="0"/>
              <a:t>Každé ICP se musí vyskytovat v souboru AD</a:t>
            </a:r>
          </a:p>
          <a:p>
            <a:r>
              <a:rPr lang="cs-CZ" sz="2000" dirty="0" smtClean="0"/>
              <a:t>Soubor AH Seznam operačních sálů</a:t>
            </a:r>
          </a:p>
          <a:p>
            <a:pPr lvl="1"/>
            <a:r>
              <a:rPr lang="cs-CZ" sz="1600" dirty="0" smtClean="0"/>
              <a:t>Každé ORG musí vyskytovat v souboru AB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79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Nové kontroly zahrnuté do validační aplikace pro data za rok 2017 (BA - BF)</a:t>
            </a: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7" y="1600200"/>
            <a:ext cx="8352927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Soubor BA Zůstatky účtů třídy 5 a 6</a:t>
            </a:r>
          </a:p>
          <a:p>
            <a:pPr lvl="1"/>
            <a:r>
              <a:rPr lang="cs-CZ" sz="1400" dirty="0" smtClean="0"/>
              <a:t>Každý UCET musí být v souboru AA</a:t>
            </a:r>
          </a:p>
          <a:p>
            <a:pPr lvl="1"/>
            <a:r>
              <a:rPr lang="cs-CZ" sz="1400" dirty="0" smtClean="0"/>
              <a:t>Každé ORG musí být v souboru AB</a:t>
            </a:r>
          </a:p>
          <a:p>
            <a:pPr lvl="1"/>
            <a:r>
              <a:rPr lang="cs-CZ" sz="1400" dirty="0" smtClean="0"/>
              <a:t>Zůstatek je číslo ve správném číselném formátu</a:t>
            </a:r>
          </a:p>
          <a:p>
            <a:r>
              <a:rPr lang="cs-CZ" sz="2000" dirty="0" smtClean="0"/>
              <a:t>Soubor BC Systemizace pracovních míst</a:t>
            </a:r>
          </a:p>
          <a:p>
            <a:pPr lvl="1"/>
            <a:r>
              <a:rPr lang="cs-CZ" sz="1400" dirty="0" smtClean="0"/>
              <a:t>Každé ORG musí být v souboru AB</a:t>
            </a:r>
          </a:p>
          <a:p>
            <a:r>
              <a:rPr lang="cs-CZ" sz="2000" dirty="0" smtClean="0"/>
              <a:t>Soubor BD Hodnoty klíčů</a:t>
            </a:r>
          </a:p>
          <a:p>
            <a:pPr lvl="1"/>
            <a:r>
              <a:rPr lang="cs-CZ" sz="1400" dirty="0" smtClean="0"/>
              <a:t>Každé ORG_PROV, ORG_ZAD musí být v souboru AB</a:t>
            </a:r>
          </a:p>
          <a:p>
            <a:r>
              <a:rPr lang="cs-CZ" sz="2000" dirty="0" smtClean="0"/>
              <a:t>Soubor BE Evidence dlouhodobého majetku</a:t>
            </a:r>
          </a:p>
          <a:p>
            <a:pPr lvl="1"/>
            <a:r>
              <a:rPr lang="cs-CZ" sz="1400" dirty="0" smtClean="0"/>
              <a:t>Každé INV_C musí být uvedeno pouze jednou</a:t>
            </a:r>
          </a:p>
          <a:p>
            <a:pPr lvl="1"/>
            <a:r>
              <a:rPr lang="cs-CZ" sz="1400" dirty="0" smtClean="0"/>
              <a:t>Každé ORG musí být v souboru AB</a:t>
            </a:r>
          </a:p>
          <a:p>
            <a:pPr lvl="1"/>
            <a:r>
              <a:rPr lang="cs-CZ" sz="1400" dirty="0" smtClean="0"/>
              <a:t>Každá zdravotnická budova musí mít uveden rok kolaudace</a:t>
            </a:r>
            <a:endParaRPr lang="cs-CZ" sz="1400" dirty="0"/>
          </a:p>
          <a:p>
            <a:r>
              <a:rPr lang="cs-CZ" sz="2000" dirty="0" smtClean="0"/>
              <a:t>Soubor BF Zdravotní výkony</a:t>
            </a:r>
          </a:p>
          <a:p>
            <a:pPr lvl="1"/>
            <a:r>
              <a:rPr lang="cs-CZ" sz="1400" dirty="0"/>
              <a:t>Sloupec KOD je neprázdný</a:t>
            </a:r>
          </a:p>
          <a:p>
            <a:pPr lvl="1"/>
            <a:r>
              <a:rPr lang="cs-CZ" sz="1400" dirty="0"/>
              <a:t>Každá POJISTOVNA musí být v souboru </a:t>
            </a:r>
            <a:r>
              <a:rPr lang="cs-CZ" sz="1400" dirty="0" smtClean="0"/>
              <a:t>AG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0436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Nové kontroly zahrnuté do validační aplikace pro data za rok 2017 (BG - BK)</a:t>
            </a: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7" y="1600200"/>
            <a:ext cx="8352927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BG Zvlášť účtované položky</a:t>
            </a:r>
          </a:p>
          <a:p>
            <a:pPr lvl="1"/>
            <a:r>
              <a:rPr lang="cs-CZ" sz="1400" dirty="0"/>
              <a:t>Sloupec KOD je neprázdný</a:t>
            </a:r>
          </a:p>
          <a:p>
            <a:pPr lvl="1"/>
            <a:r>
              <a:rPr lang="cs-CZ" sz="1400" dirty="0"/>
              <a:t>Každá POJISTOVNA musí být v souboru AG</a:t>
            </a:r>
          </a:p>
          <a:p>
            <a:pPr lvl="1"/>
            <a:r>
              <a:rPr lang="cs-CZ" sz="1400" dirty="0"/>
              <a:t>Každé ORG_ZAD, ORG_PROV musí být v souboru AE</a:t>
            </a:r>
          </a:p>
          <a:p>
            <a:pPr lvl="1"/>
            <a:r>
              <a:rPr lang="cs-CZ" sz="1400" dirty="0"/>
              <a:t>Každé ICP_ZAD, ICP_PROV musí být v souboru AE</a:t>
            </a:r>
          </a:p>
          <a:p>
            <a:pPr lvl="1"/>
            <a:r>
              <a:rPr lang="cs-CZ" sz="1400" dirty="0"/>
              <a:t>Každé ODB_ZAD, ODB_PROV musí být v souboru AE</a:t>
            </a:r>
          </a:p>
          <a:p>
            <a:r>
              <a:rPr lang="cs-CZ" sz="2000" dirty="0" smtClean="0"/>
              <a:t>Soubor BH Kategorie pacientů</a:t>
            </a:r>
          </a:p>
          <a:p>
            <a:pPr lvl="1"/>
            <a:r>
              <a:rPr lang="cs-CZ" sz="1400" dirty="0" smtClean="0"/>
              <a:t>Každé ORG musí být v souboru AE</a:t>
            </a:r>
          </a:p>
          <a:p>
            <a:pPr lvl="1"/>
            <a:r>
              <a:rPr lang="cs-CZ" sz="1400" dirty="0" smtClean="0"/>
              <a:t>Každé ICP musí být v souboru AE</a:t>
            </a:r>
          </a:p>
          <a:p>
            <a:pPr lvl="1"/>
            <a:r>
              <a:rPr lang="cs-CZ" sz="1400" dirty="0" smtClean="0"/>
              <a:t>Každé ODB musí být v souboru AE</a:t>
            </a:r>
          </a:p>
          <a:p>
            <a:r>
              <a:rPr lang="cs-CZ" sz="2000" dirty="0" smtClean="0"/>
              <a:t>Soubor BI Využití operačních sálů</a:t>
            </a:r>
          </a:p>
          <a:p>
            <a:pPr lvl="1"/>
            <a:r>
              <a:rPr lang="cs-CZ" sz="1400" dirty="0" smtClean="0"/>
              <a:t>Každé ORG, CISLO_OS musí být v souboru AH</a:t>
            </a:r>
          </a:p>
          <a:p>
            <a:r>
              <a:rPr lang="cs-CZ" sz="1800" dirty="0" smtClean="0"/>
              <a:t>Soubor BK Využití podlahové plochy budov</a:t>
            </a:r>
          </a:p>
          <a:p>
            <a:pPr lvl="1"/>
            <a:r>
              <a:rPr lang="cs-CZ" sz="1400" dirty="0" smtClean="0"/>
              <a:t>Každé ORG_VYU musí být v souboru AB</a:t>
            </a:r>
          </a:p>
          <a:p>
            <a:pPr lvl="1"/>
            <a:r>
              <a:rPr lang="cs-CZ" sz="1400" dirty="0" smtClean="0"/>
              <a:t>Každé INV_C musí být v souboru AE</a:t>
            </a:r>
          </a:p>
        </p:txBody>
      </p:sp>
    </p:spTree>
    <p:extLst>
      <p:ext uri="{BB962C8B-B14F-4D97-AF65-F5344CB8AC3E}">
        <p14:creationId xmlns:p14="http://schemas.microsoft.com/office/powerpoint/2010/main" val="20018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Nové kontroly zahrnuté do validační aplikace pro data za rok 2017 (</a:t>
            </a:r>
            <a:r>
              <a:rPr lang="en-US" sz="3600" b="1" dirty="0" smtClean="0"/>
              <a:t>C</a:t>
            </a:r>
            <a:r>
              <a:rPr lang="cs-CZ" sz="3600" b="1" dirty="0" smtClean="0"/>
              <a:t>A - CC)</a:t>
            </a: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7" y="1600200"/>
            <a:ext cx="8352927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CA </a:t>
            </a:r>
            <a:r>
              <a:rPr lang="cs-CZ" sz="2000" dirty="0" smtClean="0"/>
              <a:t>Hospitalizační případy</a:t>
            </a:r>
          </a:p>
          <a:p>
            <a:pPr lvl="1"/>
            <a:r>
              <a:rPr lang="cs-CZ" sz="1200" dirty="0" smtClean="0"/>
              <a:t>Každé ORG_PRIJ, ORG_PROP musí 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ICP_PRIJ</a:t>
            </a:r>
            <a:r>
              <a:rPr lang="cs-CZ" sz="1200" dirty="0"/>
              <a:t>, </a:t>
            </a:r>
            <a:r>
              <a:rPr lang="cs-CZ" sz="1200" dirty="0" smtClean="0"/>
              <a:t>ICP_PROP </a:t>
            </a:r>
            <a:r>
              <a:rPr lang="cs-CZ" sz="1200" dirty="0"/>
              <a:t>musí 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ODB_PRIJ</a:t>
            </a:r>
            <a:r>
              <a:rPr lang="cs-CZ" sz="1200" dirty="0"/>
              <a:t>, </a:t>
            </a:r>
            <a:r>
              <a:rPr lang="cs-CZ" sz="1200" dirty="0" smtClean="0"/>
              <a:t>ODB_PROP </a:t>
            </a:r>
            <a:r>
              <a:rPr lang="cs-CZ" sz="1200" dirty="0"/>
              <a:t>musí být v souboru AE</a:t>
            </a:r>
          </a:p>
          <a:p>
            <a:pPr lvl="1"/>
            <a:r>
              <a:rPr lang="cs-CZ" sz="1200" dirty="0" smtClean="0"/>
              <a:t>Každá POJISTOVNA musí být v souboru AG</a:t>
            </a:r>
          </a:p>
          <a:p>
            <a:pPr lvl="1"/>
            <a:r>
              <a:rPr lang="cs-CZ" sz="1200" dirty="0" smtClean="0"/>
              <a:t>Každá VDG, DRG, KRITICKE_VYK musí být v příslušném číselníku</a:t>
            </a:r>
          </a:p>
          <a:p>
            <a:pPr lvl="1"/>
            <a:r>
              <a:rPr lang="cs-CZ" sz="1200" dirty="0" smtClean="0"/>
              <a:t>VAHA_POR musí být menší než 9999</a:t>
            </a:r>
          </a:p>
          <a:p>
            <a:pPr lvl="1"/>
            <a:r>
              <a:rPr lang="cs-CZ" sz="1200" dirty="0" smtClean="0"/>
              <a:t>VEK_DNY musí být menší než 999</a:t>
            </a:r>
          </a:p>
          <a:p>
            <a:r>
              <a:rPr lang="en-US" sz="2000" dirty="0" smtClean="0"/>
              <a:t>C</a:t>
            </a:r>
            <a:r>
              <a:rPr lang="cs-CZ" sz="2000" dirty="0" smtClean="0"/>
              <a:t>B</a:t>
            </a:r>
            <a:r>
              <a:rPr lang="en-US" sz="2000" dirty="0" smtClean="0"/>
              <a:t> </a:t>
            </a:r>
            <a:r>
              <a:rPr lang="cs-CZ" sz="2000" dirty="0"/>
              <a:t>Hospitalizační </a:t>
            </a:r>
            <a:r>
              <a:rPr lang="cs-CZ" sz="2000" dirty="0" smtClean="0"/>
              <a:t>doklady</a:t>
            </a:r>
            <a:endParaRPr lang="cs-CZ" sz="2000" dirty="0"/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ORG_LUZKO musí </a:t>
            </a:r>
            <a:r>
              <a:rPr lang="cs-CZ" sz="1200" dirty="0"/>
              <a:t>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ICP_</a:t>
            </a:r>
            <a:r>
              <a:rPr lang="cs-CZ" sz="1200" dirty="0"/>
              <a:t>LUZKO</a:t>
            </a:r>
            <a:r>
              <a:rPr lang="cs-CZ" sz="1200" dirty="0" smtClean="0"/>
              <a:t> musí </a:t>
            </a:r>
            <a:r>
              <a:rPr lang="cs-CZ" sz="1200" dirty="0"/>
              <a:t>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ODB_</a:t>
            </a:r>
            <a:r>
              <a:rPr lang="cs-CZ" sz="1200" dirty="0"/>
              <a:t>LUZKO</a:t>
            </a:r>
            <a:r>
              <a:rPr lang="cs-CZ" sz="1200" dirty="0" smtClean="0"/>
              <a:t> musí </a:t>
            </a:r>
            <a:r>
              <a:rPr lang="cs-CZ" sz="1200" dirty="0"/>
              <a:t>být v souboru </a:t>
            </a:r>
            <a:r>
              <a:rPr lang="cs-CZ" sz="1200" dirty="0" smtClean="0"/>
              <a:t>AE</a:t>
            </a:r>
          </a:p>
          <a:p>
            <a:pPr lvl="1"/>
            <a:r>
              <a:rPr lang="cs-CZ" sz="1200" dirty="0" smtClean="0"/>
              <a:t>Každé PRIJETI, PROPUSTENI musí mít hodnoty z příslušného číselníku</a:t>
            </a:r>
            <a:endParaRPr lang="cs-CZ" sz="1200" dirty="0"/>
          </a:p>
          <a:p>
            <a:r>
              <a:rPr lang="en-US" sz="2000" dirty="0" smtClean="0"/>
              <a:t>C</a:t>
            </a:r>
            <a:r>
              <a:rPr lang="cs-CZ" sz="2000" dirty="0"/>
              <a:t>C</a:t>
            </a:r>
            <a:r>
              <a:rPr lang="en-US" sz="2000" dirty="0" smtClean="0"/>
              <a:t> </a:t>
            </a:r>
            <a:r>
              <a:rPr lang="cs-CZ" sz="2000" dirty="0" smtClean="0"/>
              <a:t>Zdravotní výkony hospitalizačních případů</a:t>
            </a:r>
            <a:endParaRPr lang="cs-CZ" sz="2000" dirty="0"/>
          </a:p>
          <a:p>
            <a:pPr lvl="1"/>
            <a:r>
              <a:rPr lang="cs-CZ" sz="1200" dirty="0" smtClean="0"/>
              <a:t>Každé ICP_PROV, ICP_ZAD musí mít nejvýše 8 číslic</a:t>
            </a:r>
          </a:p>
          <a:p>
            <a:pPr lvl="1"/>
            <a:r>
              <a:rPr lang="cs-CZ" sz="1200" dirty="0" smtClean="0"/>
              <a:t>Každý KOD musí mít přesně 5 znaků</a:t>
            </a:r>
            <a:endParaRPr lang="cs-CZ" sz="1200" dirty="0"/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61231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Nové kontroly zahrnuté do validační aplikace pro data za rok 2017 (</a:t>
            </a:r>
            <a:r>
              <a:rPr lang="en-US" sz="3600" b="1" dirty="0" smtClean="0"/>
              <a:t>C</a:t>
            </a:r>
            <a:r>
              <a:rPr lang="cs-CZ" sz="3600" b="1" dirty="0" smtClean="0"/>
              <a:t>D - CF)</a:t>
            </a: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7" y="1600200"/>
            <a:ext cx="8352927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</a:t>
            </a:r>
            <a:r>
              <a:rPr lang="cs-CZ" sz="2000" dirty="0" smtClean="0"/>
              <a:t>D</a:t>
            </a:r>
            <a:r>
              <a:rPr lang="en-US" sz="2000" dirty="0" smtClean="0"/>
              <a:t> </a:t>
            </a:r>
            <a:r>
              <a:rPr lang="cs-CZ" sz="2000" dirty="0" smtClean="0"/>
              <a:t>Zvlášť účtované položky </a:t>
            </a:r>
            <a:r>
              <a:rPr lang="cs-CZ" sz="2000" dirty="0"/>
              <a:t>hospitalizačních </a:t>
            </a:r>
            <a:r>
              <a:rPr lang="cs-CZ" sz="2000" dirty="0" smtClean="0"/>
              <a:t>případů</a:t>
            </a:r>
          </a:p>
          <a:p>
            <a:pPr lvl="1"/>
            <a:r>
              <a:rPr lang="cs-CZ" sz="1200" dirty="0" smtClean="0"/>
              <a:t>Každé ORG_PROV, ORG_ZAD musí 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ICP_PROV, ICP_ZAD </a:t>
            </a:r>
            <a:r>
              <a:rPr lang="cs-CZ" sz="1200" dirty="0"/>
              <a:t>musí 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ODB_PROV, ODB_ZAD </a:t>
            </a:r>
            <a:r>
              <a:rPr lang="cs-CZ" sz="1200" dirty="0"/>
              <a:t>musí být v souboru AE</a:t>
            </a:r>
          </a:p>
          <a:p>
            <a:pPr lvl="1"/>
            <a:r>
              <a:rPr lang="cs-CZ" sz="1200" dirty="0" smtClean="0"/>
              <a:t>Každé ID_HOS musí být v souboru CB</a:t>
            </a:r>
          </a:p>
          <a:p>
            <a:r>
              <a:rPr lang="en-US" sz="2000" dirty="0" smtClean="0"/>
              <a:t>C</a:t>
            </a:r>
            <a:r>
              <a:rPr lang="cs-CZ" sz="2000" dirty="0" smtClean="0"/>
              <a:t>E</a:t>
            </a:r>
            <a:r>
              <a:rPr lang="en-US" sz="2000" dirty="0" smtClean="0"/>
              <a:t> </a:t>
            </a:r>
            <a:r>
              <a:rPr lang="cs-CZ" sz="2000" dirty="0" smtClean="0"/>
              <a:t>Kategorie pacientů </a:t>
            </a:r>
            <a:r>
              <a:rPr lang="cs-CZ" sz="2000" dirty="0"/>
              <a:t>hospitalizačních případů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ORG musí </a:t>
            </a:r>
            <a:r>
              <a:rPr lang="cs-CZ" sz="1200" dirty="0"/>
              <a:t>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ICP musí </a:t>
            </a:r>
            <a:r>
              <a:rPr lang="cs-CZ" sz="1200" dirty="0"/>
              <a:t>být v souboru AE</a:t>
            </a:r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ODB musí </a:t>
            </a:r>
            <a:r>
              <a:rPr lang="cs-CZ" sz="1200" dirty="0"/>
              <a:t>být v souboru </a:t>
            </a:r>
            <a:r>
              <a:rPr lang="cs-CZ" sz="1200" dirty="0" smtClean="0"/>
              <a:t>AE</a:t>
            </a:r>
          </a:p>
          <a:p>
            <a:pPr lvl="1"/>
            <a:r>
              <a:rPr lang="cs-CZ" sz="1200" dirty="0"/>
              <a:t>Každé ID_HOS musí být v souboru </a:t>
            </a:r>
            <a:r>
              <a:rPr lang="cs-CZ" sz="1200" dirty="0" smtClean="0"/>
              <a:t>CB</a:t>
            </a:r>
            <a:endParaRPr lang="cs-CZ" sz="1200" dirty="0"/>
          </a:p>
          <a:p>
            <a:r>
              <a:rPr lang="en-US" sz="2000" dirty="0" smtClean="0"/>
              <a:t>C</a:t>
            </a:r>
            <a:r>
              <a:rPr lang="cs-CZ" sz="2000" dirty="0" smtClean="0"/>
              <a:t>F</a:t>
            </a:r>
            <a:r>
              <a:rPr lang="en-US" sz="2000" dirty="0" smtClean="0"/>
              <a:t> </a:t>
            </a:r>
            <a:r>
              <a:rPr lang="cs-CZ" sz="2000" dirty="0" smtClean="0"/>
              <a:t>Operační protokoly hospitalizačních případů</a:t>
            </a:r>
            <a:endParaRPr lang="cs-CZ" sz="2000" dirty="0"/>
          </a:p>
          <a:p>
            <a:pPr lvl="1"/>
            <a:r>
              <a:rPr lang="cs-CZ" sz="1200" dirty="0"/>
              <a:t>Každé </a:t>
            </a:r>
            <a:r>
              <a:rPr lang="cs-CZ" sz="1200" dirty="0" smtClean="0"/>
              <a:t>CISLO_OS </a:t>
            </a:r>
            <a:r>
              <a:rPr lang="cs-CZ" sz="1200" dirty="0"/>
              <a:t>musí být v souboru AH</a:t>
            </a:r>
          </a:p>
          <a:p>
            <a:pPr lvl="1"/>
            <a:r>
              <a:rPr lang="cs-CZ" sz="1200" dirty="0" smtClean="0"/>
              <a:t>Každé ORG musí být v souboru AH</a:t>
            </a:r>
          </a:p>
          <a:p>
            <a:pPr lvl="1"/>
            <a:r>
              <a:rPr lang="cs-CZ" sz="1200" dirty="0" smtClean="0"/>
              <a:t>ID_OPERACE musí být v souboru jedinečné</a:t>
            </a:r>
          </a:p>
          <a:p>
            <a:pPr lvl="1"/>
            <a:r>
              <a:rPr lang="cs-CZ" sz="1200" dirty="0" smtClean="0"/>
              <a:t>Každá DG je neprázdná a z číselníku MKN10</a:t>
            </a:r>
          </a:p>
          <a:p>
            <a:pPr lvl="1"/>
            <a:r>
              <a:rPr lang="cs-CZ" sz="1200" dirty="0" smtClean="0"/>
              <a:t>OPE_CAS_ZAC a OPE_CAS_KON musí být ve tvaru </a:t>
            </a:r>
            <a:r>
              <a:rPr lang="cs-CZ" sz="1200" dirty="0" err="1" smtClean="0"/>
              <a:t>HHmm</a:t>
            </a:r>
            <a:r>
              <a:rPr lang="cs-CZ" sz="1200" dirty="0" smtClean="0"/>
              <a:t> včetně nul</a:t>
            </a:r>
          </a:p>
          <a:p>
            <a:pPr marL="0" indent="0"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3700712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27754</TotalTime>
  <Words>657</Words>
  <Application>Microsoft Office PowerPoint</Application>
  <PresentationFormat>Předvádění na obrazovce (4:3)</PresentationFormat>
  <Paragraphs>83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Nové kontroly zahrnuté do validační aplikace pro data za rok 2017 (AA - AH)</vt:lpstr>
      <vt:lpstr>Nové kontroly zahrnuté do validační aplikace pro data za rok 2017 (BA - BF)</vt:lpstr>
      <vt:lpstr>Nové kontroly zahrnuté do validační aplikace pro data za rok 2017 (BG - BK)</vt:lpstr>
      <vt:lpstr>Nové kontroly zahrnuté do validační aplikace pro data za rok 2017 (CA - CC)</vt:lpstr>
      <vt:lpstr>Nové kontroly zahrnuté do validační aplikace pro data za rok 2017 (CD - CF)</vt:lpstr>
    </vt:vector>
  </TitlesOfParts>
  <Company>MZČR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Brejchová Karolína Bc.</dc:creator>
  <cp:lastModifiedBy>Uživatel systému Windows</cp:lastModifiedBy>
  <cp:revision>1225</cp:revision>
  <cp:lastPrinted>2017-11-29T08:32:58Z</cp:lastPrinted>
  <dcterms:created xsi:type="dcterms:W3CDTF">2016-10-19T08:50:16Z</dcterms:created>
  <dcterms:modified xsi:type="dcterms:W3CDTF">2018-03-18T09:55:58Z</dcterms:modified>
</cp:coreProperties>
</file>