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1"/>
  </p:notesMasterIdLst>
  <p:sldIdLst>
    <p:sldId id="406" r:id="rId2"/>
    <p:sldId id="407" r:id="rId3"/>
    <p:sldId id="417" r:id="rId4"/>
    <p:sldId id="415" r:id="rId5"/>
    <p:sldId id="416" r:id="rId6"/>
    <p:sldId id="413" r:id="rId7"/>
    <p:sldId id="418" r:id="rId8"/>
    <p:sldId id="419" r:id="rId9"/>
    <p:sldId id="412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9429"/>
    <a:srgbClr val="5B5B89"/>
    <a:srgbClr val="316293"/>
    <a:srgbClr val="FFAD5B"/>
    <a:srgbClr val="FFCCFF"/>
    <a:srgbClr val="FF9999"/>
    <a:srgbClr val="CC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56" autoAdjust="0"/>
    <p:restoredTop sz="95405" autoAdjust="0"/>
  </p:normalViewPr>
  <p:slideViewPr>
    <p:cSldViewPr>
      <p:cViewPr>
        <p:scale>
          <a:sx n="70" d="100"/>
          <a:sy n="70" d="100"/>
        </p:scale>
        <p:origin x="-1786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9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B98BF8F-1E27-47EA-B4F1-6805FC225C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422678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pitchFamily="34" charset="0"/>
                </a:endParaRPr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pitchFamily="34" charset="0"/>
                </a:endParaRPr>
              </a:p>
            </p:txBody>
          </p:sp>
        </p:grpSp>
      </p:grpSp>
      <p:sp>
        <p:nvSpPr>
          <p:cNvPr id="17617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76171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7EC73-CADC-42AD-AE12-C422667B54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DCAEBA-230E-49DD-BB3E-1F4F53EEBF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743BC-2034-4F6C-8058-9B6686DFC5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26E5F9-A31D-40FC-8201-1476510E40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6B7A7-9A87-4925-B7DD-44012214B9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A508C-22E0-45B4-850C-063D471B2D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9DAD3E-DDA4-4F14-BD97-0B58E6154D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1DE00-EB3D-44F7-812A-E8FFFFF9C2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01C62-13A1-4A12-9136-195A2B5DA3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F1A16-99CC-4397-B8DA-D82449F99C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122F2-37B7-4B91-BF23-6381E87E6A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35CB1-719B-4FD2-8AE0-57D50571D6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175107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08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09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10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11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12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13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14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15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16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17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18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19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20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21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22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23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24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25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26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27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28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29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30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31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32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33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34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35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36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37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38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39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40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41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42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grpSp>
          <p:nvGrpSpPr>
            <p:cNvPr id="1068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175144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pitchFamily="34" charset="0"/>
                </a:endParaRPr>
              </a:p>
            </p:txBody>
          </p:sp>
          <p:sp>
            <p:nvSpPr>
              <p:cNvPr id="175145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pitchFamily="34" charset="0"/>
                </a:endParaRPr>
              </a:p>
            </p:txBody>
          </p:sp>
        </p:grpSp>
      </p:grpSp>
      <p:sp>
        <p:nvSpPr>
          <p:cNvPr id="17514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7514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7514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514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515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fld id="{7F7183F9-8857-4679-BB1B-FAD0893CAE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jirina.cahlikova@fnol.cz" TargetMode="External"/><Relationship Id="rId2" Type="http://schemas.openxmlformats.org/officeDocument/2006/relationships/hyperlink" Target="mailto:sabina.prochazkova@fnol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sz="half" idx="1"/>
          </p:nvPr>
        </p:nvSpPr>
        <p:spPr>
          <a:xfrm>
            <a:off x="539552" y="404664"/>
            <a:ext cx="8435975" cy="5688012"/>
          </a:xfrm>
        </p:spPr>
        <p:txBody>
          <a:bodyPr/>
          <a:lstStyle/>
          <a:p>
            <a:pPr algn="ctr" eaLnBrk="1" hangingPunct="1">
              <a:buNone/>
              <a:defRPr/>
            </a:pPr>
            <a:r>
              <a:rPr lang="cs-CZ" dirty="0" smtClean="0"/>
              <a:t/>
            </a:r>
            <a:br>
              <a:rPr lang="cs-CZ" dirty="0" smtClean="0"/>
            </a:br>
            <a:endParaRPr lang="cs-CZ" b="1" i="1" dirty="0" smtClean="0">
              <a:solidFill>
                <a:schemeClr val="tx1">
                  <a:lumMod val="75000"/>
                </a:schemeClr>
              </a:solidFill>
            </a:endParaRPr>
          </a:p>
          <a:p>
            <a:pPr algn="ctr" eaLnBrk="1" hangingPunct="1">
              <a:buNone/>
              <a:defRPr/>
            </a:pPr>
            <a:r>
              <a:rPr lang="cs-CZ" sz="3200" b="1" i="1" dirty="0" smtClean="0">
                <a:solidFill>
                  <a:schemeClr val="tx2"/>
                </a:solidFill>
              </a:rPr>
              <a:t>G D P R</a:t>
            </a:r>
            <a:endParaRPr lang="cs-CZ" sz="3200" dirty="0" smtClean="0"/>
          </a:p>
          <a:p>
            <a:pPr algn="ctr" eaLnBrk="1" hangingPunct="1">
              <a:buNone/>
              <a:defRPr/>
            </a:pPr>
            <a:r>
              <a:rPr lang="cs-CZ" sz="2200" i="1" dirty="0" smtClean="0">
                <a:solidFill>
                  <a:schemeClr val="bg2"/>
                </a:solidFill>
              </a:rPr>
              <a:t>Výtah podstatného, výstupy, cílový stav</a:t>
            </a:r>
          </a:p>
          <a:p>
            <a:pPr algn="ctr" eaLnBrk="1" hangingPunct="1">
              <a:buNone/>
              <a:defRPr/>
            </a:pPr>
            <a:r>
              <a:rPr lang="cs-CZ" sz="2200" i="1" dirty="0" smtClean="0">
                <a:solidFill>
                  <a:schemeClr val="bg2"/>
                </a:solidFill>
              </a:rPr>
              <a:t>Účinnost 28.5.2018</a:t>
            </a:r>
          </a:p>
          <a:p>
            <a:pPr algn="ctr" eaLnBrk="1" hangingPunct="1">
              <a:buNone/>
              <a:defRPr/>
            </a:pPr>
            <a:endParaRPr lang="cs-CZ" sz="2200" i="1" dirty="0" smtClean="0">
              <a:solidFill>
                <a:schemeClr val="bg2"/>
              </a:solidFill>
            </a:endParaRPr>
          </a:p>
          <a:p>
            <a:pPr algn="ctr" eaLnBrk="1" hangingPunct="1">
              <a:buNone/>
              <a:defRPr/>
            </a:pPr>
            <a:r>
              <a:rPr lang="cs-CZ" sz="2200" i="1" dirty="0" smtClean="0">
                <a:solidFill>
                  <a:schemeClr val="bg2"/>
                </a:solidFill>
              </a:rPr>
              <a:t>Sabina Procházková</a:t>
            </a:r>
          </a:p>
          <a:p>
            <a:pPr algn="ctr" eaLnBrk="1" hangingPunct="1">
              <a:buNone/>
              <a:defRPr/>
            </a:pPr>
            <a:r>
              <a:rPr lang="cs-CZ" sz="2200" i="1" dirty="0" smtClean="0">
                <a:solidFill>
                  <a:schemeClr val="bg2"/>
                </a:solidFill>
              </a:rPr>
              <a:t>Jiřina Cahlíková</a:t>
            </a:r>
          </a:p>
          <a:p>
            <a:pPr algn="ctr" eaLnBrk="1" hangingPunct="1">
              <a:buNone/>
              <a:defRPr/>
            </a:pPr>
            <a:endParaRPr lang="cs-CZ" sz="2200" i="1" dirty="0" smtClean="0">
              <a:solidFill>
                <a:schemeClr val="bg2"/>
              </a:solidFill>
            </a:endParaRPr>
          </a:p>
          <a:p>
            <a:pPr algn="ctr" eaLnBrk="1" hangingPunct="1">
              <a:buNone/>
              <a:defRPr/>
            </a:pPr>
            <a:endParaRPr lang="cs-CZ" sz="2200" i="1" dirty="0" smtClean="0">
              <a:solidFill>
                <a:schemeClr val="bg2"/>
              </a:solidFill>
            </a:endParaRPr>
          </a:p>
          <a:p>
            <a:pPr algn="ctr" eaLnBrk="1" hangingPunct="1">
              <a:buNone/>
              <a:defRPr/>
            </a:pPr>
            <a:r>
              <a:rPr lang="cs-CZ" sz="2200" i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Cena dat je nevyčíslitelná.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i="1" dirty="0" smtClean="0"/>
              <a:t>Co  plyne z </a:t>
            </a:r>
            <a:r>
              <a:rPr lang="cs-CZ" sz="3200" b="1" i="1" dirty="0" err="1" smtClean="0"/>
              <a:t>GDPR</a:t>
            </a:r>
            <a:r>
              <a:rPr lang="cs-CZ" sz="3200" b="1" i="1" dirty="0" smtClean="0"/>
              <a:t/>
            </a:r>
            <a:br>
              <a:rPr lang="cs-CZ" sz="3200" b="1" i="1" dirty="0" smtClean="0"/>
            </a:br>
            <a:endParaRPr lang="cs-CZ" sz="3200" b="1" i="1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395536" y="2636912"/>
            <a:ext cx="8229600" cy="2476872"/>
          </a:xfrm>
        </p:spPr>
        <p:txBody>
          <a:bodyPr anchor="ctr"/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bg2"/>
                </a:solidFill>
              </a:rPr>
              <a:t>Zdokonalit systém ochrany osobních a citlivých dat, která jsou napříč FNOL i mimo informační systémy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bg2"/>
                </a:solidFill>
              </a:rPr>
              <a:t>Zvýšit bezpečnost dat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bg2"/>
                </a:solidFill>
              </a:rPr>
              <a:t>Jmenovat odpovědnou osobu </a:t>
            </a:r>
            <a:endParaRPr lang="cs-CZ" sz="2400" dirty="0" smtClean="0">
              <a:solidFill>
                <a:schemeClr val="bg2"/>
              </a:solidFill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sz="2400" dirty="0" smtClean="0">
                <a:solidFill>
                  <a:schemeClr val="bg2"/>
                </a:solidFill>
              </a:rPr>
              <a:t>Reportovat dozorovým orgánům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sz="2400" dirty="0" smtClean="0">
                <a:solidFill>
                  <a:schemeClr val="bg2"/>
                </a:solidFill>
              </a:rPr>
              <a:t>Získat </a:t>
            </a:r>
            <a:r>
              <a:rPr lang="cs-CZ" sz="2400" dirty="0">
                <a:solidFill>
                  <a:schemeClr val="bg2"/>
                </a:solidFill>
              </a:rPr>
              <a:t>souhlas subjektů pro zpracování dat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bg2"/>
                </a:solidFill>
              </a:rPr>
              <a:t>Umožnit subjektům na požádání data vymazat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bg2"/>
                </a:solidFill>
              </a:rPr>
              <a:t>Náklady v řádu desítek milionů Kč – definovat co vlastně chtít, </a:t>
            </a:r>
            <a:r>
              <a:rPr lang="cs-CZ" sz="2400" dirty="0" err="1">
                <a:solidFill>
                  <a:schemeClr val="bg2"/>
                </a:solidFill>
              </a:rPr>
              <a:t>vysoutěžit</a:t>
            </a:r>
            <a:r>
              <a:rPr lang="cs-CZ" sz="2400" dirty="0">
                <a:solidFill>
                  <a:schemeClr val="bg2"/>
                </a:solidFill>
              </a:rPr>
              <a:t>, nakoupit</a:t>
            </a:r>
          </a:p>
          <a:p>
            <a:pPr eaLnBrk="1" hangingPunct="1">
              <a:buNone/>
              <a:defRPr/>
            </a:pPr>
            <a:endParaRPr lang="cs-CZ" sz="2400" dirty="0" smtClean="0">
              <a:solidFill>
                <a:schemeClr val="bg2"/>
              </a:solidFill>
            </a:endParaRPr>
          </a:p>
          <a:p>
            <a:pPr eaLnBrk="1" hangingPunct="1">
              <a:buNone/>
              <a:defRPr/>
            </a:pPr>
            <a:endParaRPr lang="cs-CZ" sz="24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i="1" dirty="0" smtClean="0"/>
              <a:t>Co </a:t>
            </a:r>
            <a:r>
              <a:rPr lang="cs-CZ" sz="3200" b="1" i="1" dirty="0" err="1" smtClean="0"/>
              <a:t>GDPR</a:t>
            </a:r>
            <a:r>
              <a:rPr lang="cs-CZ" sz="3200" b="1" i="1" dirty="0" smtClean="0"/>
              <a:t> upravuje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39"/>
            <a:ext cx="8229600" cy="3443239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sz="2400" dirty="0" smtClean="0">
                <a:solidFill>
                  <a:schemeClr val="bg2"/>
                </a:solidFill>
              </a:rPr>
              <a:t>Zpracování osobních údajů = jakákoli operace s </a:t>
            </a:r>
            <a:r>
              <a:rPr lang="cs-CZ" sz="2400" dirty="0">
                <a:solidFill>
                  <a:schemeClr val="bg2"/>
                </a:solidFill>
              </a:rPr>
              <a:t>osobními údaji 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bg2"/>
                </a:solidFill>
              </a:rPr>
              <a:t>Dopad na všechny úseky (náměstky)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bg2"/>
                </a:solidFill>
              </a:rPr>
              <a:t>Každé zpracování musí mít právní základ – prokazatelný souhlas, plnění právní povinnosti, plnění smlouvy, veřejný zájem, oprávněný zájem, životně důležitý zájem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chemeClr val="bg2"/>
                </a:solidFill>
              </a:rPr>
              <a:t>Oprávněný zájem – ochrana majetku – kamerový systém</a:t>
            </a:r>
          </a:p>
          <a:p>
            <a:pPr>
              <a:buNone/>
            </a:pPr>
            <a:endParaRPr lang="cs-CZ" sz="2400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i="1" dirty="0" smtClean="0"/>
              <a:t>Dopady do praxe</a:t>
            </a:r>
            <a:endParaRPr lang="cs-CZ" sz="32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90157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bg2"/>
                </a:solidFill>
              </a:rPr>
              <a:t>Lze zpracovávat pouze údaje nezbytné pro stanovený účel  a pouze po nezbytně  dlouhou dobu – nelze neomezeně /smazat nebo anonymizovat/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bg2"/>
                </a:solidFill>
              </a:rPr>
              <a:t>Kri</a:t>
            </a:r>
            <a:r>
              <a:rPr lang="cs-CZ" sz="2000" dirty="0">
                <a:solidFill>
                  <a:schemeClr val="bg2"/>
                </a:solidFill>
              </a:rPr>
              <a:t>tická jsou data, </a:t>
            </a:r>
            <a:r>
              <a:rPr lang="cs-CZ" sz="2000" dirty="0" err="1">
                <a:solidFill>
                  <a:schemeClr val="bg2"/>
                </a:solidFill>
              </a:rPr>
              <a:t>kt</a:t>
            </a:r>
            <a:r>
              <a:rPr lang="cs-CZ" sz="2000" dirty="0">
                <a:solidFill>
                  <a:schemeClr val="bg2"/>
                </a:solidFill>
              </a:rPr>
              <a:t>. mají na subjekt významný dopad – např. data rozhodná pro určení výše mzdy </a:t>
            </a:r>
            <a:r>
              <a:rPr lang="cs-CZ" sz="2000" dirty="0" smtClean="0">
                <a:solidFill>
                  <a:schemeClr val="bg2"/>
                </a:solidFill>
              </a:rPr>
              <a:t>zaměstnance …</a:t>
            </a:r>
            <a:endParaRPr lang="cs-CZ" sz="2000" dirty="0">
              <a:solidFill>
                <a:schemeClr val="bg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2000" dirty="0">
                <a:solidFill>
                  <a:schemeClr val="bg2"/>
                </a:solidFill>
              </a:rPr>
              <a:t>Práva subjektů : právo na přístup – nutnost získat data jednoho subjektu ze všech systémů a databází, reakční doba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solidFill>
                  <a:schemeClr val="bg2"/>
                </a:solidFill>
              </a:rPr>
              <a:t>Omezení účelem – získaná data pro různé účely nelze spojovat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solidFill>
                  <a:schemeClr val="bg2"/>
                </a:solidFill>
              </a:rPr>
              <a:t>Pominul účel zpracování, souhlas odvolán, námitka proti zpracování, protiprávní zpracování - výmaz  sám od sebe i bez uplatnění práva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>
                <a:solidFill>
                  <a:srgbClr val="C00000"/>
                </a:solidFill>
              </a:rPr>
              <a:t>Je nutné umět efektivně a cíleně mazat konkrétní data konkrétních subjektů !   Umíme to ?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bg2"/>
                </a:solidFill>
              </a:rPr>
              <a:t> </a:t>
            </a:r>
            <a:r>
              <a:rPr lang="cs-CZ" sz="2000" dirty="0" smtClean="0">
                <a:solidFill>
                  <a:schemeClr val="bg2"/>
                </a:solidFill>
              </a:rPr>
              <a:t>                         </a:t>
            </a:r>
            <a:endParaRPr lang="cs-CZ" sz="1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i="1" dirty="0" smtClean="0"/>
              <a:t>Technicko-organizační opatření</a:t>
            </a:r>
            <a:endParaRPr lang="cs-CZ" sz="32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307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bg2"/>
                </a:solidFill>
              </a:rPr>
              <a:t>Zajistit integritu a důvěrnost : vhodná technická a organizační opatření – náklady a rizika dostupné technologie – nejsou stejná pro různé správce ani pro různá zpracování -  </a:t>
            </a:r>
            <a:r>
              <a:rPr lang="cs-CZ" sz="2000" dirty="0" err="1" smtClean="0">
                <a:solidFill>
                  <a:schemeClr val="bg2"/>
                </a:solidFill>
              </a:rPr>
              <a:t>pseudonymizace</a:t>
            </a:r>
            <a:r>
              <a:rPr lang="cs-CZ" sz="2000" dirty="0" smtClean="0">
                <a:solidFill>
                  <a:schemeClr val="bg2"/>
                </a:solidFill>
              </a:rPr>
              <a:t>, šifrování, silná hesla, interní směrnice, zabezpečení serverů, pohyby osob a návštěvy – turnikety, recepce, mříže, EZS – alarmy, klíče, čipy, čipové karty s nastavení přístupových oprávnění do jednotlivých prostor, nastavení přístupů oprávněným osobám do </a:t>
            </a:r>
            <a:r>
              <a:rPr lang="cs-CZ" sz="2000" dirty="0">
                <a:solidFill>
                  <a:schemeClr val="bg2"/>
                </a:solidFill>
              </a:rPr>
              <a:t>KIS, LIS, VEMA, nakládání s daty v EFA – zaměstnanec a jeho foto, atd. 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bg2"/>
                </a:solidFill>
              </a:rPr>
              <a:t>TOP  pravidelně prověřovat, aktualizovat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bg2"/>
                </a:solidFill>
              </a:rPr>
              <a:t>Dokumentovat posuzování rizik – průběžně činit záznamy, že nebyla v dané oblasti prokazatelná rizika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i="1" dirty="0" smtClean="0"/>
              <a:t>Výstupy – čemu je třeba zamezit</a:t>
            </a:r>
            <a:endParaRPr lang="cs-CZ" sz="32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bg2"/>
                </a:solidFill>
              </a:rPr>
              <a:t>Přesměrování pracovních e-mailů lékařů z domény nemocnice na soukromé maily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2"/>
                </a:solidFill>
              </a:rPr>
              <a:t>Propojování, přenášení, využití dat FNOL v soukromých praxích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2"/>
                </a:solidFill>
              </a:rPr>
              <a:t>Klinické studie, diplomové, </a:t>
            </a:r>
            <a:r>
              <a:rPr lang="cs-CZ" sz="2400" dirty="0" err="1">
                <a:solidFill>
                  <a:schemeClr val="bg2"/>
                </a:solidFill>
              </a:rPr>
              <a:t>rigor</a:t>
            </a:r>
            <a:r>
              <a:rPr lang="cs-CZ" sz="2400" dirty="0">
                <a:solidFill>
                  <a:schemeClr val="bg2"/>
                </a:solidFill>
              </a:rPr>
              <a:t>., ostatní práce – použití dat FNOL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bg2"/>
                </a:solidFill>
              </a:rPr>
              <a:t>Lékaři sdělují své přístupové údaje do NIS „spolehlivé“ sestře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2"/>
                </a:solidFill>
              </a:rPr>
              <a:t>Zahrnout do pracovních smluv nakládání s heslem, mlčenlivost  (u THP), práce s daty mimo FNOL (mail, kopírování dat,…)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 smtClean="0">
              <a:solidFill>
                <a:schemeClr val="bg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i="1" dirty="0" smtClean="0"/>
              <a:t>Výstupy – čemu je třeba zamezit</a:t>
            </a:r>
            <a:endParaRPr lang="cs-CZ" sz="32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618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bg2"/>
                </a:solidFill>
              </a:rPr>
              <a:t>Kamery sledují (a pořizují záznamy) čekárny, specializovaná pracoviště (např. </a:t>
            </a:r>
            <a:r>
              <a:rPr lang="cs-CZ" sz="2000" dirty="0" err="1" smtClean="0">
                <a:solidFill>
                  <a:schemeClr val="bg2"/>
                </a:solidFill>
              </a:rPr>
              <a:t>CT</a:t>
            </a:r>
            <a:r>
              <a:rPr lang="cs-CZ" sz="2000" dirty="0" smtClean="0">
                <a:solidFill>
                  <a:schemeClr val="bg2"/>
                </a:solidFill>
              </a:rPr>
              <a:t> – příp. i kabinka pro odložení oděvu před vyšetřením) – hrubý zásah do soukromí pod účelem ochrany majetku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bg2"/>
                </a:solidFill>
              </a:rPr>
              <a:t>Nutno rozlišovat účel pořizování záznamů z kamer, jelikož mimo ochranu majetku a zdraví to mohou být např. záznam o průběhu operace nebo léčby pro </a:t>
            </a:r>
            <a:r>
              <a:rPr lang="cs-CZ" sz="2000" dirty="0" err="1" smtClean="0">
                <a:solidFill>
                  <a:schemeClr val="bg2"/>
                </a:solidFill>
              </a:rPr>
              <a:t>edukativní</a:t>
            </a:r>
            <a:r>
              <a:rPr lang="cs-CZ" sz="2000" dirty="0" smtClean="0">
                <a:solidFill>
                  <a:schemeClr val="bg2"/>
                </a:solidFill>
              </a:rPr>
              <a:t> účely - zde je jiná podmínka zákonnosti (právní titul) než pro ochranu majetku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bg2"/>
                </a:solidFill>
              </a:rPr>
              <a:t>Bezpečné uložení </a:t>
            </a:r>
            <a:r>
              <a:rPr lang="cs-CZ" sz="2000" dirty="0" err="1" smtClean="0">
                <a:solidFill>
                  <a:schemeClr val="bg2"/>
                </a:solidFill>
              </a:rPr>
              <a:t>ZD</a:t>
            </a:r>
            <a:r>
              <a:rPr lang="cs-CZ" sz="2000" dirty="0" smtClean="0">
                <a:solidFill>
                  <a:schemeClr val="bg2"/>
                </a:solidFill>
              </a:rPr>
              <a:t> </a:t>
            </a:r>
            <a:r>
              <a:rPr lang="cs-CZ" sz="2000" dirty="0">
                <a:solidFill>
                  <a:schemeClr val="bg2"/>
                </a:solidFill>
              </a:rPr>
              <a:t>v kartotékách na odděleních – </a:t>
            </a:r>
            <a:r>
              <a:rPr lang="cs-CZ" sz="2000" dirty="0" smtClean="0">
                <a:solidFill>
                  <a:schemeClr val="bg2"/>
                </a:solidFill>
              </a:rPr>
              <a:t>je </a:t>
            </a:r>
            <a:r>
              <a:rPr lang="cs-CZ" sz="2000" dirty="0">
                <a:solidFill>
                  <a:schemeClr val="bg2"/>
                </a:solidFill>
              </a:rPr>
              <a:t>již dlouhodobě sledováno, </a:t>
            </a:r>
            <a:r>
              <a:rPr lang="cs-CZ" sz="2000" dirty="0" err="1">
                <a:solidFill>
                  <a:schemeClr val="bg2"/>
                </a:solidFill>
              </a:rPr>
              <a:t>akredit</a:t>
            </a:r>
            <a:r>
              <a:rPr lang="cs-CZ" sz="2000" dirty="0">
                <a:solidFill>
                  <a:schemeClr val="bg2"/>
                </a:solidFill>
              </a:rPr>
              <a:t>. požadavek,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bg2"/>
                </a:solidFill>
              </a:rPr>
              <a:t>Úklid </a:t>
            </a:r>
            <a:r>
              <a:rPr lang="cs-CZ" sz="2000" dirty="0">
                <a:solidFill>
                  <a:schemeClr val="bg2"/>
                </a:solidFill>
              </a:rPr>
              <a:t>provádí smluvní firma v mimopracovní dobu = umožněn nahodilý či neoprávněný přístup k citlivým údajům (pracovníci úklidu jsou velkým bezpečnostním rizikem, jelikož vzhledem k jejich příjmům jsou snadno „koupitelní“).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bg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i="1" dirty="0" smtClean="0"/>
              <a:t>Výstupy – čemu je třeba zamezit</a:t>
            </a:r>
            <a:endParaRPr lang="cs-CZ" sz="32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618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bg2"/>
                </a:solidFill>
              </a:rPr>
              <a:t>Využívání </a:t>
            </a:r>
            <a:r>
              <a:rPr lang="cs-CZ" sz="2000" dirty="0" err="1" smtClean="0">
                <a:solidFill>
                  <a:schemeClr val="bg2"/>
                </a:solidFill>
              </a:rPr>
              <a:t>cloudu</a:t>
            </a:r>
            <a:r>
              <a:rPr lang="cs-CZ" sz="2000" dirty="0" smtClean="0">
                <a:solidFill>
                  <a:schemeClr val="bg2"/>
                </a:solidFill>
              </a:rPr>
              <a:t> pro přenos dat zejména lékaři – sdílení nebo přenos dat s lékaři i jiných nemocnic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bg2"/>
                </a:solidFill>
              </a:rPr>
              <a:t>Problém výměny snímků v rámci </a:t>
            </a:r>
            <a:r>
              <a:rPr lang="cs-CZ" sz="2000" dirty="0" err="1">
                <a:solidFill>
                  <a:schemeClr val="bg2"/>
                </a:solidFill>
              </a:rPr>
              <a:t>ePACS</a:t>
            </a:r>
            <a:r>
              <a:rPr lang="cs-CZ" sz="2000" dirty="0">
                <a:solidFill>
                  <a:schemeClr val="bg2"/>
                </a:solidFill>
              </a:rPr>
              <a:t>, </a:t>
            </a:r>
            <a:r>
              <a:rPr lang="cs-CZ" sz="2000" dirty="0" err="1">
                <a:solidFill>
                  <a:schemeClr val="bg2"/>
                </a:solidFill>
              </a:rPr>
              <a:t>Redimed</a:t>
            </a:r>
            <a:endParaRPr lang="cs-CZ" sz="2000" dirty="0">
              <a:solidFill>
                <a:schemeClr val="bg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bg2"/>
                </a:solidFill>
              </a:rPr>
              <a:t>Úroveň zabezpečení NIS je obvykle determinována zejména finančními možnostmi nemocnice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bg2"/>
                </a:solidFill>
              </a:rPr>
              <a:t>Lékaři některých medicínských oborů legálně pořizují v rámci léčebných procesů obrazové záznamy pacientů </a:t>
            </a:r>
            <a:r>
              <a:rPr lang="cs-CZ" sz="2000" dirty="0" smtClean="0">
                <a:solidFill>
                  <a:schemeClr val="bg2"/>
                </a:solidFill>
              </a:rPr>
              <a:t>– jde o </a:t>
            </a:r>
            <a:r>
              <a:rPr lang="cs-CZ" sz="2000" dirty="0">
                <a:solidFill>
                  <a:schemeClr val="bg2"/>
                </a:solidFill>
              </a:rPr>
              <a:t>data, která nejdou vložit do </a:t>
            </a:r>
            <a:r>
              <a:rPr lang="cs-CZ" sz="2000" dirty="0" smtClean="0">
                <a:solidFill>
                  <a:schemeClr val="bg2"/>
                </a:solidFill>
              </a:rPr>
              <a:t>NIS - </a:t>
            </a:r>
            <a:r>
              <a:rPr lang="cs-CZ" sz="2000" dirty="0">
                <a:solidFill>
                  <a:schemeClr val="bg2"/>
                </a:solidFill>
              </a:rPr>
              <a:t>různě uchovány na svých PC nebo i přenosných </a:t>
            </a:r>
            <a:r>
              <a:rPr lang="cs-CZ" sz="2000" dirty="0" smtClean="0">
                <a:solidFill>
                  <a:schemeClr val="bg2"/>
                </a:solidFill>
              </a:rPr>
              <a:t>médiích - </a:t>
            </a:r>
            <a:r>
              <a:rPr lang="cs-CZ" sz="2000" dirty="0" err="1">
                <a:solidFill>
                  <a:schemeClr val="bg2"/>
                </a:solidFill>
              </a:rPr>
              <a:t>NTB</a:t>
            </a:r>
            <a:endParaRPr lang="cs-CZ" sz="2000" dirty="0">
              <a:solidFill>
                <a:schemeClr val="bg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 err="1">
                <a:solidFill>
                  <a:schemeClr val="bg2"/>
                </a:solidFill>
              </a:rPr>
              <a:t>ZD</a:t>
            </a:r>
            <a:r>
              <a:rPr lang="cs-CZ" sz="2000" dirty="0">
                <a:solidFill>
                  <a:schemeClr val="bg2"/>
                </a:solidFill>
              </a:rPr>
              <a:t> se vede v NIS a v listinné podobě. Na odděleních si vedou „místní evidence" formou </a:t>
            </a:r>
            <a:r>
              <a:rPr lang="cs-CZ" sz="2000" dirty="0" err="1">
                <a:solidFill>
                  <a:schemeClr val="bg2"/>
                </a:solidFill>
              </a:rPr>
              <a:t>excelových</a:t>
            </a:r>
            <a:r>
              <a:rPr lang="cs-CZ" sz="2000" dirty="0">
                <a:solidFill>
                  <a:schemeClr val="bg2"/>
                </a:solidFill>
              </a:rPr>
              <a:t> tabulek, příp. ve </a:t>
            </a:r>
            <a:r>
              <a:rPr lang="cs-CZ" sz="2000" dirty="0" err="1">
                <a:solidFill>
                  <a:schemeClr val="bg2"/>
                </a:solidFill>
              </a:rPr>
              <a:t>wordu</a:t>
            </a:r>
            <a:r>
              <a:rPr lang="cs-CZ" sz="2000" dirty="0">
                <a:solidFill>
                  <a:schemeClr val="bg2"/>
                </a:solidFill>
              </a:rPr>
              <a:t>. Data jsou tak v podstatě mimo jakoukoli kontrolu - osobní zájem lékařů – využívají statistiky ke stud.účelům..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bg2"/>
                </a:solidFill>
              </a:rPr>
              <a:t>Studenti </a:t>
            </a:r>
            <a:r>
              <a:rPr lang="cs-CZ" sz="2000" dirty="0">
                <a:solidFill>
                  <a:schemeClr val="bg2"/>
                </a:solidFill>
              </a:rPr>
              <a:t>a požadované přístupy do NIS a prokazatelný závazek </a:t>
            </a:r>
            <a:r>
              <a:rPr lang="cs-CZ" sz="2000" dirty="0" smtClean="0">
                <a:solidFill>
                  <a:schemeClr val="bg2"/>
                </a:solidFill>
              </a:rPr>
              <a:t>mlčenlivosti ??</a:t>
            </a:r>
            <a:endParaRPr lang="cs-CZ" sz="2000" dirty="0">
              <a:solidFill>
                <a:schemeClr val="bg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i="1" dirty="0" smtClean="0"/>
              <a:t>Dohled, sankce</a:t>
            </a:r>
            <a:endParaRPr lang="cs-CZ" sz="32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tx2"/>
                </a:solidFill>
              </a:rPr>
              <a:t>Dnem účinnosti padají stávající registrace na </a:t>
            </a:r>
            <a:r>
              <a:rPr lang="cs-CZ" sz="2400" dirty="0" err="1" smtClean="0">
                <a:solidFill>
                  <a:schemeClr val="tx2"/>
                </a:solidFill>
              </a:rPr>
              <a:t>UOOU</a:t>
            </a:r>
            <a:r>
              <a:rPr lang="cs-CZ" sz="2400" dirty="0" smtClean="0">
                <a:solidFill>
                  <a:schemeClr val="tx2"/>
                </a:solidFill>
              </a:rPr>
              <a:t>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tx2"/>
                </a:solidFill>
              </a:rPr>
              <a:t>Nově </a:t>
            </a:r>
            <a:r>
              <a:rPr lang="cs-CZ" sz="2400" dirty="0" err="1" smtClean="0">
                <a:solidFill>
                  <a:schemeClr val="tx2"/>
                </a:solidFill>
              </a:rPr>
              <a:t>UOOU</a:t>
            </a:r>
            <a:r>
              <a:rPr lang="cs-CZ" sz="2400" dirty="0" smtClean="0">
                <a:solidFill>
                  <a:schemeClr val="tx2"/>
                </a:solidFill>
              </a:rPr>
              <a:t> neregistruje, ale schvaluje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tx2"/>
                </a:solidFill>
              </a:rPr>
              <a:t>Sankce - vysoké</a:t>
            </a:r>
          </a:p>
          <a:p>
            <a:pPr>
              <a:buNone/>
            </a:pPr>
            <a:endParaRPr lang="cs-CZ" sz="2400" dirty="0" smtClean="0">
              <a:solidFill>
                <a:schemeClr val="bg2"/>
              </a:solidFill>
            </a:endParaRPr>
          </a:p>
          <a:p>
            <a:pPr>
              <a:buNone/>
            </a:pPr>
            <a:endParaRPr lang="cs-CZ" sz="2400" dirty="0" smtClean="0">
              <a:solidFill>
                <a:schemeClr val="bg2"/>
              </a:solidFill>
            </a:endParaRPr>
          </a:p>
          <a:p>
            <a:pPr algn="ctr">
              <a:buNone/>
            </a:pPr>
            <a:r>
              <a:rPr lang="cs-CZ" sz="2400" i="1" dirty="0" smtClean="0">
                <a:solidFill>
                  <a:schemeClr val="bg2"/>
                </a:solidFill>
              </a:rPr>
              <a:t> S díky za pozornost.</a:t>
            </a:r>
          </a:p>
          <a:p>
            <a:pPr algn="ctr">
              <a:buNone/>
            </a:pPr>
            <a:r>
              <a:rPr lang="cs-CZ" sz="2400" i="1" dirty="0" err="1" smtClean="0">
                <a:solidFill>
                  <a:schemeClr val="bg2"/>
                </a:solidFill>
                <a:hlinkClick r:id="rId2"/>
              </a:rPr>
              <a:t>sabina.prochazkova</a:t>
            </a:r>
            <a:r>
              <a:rPr lang="cs-CZ" sz="2400" i="1" dirty="0" smtClean="0">
                <a:solidFill>
                  <a:schemeClr val="bg2"/>
                </a:solidFill>
                <a:hlinkClick r:id="rId2"/>
              </a:rPr>
              <a:t>@</a:t>
            </a:r>
            <a:r>
              <a:rPr lang="cs-CZ" sz="2400" i="1" dirty="0" err="1" smtClean="0">
                <a:solidFill>
                  <a:schemeClr val="bg2"/>
                </a:solidFill>
                <a:hlinkClick r:id="rId2"/>
              </a:rPr>
              <a:t>fnol.cz</a:t>
            </a:r>
            <a:endParaRPr lang="cs-CZ" sz="2400" i="1" dirty="0" smtClean="0">
              <a:solidFill>
                <a:schemeClr val="bg2"/>
              </a:solidFill>
            </a:endParaRPr>
          </a:p>
          <a:p>
            <a:pPr algn="ctr">
              <a:buNone/>
            </a:pPr>
            <a:r>
              <a:rPr lang="cs-CZ" sz="2400" i="1" dirty="0" err="1" smtClean="0">
                <a:solidFill>
                  <a:schemeClr val="bg2"/>
                </a:solidFill>
                <a:hlinkClick r:id="rId3"/>
              </a:rPr>
              <a:t>jirina.cahlikova</a:t>
            </a:r>
            <a:r>
              <a:rPr lang="cs-CZ" sz="2400" i="1" dirty="0" smtClean="0">
                <a:solidFill>
                  <a:schemeClr val="bg2"/>
                </a:solidFill>
                <a:hlinkClick r:id="rId3"/>
              </a:rPr>
              <a:t>@</a:t>
            </a:r>
            <a:r>
              <a:rPr lang="cs-CZ" sz="2400" i="1" dirty="0" err="1" smtClean="0">
                <a:solidFill>
                  <a:schemeClr val="bg2"/>
                </a:solidFill>
                <a:hlinkClick r:id="rId3"/>
              </a:rPr>
              <a:t>fnol.cz</a:t>
            </a:r>
            <a:endParaRPr lang="cs-CZ" sz="24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prsky">
  <a:themeElements>
    <a:clrScheme name="Paprsky 11">
      <a:dk1>
        <a:srgbClr val="6699FF"/>
      </a:dk1>
      <a:lt1>
        <a:srgbClr val="FFFFFF"/>
      </a:lt1>
      <a:dk2>
        <a:srgbClr val="0033CC"/>
      </a:dk2>
      <a:lt2>
        <a:srgbClr val="000080"/>
      </a:lt2>
      <a:accent1>
        <a:srgbClr val="3366FF"/>
      </a:accent1>
      <a:accent2>
        <a:srgbClr val="7B46D0"/>
      </a:accent2>
      <a:accent3>
        <a:srgbClr val="FFFFFF"/>
      </a:accent3>
      <a:accent4>
        <a:srgbClr val="5682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Paprsk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Paprsky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prsky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prsky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prsky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prsky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prsky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prsky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prsky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prsky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prsky 10">
        <a:dk1>
          <a:srgbClr val="0066FF"/>
        </a:dk1>
        <a:lt1>
          <a:srgbClr val="FFFFFF"/>
        </a:lt1>
        <a:dk2>
          <a:srgbClr val="0000FF"/>
        </a:dk2>
        <a:lt2>
          <a:srgbClr val="000080"/>
        </a:lt2>
        <a:accent1>
          <a:srgbClr val="3366FF"/>
        </a:accent1>
        <a:accent2>
          <a:srgbClr val="7B46D0"/>
        </a:accent2>
        <a:accent3>
          <a:srgbClr val="FFFFFF"/>
        </a:accent3>
        <a:accent4>
          <a:srgbClr val="0056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prsky 11">
        <a:dk1>
          <a:srgbClr val="6699FF"/>
        </a:dk1>
        <a:lt1>
          <a:srgbClr val="FFFFFF"/>
        </a:lt1>
        <a:dk2>
          <a:srgbClr val="0033CC"/>
        </a:dk2>
        <a:lt2>
          <a:srgbClr val="000080"/>
        </a:lt2>
        <a:accent1>
          <a:srgbClr val="3366FF"/>
        </a:accent1>
        <a:accent2>
          <a:srgbClr val="7B46D0"/>
        </a:accent2>
        <a:accent3>
          <a:srgbClr val="FFFFFF"/>
        </a:accent3>
        <a:accent4>
          <a:srgbClr val="5682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3343</TotalTime>
  <Words>708</Words>
  <Application>Microsoft Office PowerPoint</Application>
  <PresentationFormat>Předvádění na obrazovce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Paprsky</vt:lpstr>
      <vt:lpstr>Snímek 1</vt:lpstr>
      <vt:lpstr>Co  plyne z GDPR </vt:lpstr>
      <vt:lpstr>Co GDPR upravuje</vt:lpstr>
      <vt:lpstr>Dopady do praxe</vt:lpstr>
      <vt:lpstr>Technicko-organizační opatření</vt:lpstr>
      <vt:lpstr>Výstupy – čemu je třeba zamezit</vt:lpstr>
      <vt:lpstr>Výstupy – čemu je třeba zamezit</vt:lpstr>
      <vt:lpstr>Výstupy – čemu je třeba zamezit</vt:lpstr>
      <vt:lpstr>Dohled, sankce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</dc:title>
  <dc:creator>Kohout</dc:creator>
  <cp:lastModifiedBy>60386</cp:lastModifiedBy>
  <cp:revision>357</cp:revision>
  <cp:lastPrinted>1601-01-01T00:00:00Z</cp:lastPrinted>
  <dcterms:created xsi:type="dcterms:W3CDTF">2007-09-12T19:13:50Z</dcterms:created>
  <dcterms:modified xsi:type="dcterms:W3CDTF">2017-08-10T07:36:06Z</dcterms:modified>
</cp:coreProperties>
</file>