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sldIdLst>
    <p:sldId id="422" r:id="rId2"/>
    <p:sldId id="428" r:id="rId3"/>
    <p:sldId id="430" r:id="rId4"/>
    <p:sldId id="431" r:id="rId5"/>
    <p:sldId id="432" r:id="rId6"/>
    <p:sldId id="433" r:id="rId7"/>
    <p:sldId id="407" r:id="rId8"/>
    <p:sldId id="423" r:id="rId9"/>
    <p:sldId id="424" r:id="rId10"/>
    <p:sldId id="425" r:id="rId11"/>
    <p:sldId id="426" r:id="rId12"/>
    <p:sldId id="420" r:id="rId13"/>
    <p:sldId id="429" r:id="rId14"/>
    <p:sldId id="41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429"/>
    <a:srgbClr val="5B5B89"/>
    <a:srgbClr val="316293"/>
    <a:srgbClr val="FFAD5B"/>
    <a:srgbClr val="FFCCFF"/>
    <a:srgbClr val="FF9999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6" autoAdjust="0"/>
    <p:restoredTop sz="95405" autoAdjust="0"/>
  </p:normalViewPr>
  <p:slideViewPr>
    <p:cSldViewPr>
      <p:cViewPr>
        <p:scale>
          <a:sx n="70" d="100"/>
          <a:sy n="70" d="100"/>
        </p:scale>
        <p:origin x="-2730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B98BF8F-1E27-47EA-B4F1-6805FC225C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42267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pitchFamily="34" charset="0"/>
                </a:endParaRPr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pitchFamily="34" charset="0"/>
                </a:endParaRPr>
              </a:p>
            </p:txBody>
          </p:sp>
        </p:grpSp>
      </p:grpSp>
      <p:sp>
        <p:nvSpPr>
          <p:cNvPr id="1761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761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EC73-CADC-42AD-AE12-C422667B54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CAEBA-230E-49DD-BB3E-1F4F53EEBF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43BC-2034-4F6C-8058-9B6686DFC5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6E5F9-A31D-40FC-8201-1476510E4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6B7A7-9A87-4925-B7DD-44012214B9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508C-22E0-45B4-850C-063D471B2D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DAD3E-DDA4-4F14-BD97-0B58E6154D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1DE00-EB3D-44F7-812A-E8FFFFF9C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01C62-13A1-4A12-9136-195A2B5DA3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1A16-99CC-4397-B8DA-D82449F99C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122F2-37B7-4B91-BF23-6381E87E6A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35CB1-719B-4FD2-8AE0-57D50571D6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751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sp>
          <p:nvSpPr>
            <p:cNvPr id="1751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latin typeface="Arial" pitchFamily="34" charset="0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751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pitchFamily="34" charset="0"/>
                </a:endParaRPr>
              </a:p>
            </p:txBody>
          </p:sp>
          <p:sp>
            <p:nvSpPr>
              <p:cNvPr id="1751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latin typeface="Arial" pitchFamily="34" charset="0"/>
                </a:endParaRPr>
              </a:p>
            </p:txBody>
          </p:sp>
        </p:grpSp>
      </p:grpSp>
      <p:sp>
        <p:nvSpPr>
          <p:cNvPr id="1751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751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751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51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51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7F7183F9-8857-4679-BB1B-FAD0893CAE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PROČ se zabývat GDPR</a:t>
            </a:r>
            <a:r>
              <a:rPr lang="cs-CZ" sz="3200" b="1" i="1" dirty="0" smtClean="0"/>
              <a:t/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57718"/>
          </a:xfrm>
        </p:spPr>
        <p:txBody>
          <a:bodyPr anchor="ctr"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24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cs-CZ" sz="24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GDPR je evropský předpis , který zavádí nová pravidla,  jejichž porušením se organizace vystavuje vysoké pokutě, ztrátě dobrého jména a důvěry.</a:t>
            </a:r>
          </a:p>
          <a:p>
            <a:pPr marL="0" indent="0"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Za jakým účelem OÚ sbíráme a zpracováváme, z jakého právního titulu toto realizujeme: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Na základě smlouvy s naším zákazníkem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OÚ zpracováváme na základě zákona či z důvodů oprávněných zájmů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Nebo jde o situaci, kdy si musíme vždy vyžádat souhlas každé osoby se zpracování OÚ, protože se nemůžeme opřít o žádný právní důvod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Jak a z jakých zdrojů jsme k OÚ přišli, jak dlouho a kde je zpracováváme, s kým je sdílíme   </a:t>
            </a:r>
          </a:p>
          <a:p>
            <a:pPr eaLnBrk="1" hangingPunct="1">
              <a:buNone/>
              <a:defRPr/>
            </a:pPr>
            <a:endParaRPr lang="cs-CZ" sz="2400" dirty="0" smtClean="0">
              <a:solidFill>
                <a:schemeClr val="bg2"/>
              </a:solidFill>
            </a:endParaRPr>
          </a:p>
          <a:p>
            <a:pPr eaLnBrk="1" hangingPunct="1">
              <a:buNone/>
              <a:defRPr/>
            </a:pPr>
            <a:endParaRPr lang="cs-CZ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KDE údaje ukládáme  </a:t>
            </a:r>
            <a:r>
              <a:rPr lang="cs-CZ" sz="3200" b="1" i="1" dirty="0" smtClean="0"/>
              <a:t/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143404"/>
          </a:xfrm>
        </p:spPr>
        <p:txBody>
          <a:bodyPr anchor="ctr"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0000"/>
                </a:solidFill>
                <a:effectLst/>
              </a:rPr>
              <a:t>Kde OÚ shromažďujeme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0000"/>
                </a:solidFill>
                <a:effectLst/>
              </a:rPr>
              <a:t>Kde je ukládáme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0000"/>
                </a:solidFill>
                <a:effectLst/>
              </a:rPr>
              <a:t>Jak dál zpracováváme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0000"/>
                </a:solidFill>
                <a:effectLst/>
              </a:rPr>
              <a:t>S kým je sdílíme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0000"/>
                </a:solidFill>
                <a:effectLst/>
              </a:rPr>
              <a:t> Nezapomeňme na </a:t>
            </a:r>
            <a:r>
              <a:rPr lang="cs-CZ" sz="2400" b="1" dirty="0" smtClean="0">
                <a:solidFill>
                  <a:srgbClr val="FF0000"/>
                </a:solidFill>
                <a:effectLst/>
              </a:rPr>
              <a:t>papírová úložiště</a:t>
            </a:r>
            <a:r>
              <a:rPr lang="cs-CZ" sz="2400" dirty="0" smtClean="0">
                <a:solidFill>
                  <a:srgbClr val="FF0000"/>
                </a:solidFill>
                <a:effectLst/>
              </a:rPr>
              <a:t>!!!</a:t>
            </a:r>
          </a:p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bg2"/>
                </a:solidFill>
                <a:effectLst/>
              </a:rPr>
              <a:t>V případě, kdy do těchto zdrojů dat budou mít přístup jiné subjekty (jako zpracovatelé nebo </a:t>
            </a:r>
            <a:r>
              <a:rPr lang="cs-CZ" sz="2400" dirty="0" err="1" smtClean="0">
                <a:solidFill>
                  <a:schemeClr val="bg2"/>
                </a:solidFill>
                <a:effectLst/>
              </a:rPr>
              <a:t>subzpracovatelé</a:t>
            </a:r>
            <a:r>
              <a:rPr lang="cs-CZ" sz="2400" dirty="0" smtClean="0">
                <a:solidFill>
                  <a:schemeClr val="bg2"/>
                </a:solidFill>
                <a:effectLst/>
              </a:rPr>
              <a:t>), musíme nastavit pravidla a smluvní ujednání o odpovědnosti – kdo bude zodpovědný za případný únik nebo jiné narušení ochrany.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KDY a JAK dlouho  </a:t>
            </a:r>
            <a:r>
              <a:rPr lang="cs-CZ" sz="3200" b="1" i="1" dirty="0" smtClean="0"/>
              <a:t/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57718"/>
          </a:xfrm>
        </p:spPr>
        <p:txBody>
          <a:bodyPr anchor="ctr"/>
          <a:lstStyle/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Jedním z principů je přesnost a aktuálnost zpracovávaných OÚ. Proto je potřebné v průběhu celého procesu dbát na to, že zpracováváme jen ty údaje, které jsou nezbytně nutné k danému účelu a hlavně, že jsou aktuální. </a:t>
            </a:r>
          </a:p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V interních předpisech musíme stanovit dobu, po kterou s OÚ disponujeme. Životní cyklus dat musí mít jasný začátek a konec.</a:t>
            </a:r>
          </a:p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Nepotřebná data musíme umět vymazat.</a:t>
            </a:r>
          </a:p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Pokud jsou data zpracována na základě souhlasu osoby, která svůj souhlas odvolala,musí být tato data vymazána ve všech úložištích i těch záložních.    </a:t>
            </a:r>
            <a:endParaRPr lang="cs-CZ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i="1" dirty="0" smtClean="0">
                <a:solidFill>
                  <a:schemeClr val="accent1">
                    <a:lumMod val="50000"/>
                  </a:schemeClr>
                </a:solidFill>
              </a:rPr>
              <a:t>Etapa 1. Nálezová inventura </a:t>
            </a:r>
            <a:br>
              <a:rPr lang="cs-CZ" sz="3200" b="1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3200" b="1" i="1" dirty="0" smtClean="0">
                <a:solidFill>
                  <a:schemeClr val="accent1">
                    <a:lumMod val="50000"/>
                  </a:schemeClr>
                </a:solidFill>
              </a:rPr>
              <a:t>- všechny úseky</a:t>
            </a:r>
            <a:endParaRPr lang="cs-CZ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Jaké údaje zpracovávám?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Proč je zpracovávám?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V jakém objemu je zpracovávám?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Kdo je zpracovává?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S kým je zpracovávám?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Předávám je někomu?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Jak na to ?  </a:t>
            </a:r>
            <a:r>
              <a:rPr lang="cs-CZ" sz="3200" b="1" i="1" dirty="0" smtClean="0"/>
              <a:t/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143404"/>
          </a:xfrm>
        </p:spPr>
        <p:txBody>
          <a:bodyPr anchor="ctr"/>
          <a:lstStyle/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Jaký typ OÚ zpracováváme (shromažďujeme)-osobní citlivá, organizační,..</a:t>
            </a:r>
          </a:p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Od koho data získáváme- pacient, spolupracující firma, </a:t>
            </a:r>
          </a:p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…</a:t>
            </a:r>
          </a:p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Kde je ukládáme….nejen SW, kopie,…</a:t>
            </a:r>
          </a:p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Kdo k nim má přístup…..</a:t>
            </a:r>
          </a:p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Kdo s nimi manipuluje….</a:t>
            </a:r>
          </a:p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S kým je sdílíme…..</a:t>
            </a:r>
          </a:p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Jak je likvidujeme….</a:t>
            </a:r>
          </a:p>
          <a:p>
            <a:pPr eaLnBrk="1" hangingPunct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77813"/>
            <a:ext cx="8291264" cy="5455443"/>
          </a:xfrm>
        </p:spPr>
        <p:txBody>
          <a:bodyPr anchor="ctr"/>
          <a:lstStyle/>
          <a:p>
            <a:pPr algn="ctr">
              <a:buFont typeface="Arial" panose="020B0604020202020204" pitchFamily="34" charset="0"/>
              <a:buChar char="•"/>
            </a:pPr>
            <a:endParaRPr lang="cs-CZ" dirty="0" smtClean="0"/>
          </a:p>
          <a:p>
            <a:pPr algn="ctr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bg2"/>
              </a:solidFill>
            </a:endParaRPr>
          </a:p>
          <a:p>
            <a:pPr algn="ctr">
              <a:buNone/>
            </a:pPr>
            <a:r>
              <a:rPr lang="cs-CZ" i="1" dirty="0">
                <a:solidFill>
                  <a:schemeClr val="bg2"/>
                </a:solidFill>
              </a:rPr>
              <a:t> </a:t>
            </a:r>
            <a:r>
              <a:rPr lang="cs-CZ" i="1" dirty="0" smtClean="0">
                <a:solidFill>
                  <a:schemeClr val="bg2"/>
                </a:solidFill>
              </a:rPr>
              <a:t>S díky za pozornost.</a:t>
            </a:r>
          </a:p>
          <a:p>
            <a:pPr algn="ctr">
              <a:buNone/>
            </a:pPr>
            <a:r>
              <a:rPr lang="cs-CZ" i="1" dirty="0" err="1" smtClean="0">
                <a:solidFill>
                  <a:schemeClr val="bg2"/>
                </a:solidFill>
              </a:rPr>
              <a:t>jirina.cahlikova</a:t>
            </a:r>
            <a:r>
              <a:rPr lang="cs-CZ" i="1" dirty="0" smtClean="0">
                <a:solidFill>
                  <a:schemeClr val="bg2"/>
                </a:solidFill>
              </a:rPr>
              <a:t>@</a:t>
            </a:r>
            <a:r>
              <a:rPr lang="cs-CZ" i="1" dirty="0" err="1" smtClean="0">
                <a:solidFill>
                  <a:schemeClr val="bg2"/>
                </a:solidFill>
              </a:rPr>
              <a:t>fnol.cz</a:t>
            </a:r>
            <a:endParaRPr lang="cs-CZ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Jaké povinnosti GDPR ukládá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273561"/>
          </a:xfrm>
        </p:spPr>
        <p:txBody>
          <a:bodyPr/>
          <a:lstStyle/>
          <a:p>
            <a:pPr eaLnBrk="1" hangingPunct="1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zacházení s osobními údaji zaměstnanců, klientů, zákazníků, dodavatelů, 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Co jsou obecné 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osobní údaje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: </a:t>
            </a:r>
          </a:p>
          <a:p>
            <a:pPr lvl="1" eaLnBrk="1" hangingPunct="1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0000"/>
                </a:solidFill>
                <a:effectLst/>
              </a:rPr>
              <a:t>Jméno, příjmení, pohlaví, věk, datum narození, rodné číslo, osobní stav, fotografický záznam, IP adresa</a:t>
            </a:r>
          </a:p>
          <a:p>
            <a:pPr lvl="1" eaLnBrk="1" hangingPunct="1"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Organizační údaje :</a:t>
            </a:r>
          </a:p>
          <a:p>
            <a:pPr lvl="1" eaLnBrk="1" hangingPunct="1"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rgbClr val="FF0000"/>
                </a:solidFill>
                <a:effectLst/>
              </a:rPr>
              <a:t>Identifikační údaje vydané státem – IČ, DIČ, e-</a:t>
            </a:r>
            <a:r>
              <a:rPr lang="cs-CZ" sz="2200" dirty="0" err="1" smtClean="0">
                <a:solidFill>
                  <a:srgbClr val="FF0000"/>
                </a:solidFill>
                <a:effectLst/>
              </a:rPr>
              <a:t>mailová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 adresa, telefonní číslo</a:t>
            </a:r>
          </a:p>
          <a:p>
            <a:pPr lvl="1" eaLnBrk="1" hangingPunct="1"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cs-CZ" sz="2200" b="1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Citlivé údaje</a:t>
            </a: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: </a:t>
            </a:r>
            <a:r>
              <a:rPr lang="cs-CZ" sz="2200" dirty="0" smtClean="0">
                <a:solidFill>
                  <a:srgbClr val="FF0000"/>
                </a:solidFill>
                <a:effectLst/>
              </a:rPr>
              <a:t>genetické a biometrické údaje, osobní údaje dětí, zpracování citlivých osobních údajů podléhá mnohem přísnějšímu režimu, než je tomu u obecných osobních údajů</a:t>
            </a:r>
          </a:p>
          <a:p>
            <a:pPr algn="ctr" eaLnBrk="1" hangingPunct="1">
              <a:buNone/>
              <a:defRPr/>
            </a:pPr>
            <a:endParaRPr lang="cs-CZ" sz="2200" i="1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Nejčastější obecné údaje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273561"/>
          </a:xfrm>
        </p:spPr>
        <p:txBody>
          <a:bodyPr/>
          <a:lstStyle/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jméno, adresa, trvalé bydliště, doručovací adresa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pohlaví, věk, datum narození, místo narození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rodné číslo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osobní stav, zdravotní znevýhodnění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fotografický záznam, video a audio záznam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audio záznam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e-</a:t>
            </a:r>
            <a:r>
              <a:rPr lang="cs-CZ" sz="2400" dirty="0" err="1" smtClean="0">
                <a:solidFill>
                  <a:schemeClr val="accent1">
                    <a:lumMod val="50000"/>
                  </a:schemeClr>
                </a:solidFill>
                <a:effectLst/>
              </a:rPr>
              <a:t>mailová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adresa (zvláště pokud obsahuje například jméno a firmu)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telefonní číslo – soukromé i pracovní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IP adresa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sz="2400" dirty="0" smtClean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Nejčastější obecné údaje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273561"/>
          </a:xfrm>
        </p:spPr>
        <p:txBody>
          <a:bodyPr/>
          <a:lstStyle/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různé identifikační údaje vydané státem: identifikační číslo, DIČ, číslo občanského průkazu, číslo řidičského průkazu, číslo cestovního pasu a další...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vzdělání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příjem ze zaměstnání (mzda, plat), příjem z důchodu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kulturní profil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jiné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+ osobní údaje dětí nebo manžela/manželky resp. partnera/partnerky – obecné i zvláštní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Nejčastější zvláštní osobní údaje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273561"/>
          </a:xfrm>
        </p:spPr>
        <p:txBody>
          <a:bodyPr/>
          <a:lstStyle/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údaje o rasovém či etnickém původu (národnost), NE státní občanství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politické názory, NE členství v politické straně nebo hnutí, NE členství v komunistické straně před rokem 1989 (dle ÚS)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náboženské vyznání, filozofické vyznání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členství v odborech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zdravotní stav - údaje o tělesném nebo dušením zdraví, o poskytnutí zdravotních služeb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sexuální orientace, trestní delikty, pravomocná odsouzení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sz="2400" dirty="0" smtClean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Nejčastější zvláštní osobní údaje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273561"/>
          </a:xfrm>
        </p:spPr>
        <p:txBody>
          <a:bodyPr/>
          <a:lstStyle/>
          <a:p>
            <a:pPr eaLnBrk="1" hangingPunct="1"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Genetické údaje *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DNA, RNA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krevní skupina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err="1" smtClean="0">
                <a:solidFill>
                  <a:schemeClr val="accent1">
                    <a:lumMod val="50000"/>
                  </a:schemeClr>
                </a:solidFill>
                <a:effectLst/>
              </a:rPr>
              <a:t>Rh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faktor krve, …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Biometrické údaje *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snímek obličeje, otisk prstu,,snímek oční duhovky, snímek sítnice,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podpis, hlas (zabarvení), …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* </a:t>
            </a:r>
            <a:r>
              <a:rPr lang="cs-CZ" sz="16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Takto označené údaje jsou povinně zavedeny teprve v dosud neúčinném GDPR, avšak naše národní právní úprava v zákoně o ochraně osobních údajů již v rámci definice osobních údajů pracuje i s těmito prvky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cs-CZ" sz="2400" dirty="0" smtClean="0"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CO zpracováváme a ukládáme </a:t>
            </a:r>
            <a:r>
              <a:rPr lang="cs-CZ" sz="3200" b="1" i="1" dirty="0" smtClean="0"/>
              <a:t/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57718"/>
          </a:xfrm>
        </p:spPr>
        <p:txBody>
          <a:bodyPr anchor="ctr"/>
          <a:lstStyle/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Jaké údaje ve svých systémech a úložištích zpracováváme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Kdo k nim má přístup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S kým je sdílíme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Kde tato data máme uloženy – SW, systémy, databáze, ale i tzv. nestrukturované databáze, tištěné dokumenty, e-maily, různé tabulky ukládané na místech, kde by jste je nikdy nehledali</a:t>
            </a:r>
          </a:p>
          <a:p>
            <a:pPr eaLnBrk="1" hangingPunct="1"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Je bezpodmínečně nutné identifikovat zdroje a úložiště těchto údajů a mít plnou kontrolu nad těmito údaji</a:t>
            </a:r>
          </a:p>
          <a:p>
            <a:pPr eaLnBrk="1" hangingPunct="1">
              <a:buNone/>
              <a:defRPr/>
            </a:pPr>
            <a:endParaRPr lang="cs-CZ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JAK osobní data zpracováváme  </a:t>
            </a:r>
            <a:r>
              <a:rPr lang="cs-CZ" sz="3200" b="1" i="1" dirty="0" smtClean="0"/>
              <a:t/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57718"/>
          </a:xfrm>
        </p:spPr>
        <p:txBody>
          <a:bodyPr anchor="ctr"/>
          <a:lstStyle/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Nařízení GDPR je založeno na několika principech, jedním z nich je zákonnost zpracování OÚ. V praxi jde o to, že můžeme zpracovávat OÚ pouze na základě jasně definovaného účelu, a to na základě: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Zákonného titulu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Oprávněného zájmu správce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Plnění smlouvy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Veřejného zájmu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Životně důležitého zájmu osob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Souhlasu</a:t>
            </a:r>
          </a:p>
          <a:p>
            <a:pPr eaLnBrk="1" hangingPunct="1">
              <a:buNone/>
              <a:defRPr/>
            </a:pPr>
            <a:endParaRPr lang="cs-CZ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JAK osobní data zpracováváme  </a:t>
            </a:r>
            <a:r>
              <a:rPr lang="cs-CZ" sz="3200" b="1" i="1" dirty="0" smtClean="0"/>
              <a:t/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57718"/>
          </a:xfrm>
        </p:spPr>
        <p:txBody>
          <a:bodyPr anchor="ctr"/>
          <a:lstStyle/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Jsme my a naše informační systémy připraveni na vynucení práva osob na přístup, opravu, výmaz a přenositelnost jejich OÚ? </a:t>
            </a:r>
          </a:p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Nebo na možnost vznesení námitky proti určitému zpracování, zápisu, a tím pádem i na vyloučení nebo omezení některých údajů? </a:t>
            </a:r>
          </a:p>
          <a:p>
            <a:pPr eaLnBrk="1" hangingPunct="1">
              <a:buNone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V případě přenosu dat mimo EU nebo jejich sdílení s třetími osobami, musíme zajistit bezpečnost sdílených dat</a:t>
            </a:r>
          </a:p>
          <a:p>
            <a:pPr eaLnBrk="1" hangingPunct="1">
              <a:buNone/>
              <a:defRPr/>
            </a:pPr>
            <a:endParaRPr lang="cs-CZ" sz="24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prsky">
  <a:themeElements>
    <a:clrScheme name="Paprsky 11">
      <a:dk1>
        <a:srgbClr val="6699FF"/>
      </a:dk1>
      <a:lt1>
        <a:srgbClr val="FFFFFF"/>
      </a:lt1>
      <a:dk2>
        <a:srgbClr val="0033CC"/>
      </a:dk2>
      <a:lt2>
        <a:srgbClr val="000080"/>
      </a:lt2>
      <a:accent1>
        <a:srgbClr val="3366FF"/>
      </a:accent1>
      <a:accent2>
        <a:srgbClr val="7B46D0"/>
      </a:accent2>
      <a:accent3>
        <a:srgbClr val="FFFFFF"/>
      </a:accent3>
      <a:accent4>
        <a:srgbClr val="5682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Paprs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aprsky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rsky 10">
        <a:dk1>
          <a:srgbClr val="0066FF"/>
        </a:dk1>
        <a:lt1>
          <a:srgbClr val="FFFFFF"/>
        </a:lt1>
        <a:dk2>
          <a:srgbClr val="0000FF"/>
        </a:dk2>
        <a:lt2>
          <a:srgbClr val="000080"/>
        </a:lt2>
        <a:accent1>
          <a:srgbClr val="3366FF"/>
        </a:accent1>
        <a:accent2>
          <a:srgbClr val="7B46D0"/>
        </a:accent2>
        <a:accent3>
          <a:srgbClr val="FFFFFF"/>
        </a:accent3>
        <a:accent4>
          <a:srgbClr val="0056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prsky 11">
        <a:dk1>
          <a:srgbClr val="6699FF"/>
        </a:dk1>
        <a:lt1>
          <a:srgbClr val="FFFFFF"/>
        </a:lt1>
        <a:dk2>
          <a:srgbClr val="0033CC"/>
        </a:dk2>
        <a:lt2>
          <a:srgbClr val="000080"/>
        </a:lt2>
        <a:accent1>
          <a:srgbClr val="3366FF"/>
        </a:accent1>
        <a:accent2>
          <a:srgbClr val="7B46D0"/>
        </a:accent2>
        <a:accent3>
          <a:srgbClr val="FFFFFF"/>
        </a:accent3>
        <a:accent4>
          <a:srgbClr val="5682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3391</TotalTime>
  <Words>900</Words>
  <Application>Microsoft Office PowerPoint</Application>
  <PresentationFormat>Předvádění na obrazovce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Paprsky</vt:lpstr>
      <vt:lpstr>PROČ se zabývat GDPR </vt:lpstr>
      <vt:lpstr>Jaké povinnosti GDPR ukládá </vt:lpstr>
      <vt:lpstr>Nejčastější obecné údaje </vt:lpstr>
      <vt:lpstr>Nejčastější obecné údaje </vt:lpstr>
      <vt:lpstr>Nejčastější zvláštní osobní údaje </vt:lpstr>
      <vt:lpstr>Nejčastější zvláštní osobní údaje </vt:lpstr>
      <vt:lpstr>CO zpracováváme a ukládáme  </vt:lpstr>
      <vt:lpstr>JAK osobní data zpracováváme   </vt:lpstr>
      <vt:lpstr>JAK osobní data zpracováváme   </vt:lpstr>
      <vt:lpstr>KDE údaje ukládáme   </vt:lpstr>
      <vt:lpstr>KDY a JAK dlouho   </vt:lpstr>
      <vt:lpstr>Etapa 1. Nálezová inventura  - všechny úseky</vt:lpstr>
      <vt:lpstr>Jak na to ? 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Kohout</dc:creator>
  <cp:lastModifiedBy>61930</cp:lastModifiedBy>
  <cp:revision>357</cp:revision>
  <cp:lastPrinted>1601-01-01T00:00:00Z</cp:lastPrinted>
  <dcterms:created xsi:type="dcterms:W3CDTF">2007-09-12T19:13:50Z</dcterms:created>
  <dcterms:modified xsi:type="dcterms:W3CDTF">2017-08-07T06:44:20Z</dcterms:modified>
</cp:coreProperties>
</file>